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notesSlides/notesSlide247.xml" ContentType="application/vnd.openxmlformats-officedocument.presentationml.notesSlide+xml"/>
  <Override PartName="/ppt/notesSlides/notesSlide248.xml" ContentType="application/vnd.openxmlformats-officedocument.presentationml.notesSlide+xml"/>
  <Override PartName="/ppt/notesSlides/notesSlide249.xml" ContentType="application/vnd.openxmlformats-officedocument.presentationml.notesSlide+xml"/>
  <Override PartName="/ppt/notesSlides/notesSlide250.xml" ContentType="application/vnd.openxmlformats-officedocument.presentationml.notesSlide+xml"/>
  <Override PartName="/ppt/notesSlides/notesSlide251.xml" ContentType="application/vnd.openxmlformats-officedocument.presentationml.notesSlide+xml"/>
  <Override PartName="/ppt/notesSlides/notesSlide252.xml" ContentType="application/vnd.openxmlformats-officedocument.presentationml.notesSlide+xml"/>
  <Override PartName="/ppt/notesSlides/notesSlide253.xml" ContentType="application/vnd.openxmlformats-officedocument.presentationml.notesSlide+xml"/>
  <Override PartName="/ppt/notesSlides/notesSlide254.xml" ContentType="application/vnd.openxmlformats-officedocument.presentationml.notesSlide+xml"/>
  <Override PartName="/ppt/notesSlides/notesSlide255.xml" ContentType="application/vnd.openxmlformats-officedocument.presentationml.notesSlide+xml"/>
  <Override PartName="/ppt/notesSlides/notesSlide256.xml" ContentType="application/vnd.openxmlformats-officedocument.presentationml.notesSlide+xml"/>
  <Override PartName="/ppt/notesSlides/notesSlide257.xml" ContentType="application/vnd.openxmlformats-officedocument.presentationml.notesSlide+xml"/>
  <Override PartName="/ppt/notesSlides/notesSlide258.xml" ContentType="application/vnd.openxmlformats-officedocument.presentationml.notesSlide+xml"/>
  <Override PartName="/ppt/notesSlides/notesSlide259.xml" ContentType="application/vnd.openxmlformats-officedocument.presentationml.notesSlide+xml"/>
  <Override PartName="/ppt/notesSlides/notesSlide260.xml" ContentType="application/vnd.openxmlformats-officedocument.presentationml.notesSlide+xml"/>
  <Override PartName="/ppt/notesSlides/notesSlide261.xml" ContentType="application/vnd.openxmlformats-officedocument.presentationml.notesSlide+xml"/>
  <Override PartName="/ppt/notesSlides/notesSlide262.xml" ContentType="application/vnd.openxmlformats-officedocument.presentationml.notesSlide+xml"/>
  <Override PartName="/ppt/notesSlides/notesSlide263.xml" ContentType="application/vnd.openxmlformats-officedocument.presentationml.notesSlide+xml"/>
  <Override PartName="/ppt/notesSlides/notesSlide264.xml" ContentType="application/vnd.openxmlformats-officedocument.presentationml.notesSlide+xml"/>
  <Override PartName="/ppt/notesSlides/notesSlide265.xml" ContentType="application/vnd.openxmlformats-officedocument.presentationml.notesSlide+xml"/>
  <Override PartName="/ppt/notesSlides/notesSlide266.xml" ContentType="application/vnd.openxmlformats-officedocument.presentationml.notesSlide+xml"/>
  <Override PartName="/ppt/notesSlides/notesSlide267.xml" ContentType="application/vnd.openxmlformats-officedocument.presentationml.notesSlide+xml"/>
  <Override PartName="/ppt/notesSlides/notesSlide268.xml" ContentType="application/vnd.openxmlformats-officedocument.presentationml.notesSlide+xml"/>
  <Override PartName="/ppt/notesSlides/notesSlide269.xml" ContentType="application/vnd.openxmlformats-officedocument.presentationml.notesSlide+xml"/>
  <Override PartName="/ppt/notesSlides/notesSlide270.xml" ContentType="application/vnd.openxmlformats-officedocument.presentationml.notesSlide+xml"/>
  <Override PartName="/ppt/notesSlides/notesSlide271.xml" ContentType="application/vnd.openxmlformats-officedocument.presentationml.notesSlide+xml"/>
  <Override PartName="/ppt/notesSlides/notesSlide272.xml" ContentType="application/vnd.openxmlformats-officedocument.presentationml.notesSlide+xml"/>
  <Override PartName="/ppt/notesSlides/notesSlide273.xml" ContentType="application/vnd.openxmlformats-officedocument.presentationml.notesSlide+xml"/>
  <Override PartName="/ppt/notesSlides/notesSlide274.xml" ContentType="application/vnd.openxmlformats-officedocument.presentationml.notesSlide+xml"/>
  <Override PartName="/ppt/notesSlides/notesSlide275.xml" ContentType="application/vnd.openxmlformats-officedocument.presentationml.notesSlide+xml"/>
  <Override PartName="/ppt/notesSlides/notesSlide276.xml" ContentType="application/vnd.openxmlformats-officedocument.presentationml.notesSlide+xml"/>
  <Override PartName="/ppt/notesSlides/notesSlide277.xml" ContentType="application/vnd.openxmlformats-officedocument.presentationml.notesSlide+xml"/>
  <Override PartName="/ppt/notesSlides/notesSlide278.xml" ContentType="application/vnd.openxmlformats-officedocument.presentationml.notesSlide+xml"/>
  <Override PartName="/ppt/notesSlides/notesSlide279.xml" ContentType="application/vnd.openxmlformats-officedocument.presentationml.notesSlide+xml"/>
  <Override PartName="/ppt/notesSlides/notesSlide280.xml" ContentType="application/vnd.openxmlformats-officedocument.presentationml.notesSlide+xml"/>
  <Override PartName="/ppt/notesSlides/notesSlide281.xml" ContentType="application/vnd.openxmlformats-officedocument.presentationml.notesSlide+xml"/>
  <Override PartName="/ppt/notesSlides/notesSlide28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307"/>
  </p:notesMasterIdLst>
  <p:sldIdLst>
    <p:sldId id="260" r:id="rId3"/>
    <p:sldId id="265" r:id="rId4"/>
    <p:sldId id="266" r:id="rId5"/>
    <p:sldId id="373" r:id="rId6"/>
    <p:sldId id="374" r:id="rId7"/>
    <p:sldId id="267" r:id="rId8"/>
    <p:sldId id="372" r:id="rId9"/>
    <p:sldId id="269" r:id="rId10"/>
    <p:sldId id="270" r:id="rId11"/>
    <p:sldId id="273" r:id="rId12"/>
    <p:sldId id="299" r:id="rId13"/>
    <p:sldId id="300" r:id="rId14"/>
    <p:sldId id="271" r:id="rId15"/>
    <p:sldId id="279" r:id="rId16"/>
    <p:sldId id="280" r:id="rId17"/>
    <p:sldId id="281" r:id="rId18"/>
    <p:sldId id="282" r:id="rId19"/>
    <p:sldId id="283" r:id="rId20"/>
    <p:sldId id="274" r:id="rId21"/>
    <p:sldId id="284" r:id="rId22"/>
    <p:sldId id="285" r:id="rId23"/>
    <p:sldId id="289" r:id="rId24"/>
    <p:sldId id="291" r:id="rId25"/>
    <p:sldId id="292" r:id="rId26"/>
    <p:sldId id="293" r:id="rId27"/>
    <p:sldId id="294" r:id="rId28"/>
    <p:sldId id="295" r:id="rId29"/>
    <p:sldId id="296" r:id="rId30"/>
    <p:sldId id="297" r:id="rId31"/>
    <p:sldId id="298" r:id="rId32"/>
    <p:sldId id="287" r:id="rId33"/>
    <p:sldId id="288" r:id="rId34"/>
    <p:sldId id="301" r:id="rId35"/>
    <p:sldId id="302" r:id="rId36"/>
    <p:sldId id="303" r:id="rId37"/>
    <p:sldId id="304" r:id="rId38"/>
    <p:sldId id="305" r:id="rId39"/>
    <p:sldId id="306" r:id="rId40"/>
    <p:sldId id="307" r:id="rId41"/>
    <p:sldId id="290" r:id="rId42"/>
    <p:sldId id="326" r:id="rId43"/>
    <p:sldId id="327" r:id="rId44"/>
    <p:sldId id="335" r:id="rId45"/>
    <p:sldId id="329" r:id="rId46"/>
    <p:sldId id="334" r:id="rId47"/>
    <p:sldId id="331" r:id="rId48"/>
    <p:sldId id="332" r:id="rId49"/>
    <p:sldId id="336" r:id="rId50"/>
    <p:sldId id="337" r:id="rId51"/>
    <p:sldId id="338" r:id="rId52"/>
    <p:sldId id="339" r:id="rId53"/>
    <p:sldId id="333" r:id="rId54"/>
    <p:sldId id="308" r:id="rId55"/>
    <p:sldId id="309" r:id="rId56"/>
    <p:sldId id="311" r:id="rId57"/>
    <p:sldId id="312" r:id="rId58"/>
    <p:sldId id="313" r:id="rId59"/>
    <p:sldId id="314" r:id="rId60"/>
    <p:sldId id="316" r:id="rId61"/>
    <p:sldId id="317" r:id="rId62"/>
    <p:sldId id="318" r:id="rId63"/>
    <p:sldId id="319" r:id="rId64"/>
    <p:sldId id="320" r:id="rId65"/>
    <p:sldId id="321" r:id="rId66"/>
    <p:sldId id="322" r:id="rId67"/>
    <p:sldId id="323" r:id="rId68"/>
    <p:sldId id="324" r:id="rId69"/>
    <p:sldId id="325" r:id="rId70"/>
    <p:sldId id="315" r:id="rId71"/>
    <p:sldId id="354" r:id="rId72"/>
    <p:sldId id="356" r:id="rId73"/>
    <p:sldId id="363" r:id="rId74"/>
    <p:sldId id="364" r:id="rId75"/>
    <p:sldId id="365" r:id="rId76"/>
    <p:sldId id="366" r:id="rId77"/>
    <p:sldId id="367" r:id="rId78"/>
    <p:sldId id="368" r:id="rId79"/>
    <p:sldId id="369" r:id="rId80"/>
    <p:sldId id="370" r:id="rId81"/>
    <p:sldId id="504" r:id="rId82"/>
    <p:sldId id="375" r:id="rId83"/>
    <p:sldId id="499" r:id="rId84"/>
    <p:sldId id="423" r:id="rId85"/>
    <p:sldId id="424" r:id="rId86"/>
    <p:sldId id="436" r:id="rId87"/>
    <p:sldId id="425" r:id="rId88"/>
    <p:sldId id="426" r:id="rId89"/>
    <p:sldId id="427" r:id="rId90"/>
    <p:sldId id="428" r:id="rId91"/>
    <p:sldId id="429" r:id="rId92"/>
    <p:sldId id="430" r:id="rId93"/>
    <p:sldId id="431" r:id="rId94"/>
    <p:sldId id="433" r:id="rId95"/>
    <p:sldId id="434" r:id="rId96"/>
    <p:sldId id="340" r:id="rId97"/>
    <p:sldId id="341" r:id="rId98"/>
    <p:sldId id="343" r:id="rId99"/>
    <p:sldId id="344" r:id="rId100"/>
    <p:sldId id="345" r:id="rId101"/>
    <p:sldId id="346" r:id="rId102"/>
    <p:sldId id="347" r:id="rId103"/>
    <p:sldId id="348" r:id="rId104"/>
    <p:sldId id="349" r:id="rId105"/>
    <p:sldId id="350" r:id="rId106"/>
    <p:sldId id="353" r:id="rId107"/>
    <p:sldId id="351" r:id="rId108"/>
    <p:sldId id="352" r:id="rId109"/>
    <p:sldId id="453" r:id="rId110"/>
    <p:sldId id="454" r:id="rId111"/>
    <p:sldId id="455" r:id="rId112"/>
    <p:sldId id="456" r:id="rId113"/>
    <p:sldId id="457" r:id="rId114"/>
    <p:sldId id="458" r:id="rId115"/>
    <p:sldId id="459" r:id="rId116"/>
    <p:sldId id="460" r:id="rId117"/>
    <p:sldId id="461" r:id="rId118"/>
    <p:sldId id="462" r:id="rId119"/>
    <p:sldId id="463" r:id="rId120"/>
    <p:sldId id="464" r:id="rId121"/>
    <p:sldId id="439" r:id="rId122"/>
    <p:sldId id="440" r:id="rId123"/>
    <p:sldId id="443" r:id="rId124"/>
    <p:sldId id="444" r:id="rId125"/>
    <p:sldId id="445" r:id="rId126"/>
    <p:sldId id="446" r:id="rId127"/>
    <p:sldId id="447" r:id="rId128"/>
    <p:sldId id="448" r:id="rId129"/>
    <p:sldId id="449" r:id="rId130"/>
    <p:sldId id="450" r:id="rId131"/>
    <p:sldId id="465" r:id="rId132"/>
    <p:sldId id="466" r:id="rId133"/>
    <p:sldId id="467" r:id="rId134"/>
    <p:sldId id="468" r:id="rId135"/>
    <p:sldId id="451" r:id="rId136"/>
    <p:sldId id="452" r:id="rId137"/>
    <p:sldId id="469" r:id="rId138"/>
    <p:sldId id="470" r:id="rId139"/>
    <p:sldId id="471" r:id="rId140"/>
    <p:sldId id="485" r:id="rId141"/>
    <p:sldId id="472" r:id="rId142"/>
    <p:sldId id="473" r:id="rId143"/>
    <p:sldId id="474" r:id="rId144"/>
    <p:sldId id="475" r:id="rId145"/>
    <p:sldId id="476" r:id="rId146"/>
    <p:sldId id="486" r:id="rId147"/>
    <p:sldId id="487" r:id="rId148"/>
    <p:sldId id="488" r:id="rId149"/>
    <p:sldId id="489" r:id="rId150"/>
    <p:sldId id="490" r:id="rId151"/>
    <p:sldId id="491" r:id="rId152"/>
    <p:sldId id="492" r:id="rId153"/>
    <p:sldId id="493" r:id="rId154"/>
    <p:sldId id="494" r:id="rId155"/>
    <p:sldId id="496" r:id="rId156"/>
    <p:sldId id="497" r:id="rId157"/>
    <p:sldId id="498" r:id="rId158"/>
    <p:sldId id="484" r:id="rId159"/>
    <p:sldId id="500" r:id="rId160"/>
    <p:sldId id="501" r:id="rId161"/>
    <p:sldId id="502" r:id="rId162"/>
    <p:sldId id="505" r:id="rId163"/>
    <p:sldId id="506" r:id="rId164"/>
    <p:sldId id="507" r:id="rId165"/>
    <p:sldId id="511" r:id="rId166"/>
    <p:sldId id="512" r:id="rId167"/>
    <p:sldId id="513" r:id="rId168"/>
    <p:sldId id="514" r:id="rId169"/>
    <p:sldId id="515" r:id="rId170"/>
    <p:sldId id="516" r:id="rId171"/>
    <p:sldId id="517" r:id="rId172"/>
    <p:sldId id="518" r:id="rId173"/>
    <p:sldId id="519" r:id="rId174"/>
    <p:sldId id="520" r:id="rId175"/>
    <p:sldId id="521" r:id="rId176"/>
    <p:sldId id="508" r:id="rId177"/>
    <p:sldId id="522" r:id="rId178"/>
    <p:sldId id="523" r:id="rId179"/>
    <p:sldId id="524" r:id="rId180"/>
    <p:sldId id="525" r:id="rId181"/>
    <p:sldId id="528" r:id="rId182"/>
    <p:sldId id="535" r:id="rId183"/>
    <p:sldId id="536" r:id="rId184"/>
    <p:sldId id="537" r:id="rId185"/>
    <p:sldId id="538" r:id="rId186"/>
    <p:sldId id="539" r:id="rId187"/>
    <p:sldId id="540" r:id="rId188"/>
    <p:sldId id="541" r:id="rId189"/>
    <p:sldId id="542" r:id="rId190"/>
    <p:sldId id="543" r:id="rId191"/>
    <p:sldId id="531" r:id="rId192"/>
    <p:sldId id="544" r:id="rId193"/>
    <p:sldId id="545" r:id="rId194"/>
    <p:sldId id="546" r:id="rId195"/>
    <p:sldId id="547" r:id="rId196"/>
    <p:sldId id="548" r:id="rId197"/>
    <p:sldId id="549" r:id="rId198"/>
    <p:sldId id="550" r:id="rId199"/>
    <p:sldId id="551" r:id="rId200"/>
    <p:sldId id="552" r:id="rId201"/>
    <p:sldId id="553" r:id="rId202"/>
    <p:sldId id="554" r:id="rId203"/>
    <p:sldId id="555" r:id="rId204"/>
    <p:sldId id="556" r:id="rId205"/>
    <p:sldId id="557" r:id="rId206"/>
    <p:sldId id="558" r:id="rId207"/>
    <p:sldId id="559" r:id="rId208"/>
    <p:sldId id="560" r:id="rId209"/>
    <p:sldId id="561" r:id="rId210"/>
    <p:sldId id="564" r:id="rId211"/>
    <p:sldId id="565" r:id="rId212"/>
    <p:sldId id="566" r:id="rId213"/>
    <p:sldId id="572" r:id="rId214"/>
    <p:sldId id="573" r:id="rId215"/>
    <p:sldId id="574" r:id="rId216"/>
    <p:sldId id="575" r:id="rId217"/>
    <p:sldId id="567" r:id="rId218"/>
    <p:sldId id="568" r:id="rId219"/>
    <p:sldId id="576" r:id="rId220"/>
    <p:sldId id="569" r:id="rId221"/>
    <p:sldId id="577" r:id="rId222"/>
    <p:sldId id="570" r:id="rId223"/>
    <p:sldId id="578" r:id="rId224"/>
    <p:sldId id="579" r:id="rId225"/>
    <p:sldId id="580" r:id="rId226"/>
    <p:sldId id="581" r:id="rId227"/>
    <p:sldId id="590" r:id="rId228"/>
    <p:sldId id="591" r:id="rId229"/>
    <p:sldId id="594" r:id="rId230"/>
    <p:sldId id="612" r:id="rId231"/>
    <p:sldId id="596" r:id="rId232"/>
    <p:sldId id="597" r:id="rId233"/>
    <p:sldId id="598" r:id="rId234"/>
    <p:sldId id="599" r:id="rId235"/>
    <p:sldId id="600" r:id="rId236"/>
    <p:sldId id="601" r:id="rId237"/>
    <p:sldId id="607" r:id="rId238"/>
    <p:sldId id="608" r:id="rId239"/>
    <p:sldId id="609" r:id="rId240"/>
    <p:sldId id="610" r:id="rId241"/>
    <p:sldId id="604" r:id="rId242"/>
    <p:sldId id="606" r:id="rId243"/>
    <p:sldId id="613" r:id="rId244"/>
    <p:sldId id="614" r:id="rId245"/>
    <p:sldId id="615" r:id="rId246"/>
    <p:sldId id="641" r:id="rId247"/>
    <p:sldId id="617" r:id="rId248"/>
    <p:sldId id="618" r:id="rId249"/>
    <p:sldId id="619" r:id="rId250"/>
    <p:sldId id="620" r:id="rId251"/>
    <p:sldId id="621" r:id="rId252"/>
    <p:sldId id="622" r:id="rId253"/>
    <p:sldId id="629" r:id="rId254"/>
    <p:sldId id="630" r:id="rId255"/>
    <p:sldId id="631" r:id="rId256"/>
    <p:sldId id="632" r:id="rId257"/>
    <p:sldId id="633" r:id="rId258"/>
    <p:sldId id="634" r:id="rId259"/>
    <p:sldId id="635" r:id="rId260"/>
    <p:sldId id="636" r:id="rId261"/>
    <p:sldId id="637" r:id="rId262"/>
    <p:sldId id="628" r:id="rId263"/>
    <p:sldId id="642" r:id="rId264"/>
    <p:sldId id="643" r:id="rId265"/>
    <p:sldId id="644" r:id="rId266"/>
    <p:sldId id="645" r:id="rId267"/>
    <p:sldId id="646" r:id="rId268"/>
    <p:sldId id="647" r:id="rId269"/>
    <p:sldId id="648" r:id="rId270"/>
    <p:sldId id="649" r:id="rId271"/>
    <p:sldId id="650" r:id="rId272"/>
    <p:sldId id="651" r:id="rId273"/>
    <p:sldId id="656" r:id="rId274"/>
    <p:sldId id="657" r:id="rId275"/>
    <p:sldId id="660" r:id="rId276"/>
    <p:sldId id="661" r:id="rId277"/>
    <p:sldId id="583" r:id="rId278"/>
    <p:sldId id="584" r:id="rId279"/>
    <p:sldId id="585" r:id="rId280"/>
    <p:sldId id="582" r:id="rId281"/>
    <p:sldId id="586" r:id="rId282"/>
    <p:sldId id="376" r:id="rId283"/>
    <p:sldId id="387" r:id="rId284"/>
    <p:sldId id="391" r:id="rId285"/>
    <p:sldId id="378" r:id="rId286"/>
    <p:sldId id="388" r:id="rId287"/>
    <p:sldId id="389" r:id="rId288"/>
    <p:sldId id="390" r:id="rId289"/>
    <p:sldId id="380" r:id="rId290"/>
    <p:sldId id="381" r:id="rId291"/>
    <p:sldId id="413" r:id="rId292"/>
    <p:sldId id="414" r:id="rId293"/>
    <p:sldId id="415" r:id="rId294"/>
    <p:sldId id="416" r:id="rId295"/>
    <p:sldId id="417" r:id="rId296"/>
    <p:sldId id="418" r:id="rId297"/>
    <p:sldId id="419" r:id="rId298"/>
    <p:sldId id="420" r:id="rId299"/>
    <p:sldId id="383" r:id="rId300"/>
    <p:sldId id="421" r:id="rId301"/>
    <p:sldId id="385" r:id="rId302"/>
    <p:sldId id="386" r:id="rId303"/>
    <p:sldId id="587" r:id="rId304"/>
    <p:sldId id="588" r:id="rId305"/>
    <p:sldId id="589" r:id="rId3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Fundamentals of Messaging Patterns" id="{ED572A80-AB8B-40C1-B207-38CCBC1D78BA}">
          <p14:sldIdLst>
            <p14:sldId id="260"/>
            <p14:sldId id="265"/>
            <p14:sldId id="266"/>
            <p14:sldId id="373"/>
            <p14:sldId id="374"/>
            <p14:sldId id="267"/>
            <p14:sldId id="372"/>
          </p14:sldIdLst>
        </p14:section>
        <p14:section name="Fundamentals: Point-to-Point Messaging" id="{20418289-5777-41B5-83FA-800B7B53FBF9}">
          <p14:sldIdLst>
            <p14:sldId id="269"/>
            <p14:sldId id="270"/>
            <p14:sldId id="273"/>
            <p14:sldId id="299"/>
            <p14:sldId id="300"/>
            <p14:sldId id="271"/>
            <p14:sldId id="279"/>
            <p14:sldId id="280"/>
            <p14:sldId id="281"/>
            <p14:sldId id="282"/>
            <p14:sldId id="283"/>
            <p14:sldId id="274"/>
          </p14:sldIdLst>
        </p14:section>
        <p14:section name="Fundamentals: Publish/Subscribe Messaging" id="{BB6783D3-C487-46D3-85FD-F14430F3AC28}">
          <p14:sldIdLst>
            <p14:sldId id="284"/>
            <p14:sldId id="285"/>
            <p14:sldId id="289"/>
            <p14:sldId id="291"/>
            <p14:sldId id="292"/>
            <p14:sldId id="293"/>
            <p14:sldId id="294"/>
            <p14:sldId id="295"/>
            <p14:sldId id="296"/>
            <p14:sldId id="297"/>
            <p14:sldId id="298"/>
            <p14:sldId id="287"/>
            <p14:sldId id="288"/>
            <p14:sldId id="301"/>
            <p14:sldId id="302"/>
            <p14:sldId id="303"/>
            <p14:sldId id="304"/>
            <p14:sldId id="305"/>
            <p14:sldId id="306"/>
            <p14:sldId id="307"/>
            <p14:sldId id="290"/>
          </p14:sldIdLst>
        </p14:section>
        <p14:section name="Fundamentals: Competing Consumers" id="{23420027-FBCF-4DC2-AAE5-D340D02DB2A6}">
          <p14:sldIdLst>
            <p14:sldId id="326"/>
            <p14:sldId id="327"/>
            <p14:sldId id="335"/>
            <p14:sldId id="329"/>
            <p14:sldId id="334"/>
            <p14:sldId id="331"/>
            <p14:sldId id="332"/>
            <p14:sldId id="336"/>
            <p14:sldId id="337"/>
            <p14:sldId id="338"/>
            <p14:sldId id="339"/>
            <p14:sldId id="333"/>
          </p14:sldIdLst>
        </p14:section>
        <p14:section name="Fundamentals: Request/Reply Messaging" id="{2D3AD243-4B61-45B8-956F-8A3A6BB0505C}">
          <p14:sldIdLst>
            <p14:sldId id="308"/>
            <p14:sldId id="309"/>
            <p14:sldId id="311"/>
            <p14:sldId id="312"/>
            <p14:sldId id="313"/>
            <p14:sldId id="314"/>
            <p14:sldId id="316"/>
            <p14:sldId id="317"/>
            <p14:sldId id="318"/>
            <p14:sldId id="319"/>
            <p14:sldId id="320"/>
            <p14:sldId id="321"/>
            <p14:sldId id="322"/>
            <p14:sldId id="323"/>
            <p14:sldId id="324"/>
            <p14:sldId id="325"/>
            <p14:sldId id="315"/>
          </p14:sldIdLst>
        </p14:section>
        <p14:section name="Fundamentals: Wrap-Up" id="{CF05221D-F871-4B81-9274-21863D364993}">
          <p14:sldIdLst>
            <p14:sldId id="354"/>
            <p14:sldId id="356"/>
            <p14:sldId id="363"/>
            <p14:sldId id="364"/>
            <p14:sldId id="365"/>
            <p14:sldId id="366"/>
            <p14:sldId id="367"/>
            <p14:sldId id="368"/>
            <p14:sldId id="369"/>
            <p14:sldId id="370"/>
            <p14:sldId id="504"/>
          </p14:sldIdLst>
        </p14:section>
        <p14:section name="Routing and Processing" id="{879D32A3-4ADD-4699-AFCE-9A20D4F712D7}">
          <p14:sldIdLst>
            <p14:sldId id="375"/>
          </p14:sldIdLst>
        </p14:section>
        <p14:section name="Routing and Processing: Messaging Routing" id="{4FE46034-4CE0-4198-AEE2-56666DEB4955}">
          <p14:sldIdLst>
            <p14:sldId id="499"/>
            <p14:sldId id="423"/>
            <p14:sldId id="424"/>
            <p14:sldId id="436"/>
            <p14:sldId id="425"/>
            <p14:sldId id="426"/>
            <p14:sldId id="427"/>
            <p14:sldId id="428"/>
            <p14:sldId id="429"/>
            <p14:sldId id="430"/>
            <p14:sldId id="431"/>
            <p14:sldId id="433"/>
            <p14:sldId id="434"/>
          </p14:sldIdLst>
        </p14:section>
        <p14:section name="Routing and Processing: Dead Letter Queues" id="{DF597680-C5AE-451D-B101-09D835B1E878}">
          <p14:sldIdLst>
            <p14:sldId id="340"/>
            <p14:sldId id="341"/>
            <p14:sldId id="343"/>
            <p14:sldId id="344"/>
            <p14:sldId id="345"/>
            <p14:sldId id="346"/>
            <p14:sldId id="347"/>
            <p14:sldId id="348"/>
            <p14:sldId id="349"/>
            <p14:sldId id="350"/>
            <p14:sldId id="353"/>
            <p14:sldId id="351"/>
            <p14:sldId id="352"/>
          </p14:sldIdLst>
        </p14:section>
        <p14:section name="Routing and Processing: Messaging Filtering" id="{C207F339-7ABA-434E-A41B-079D83E58873}">
          <p14:sldIdLst>
            <p14:sldId id="453"/>
            <p14:sldId id="454"/>
            <p14:sldId id="455"/>
            <p14:sldId id="456"/>
            <p14:sldId id="457"/>
            <p14:sldId id="458"/>
            <p14:sldId id="459"/>
            <p14:sldId id="460"/>
            <p14:sldId id="461"/>
            <p14:sldId id="462"/>
            <p14:sldId id="463"/>
            <p14:sldId id="464"/>
          </p14:sldIdLst>
        </p14:section>
        <p14:section name="Routing and Processing: Aggregator Pattern" id="{71157892-B570-47FC-8C80-0A24F3A83FEA}">
          <p14:sldIdLst>
            <p14:sldId id="439"/>
            <p14:sldId id="440"/>
            <p14:sldId id="443"/>
            <p14:sldId id="444"/>
            <p14:sldId id="445"/>
            <p14:sldId id="446"/>
            <p14:sldId id="447"/>
            <p14:sldId id="448"/>
            <p14:sldId id="449"/>
            <p14:sldId id="450"/>
            <p14:sldId id="465"/>
            <p14:sldId id="466"/>
            <p14:sldId id="467"/>
            <p14:sldId id="468"/>
            <p14:sldId id="451"/>
            <p14:sldId id="452"/>
          </p14:sldIdLst>
        </p14:section>
        <p14:section name="Routing and Processing: Scatter-Gather" id="{A333E6EC-90F9-4A79-B635-C216B121D679}">
          <p14:sldIdLst>
            <p14:sldId id="469"/>
            <p14:sldId id="470"/>
            <p14:sldId id="471"/>
            <p14:sldId id="485"/>
            <p14:sldId id="472"/>
            <p14:sldId id="473"/>
            <p14:sldId id="474"/>
            <p14:sldId id="475"/>
            <p14:sldId id="476"/>
            <p14:sldId id="486"/>
            <p14:sldId id="487"/>
            <p14:sldId id="488"/>
            <p14:sldId id="489"/>
            <p14:sldId id="490"/>
            <p14:sldId id="491"/>
            <p14:sldId id="492"/>
            <p14:sldId id="493"/>
            <p14:sldId id="494"/>
            <p14:sldId id="496"/>
            <p14:sldId id="497"/>
            <p14:sldId id="498"/>
            <p14:sldId id="484"/>
          </p14:sldIdLst>
        </p14:section>
        <p14:section name="Routing and Processing: Wrap-Up" id="{8DFAEC53-BDFF-4A91-9897-FAE611F32CEC}">
          <p14:sldIdLst>
            <p14:sldId id="500"/>
            <p14:sldId id="501"/>
            <p14:sldId id="502"/>
          </p14:sldIdLst>
        </p14:section>
        <p14:section name="Advanced Processing Techniques" id="{F78290FC-BE4A-4463-9BE9-95D15FBCC23C}">
          <p14:sldIdLst>
            <p14:sldId id="505"/>
          </p14:sldIdLst>
        </p14:section>
        <p14:section name="Advanced Processing Techniques: Idempotent Receivers" id="{175D1951-3EBE-4DB0-BBAE-DABB0E210934}">
          <p14:sldIdLst>
            <p14:sldId id="506"/>
            <p14:sldId id="507"/>
            <p14:sldId id="511"/>
            <p14:sldId id="512"/>
            <p14:sldId id="513"/>
            <p14:sldId id="514"/>
            <p14:sldId id="515"/>
            <p14:sldId id="516"/>
            <p14:sldId id="517"/>
            <p14:sldId id="518"/>
            <p14:sldId id="519"/>
            <p14:sldId id="520"/>
            <p14:sldId id="521"/>
            <p14:sldId id="508"/>
            <p14:sldId id="522"/>
            <p14:sldId id="523"/>
          </p14:sldIdLst>
        </p14:section>
        <p14:section name="Advanced Processing Techniques: Message Scheduling" id="{BCBC61E3-7C57-479A-97FA-FA148B590E19}">
          <p14:sldIdLst>
            <p14:sldId id="524"/>
            <p14:sldId id="525"/>
            <p14:sldId id="528"/>
            <p14:sldId id="535"/>
            <p14:sldId id="536"/>
            <p14:sldId id="537"/>
            <p14:sldId id="538"/>
            <p14:sldId id="539"/>
            <p14:sldId id="540"/>
            <p14:sldId id="541"/>
            <p14:sldId id="542"/>
            <p14:sldId id="543"/>
            <p14:sldId id="531"/>
          </p14:sldIdLst>
        </p14:section>
        <p14:section name="Advanced Processing Techniques: Transactional Queues" id="{F52F773D-DF3D-4EA6-9B17-33867E3B6F9D}">
          <p14:sldIdLst>
            <p14:sldId id="544"/>
            <p14:sldId id="545"/>
            <p14:sldId id="546"/>
            <p14:sldId id="547"/>
            <p14:sldId id="548"/>
            <p14:sldId id="549"/>
            <p14:sldId id="550"/>
            <p14:sldId id="551"/>
            <p14:sldId id="552"/>
            <p14:sldId id="553"/>
            <p14:sldId id="554"/>
            <p14:sldId id="555"/>
            <p14:sldId id="556"/>
            <p14:sldId id="557"/>
            <p14:sldId id="558"/>
            <p14:sldId id="559"/>
          </p14:sldIdLst>
        </p14:section>
        <p14:section name="Advanced Processing Techniques: Claim Checks" id="{428FA750-238F-4785-A92E-01BA605CCF22}">
          <p14:sldIdLst>
            <p14:sldId id="560"/>
            <p14:sldId id="561"/>
            <p14:sldId id="564"/>
            <p14:sldId id="565"/>
            <p14:sldId id="566"/>
            <p14:sldId id="572"/>
            <p14:sldId id="573"/>
            <p14:sldId id="574"/>
            <p14:sldId id="575"/>
            <p14:sldId id="567"/>
            <p14:sldId id="568"/>
            <p14:sldId id="576"/>
            <p14:sldId id="569"/>
            <p14:sldId id="577"/>
            <p14:sldId id="570"/>
          </p14:sldIdLst>
        </p14:section>
        <p14:section name="Advanced Processing Techniques: Wrap-Up" id="{B3FD0E28-3981-42C4-AC2A-5AC531E1E799}">
          <p14:sldIdLst>
            <p14:sldId id="578"/>
            <p14:sldId id="579"/>
            <p14:sldId id="580"/>
          </p14:sldIdLst>
        </p14:section>
        <p14:section name="Resilience and Reliability" id="{8A6DB00E-69DC-4EBD-A2DE-69585CB1E0C8}">
          <p14:sldIdLst>
            <p14:sldId id="581"/>
          </p14:sldIdLst>
        </p14:section>
        <p14:section name="Resilience and Reliability: Circuit Breaker" id="{BE4DF744-E993-4DB7-A44D-A0E0832D2B17}">
          <p14:sldIdLst>
            <p14:sldId id="590"/>
            <p14:sldId id="591"/>
            <p14:sldId id="594"/>
            <p14:sldId id="612"/>
            <p14:sldId id="596"/>
            <p14:sldId id="597"/>
            <p14:sldId id="598"/>
            <p14:sldId id="599"/>
            <p14:sldId id="600"/>
            <p14:sldId id="601"/>
            <p14:sldId id="607"/>
            <p14:sldId id="608"/>
            <p14:sldId id="609"/>
            <p14:sldId id="610"/>
            <p14:sldId id="604"/>
            <p14:sldId id="606"/>
          </p14:sldIdLst>
        </p14:section>
        <p14:section name="Resilience and Reliability: Saga" id="{12F90D9C-3050-485C-B0AB-582D0960F8D9}">
          <p14:sldIdLst>
            <p14:sldId id="613"/>
            <p14:sldId id="614"/>
            <p14:sldId id="615"/>
            <p14:sldId id="641"/>
            <p14:sldId id="617"/>
            <p14:sldId id="618"/>
            <p14:sldId id="619"/>
            <p14:sldId id="620"/>
            <p14:sldId id="621"/>
            <p14:sldId id="622"/>
            <p14:sldId id="629"/>
            <p14:sldId id="630"/>
            <p14:sldId id="631"/>
            <p14:sldId id="632"/>
            <p14:sldId id="633"/>
            <p14:sldId id="634"/>
            <p14:sldId id="635"/>
            <p14:sldId id="636"/>
            <p14:sldId id="637"/>
            <p14:sldId id="628"/>
          </p14:sldIdLst>
        </p14:section>
        <p14:section name="Resilience and Reliability: Sequence Convoy" id="{B3DD599B-9E93-4EF2-A501-FC9DC136A291}">
          <p14:sldIdLst>
            <p14:sldId id="642"/>
            <p14:sldId id="643"/>
            <p14:sldId id="644"/>
            <p14:sldId id="645"/>
            <p14:sldId id="646"/>
            <p14:sldId id="647"/>
            <p14:sldId id="648"/>
            <p14:sldId id="649"/>
            <p14:sldId id="650"/>
            <p14:sldId id="651"/>
            <p14:sldId id="656"/>
            <p14:sldId id="657"/>
            <p14:sldId id="660"/>
            <p14:sldId id="661"/>
          </p14:sldIdLst>
        </p14:section>
        <p14:section name="Resilience and Reliability: Wrap-Up" id="{5AFC7D41-F451-445A-B062-BB2D29DF377B}">
          <p14:sldIdLst>
            <p14:sldId id="583"/>
            <p14:sldId id="584"/>
            <p14:sldId id="585"/>
          </p14:sldIdLst>
        </p14:section>
        <p14:section name="Streaming and Integration Patterns" id="{D0989458-BE5C-4B4D-B08F-B451AE3B5A39}">
          <p14:sldIdLst>
            <p14:sldId id="582"/>
          </p14:sldIdLst>
        </p14:section>
        <p14:section name="Streaming and Integration Patterns: Event Strreaming" id="{4799C69C-735A-4893-8965-1EEFD77FA631}">
          <p14:sldIdLst>
            <p14:sldId id="586"/>
            <p14:sldId id="376"/>
            <p14:sldId id="387"/>
            <p14:sldId id="391"/>
            <p14:sldId id="378"/>
            <p14:sldId id="388"/>
            <p14:sldId id="389"/>
            <p14:sldId id="390"/>
            <p14:sldId id="380"/>
            <p14:sldId id="381"/>
            <p14:sldId id="413"/>
            <p14:sldId id="414"/>
            <p14:sldId id="415"/>
            <p14:sldId id="416"/>
            <p14:sldId id="417"/>
            <p14:sldId id="418"/>
            <p14:sldId id="419"/>
            <p14:sldId id="420"/>
            <p14:sldId id="383"/>
            <p14:sldId id="421"/>
            <p14:sldId id="385"/>
            <p14:sldId id="386"/>
          </p14:sldIdLst>
        </p14:section>
        <p14:section name="Streaming and Integration Patterns: Wrap-Up" id="{4047CEC0-338F-47F0-A195-ADEA2C3206E8}">
          <p14:sldIdLst>
            <p14:sldId id="587"/>
            <p14:sldId id="588"/>
            <p14:sldId id="58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94843"/>
    <a:srgbClr val="0C0C0C"/>
    <a:srgbClr val="6B7280"/>
    <a:srgbClr val="FBBF24"/>
    <a:srgbClr val="A41544"/>
    <a:srgbClr val="1E3A8A"/>
    <a:srgbClr val="DC2626"/>
    <a:srgbClr val="2100FF"/>
    <a:srgbClr val="557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56" autoAdjust="0"/>
    <p:restoredTop sz="64435" autoAdjust="0"/>
  </p:normalViewPr>
  <p:slideViewPr>
    <p:cSldViewPr snapToGrid="0">
      <p:cViewPr varScale="1">
        <p:scale>
          <a:sx n="50" d="100"/>
          <a:sy n="50" d="100"/>
        </p:scale>
        <p:origin x="56" y="520"/>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99" Type="http://schemas.openxmlformats.org/officeDocument/2006/relationships/slide" Target="slides/slide297.xml"/><Relationship Id="rId21" Type="http://schemas.openxmlformats.org/officeDocument/2006/relationships/slide" Target="slides/slide19.xml"/><Relationship Id="rId63" Type="http://schemas.openxmlformats.org/officeDocument/2006/relationships/slide" Target="slides/slide61.xml"/><Relationship Id="rId159" Type="http://schemas.openxmlformats.org/officeDocument/2006/relationships/slide" Target="slides/slide157.xml"/><Relationship Id="rId170" Type="http://schemas.openxmlformats.org/officeDocument/2006/relationships/slide" Target="slides/slide168.xml"/><Relationship Id="rId226" Type="http://schemas.openxmlformats.org/officeDocument/2006/relationships/slide" Target="slides/slide224.xml"/><Relationship Id="rId268" Type="http://schemas.openxmlformats.org/officeDocument/2006/relationships/slide" Target="slides/slide266.xml"/><Relationship Id="rId32" Type="http://schemas.openxmlformats.org/officeDocument/2006/relationships/slide" Target="slides/slide30.xml"/><Relationship Id="rId74" Type="http://schemas.openxmlformats.org/officeDocument/2006/relationships/slide" Target="slides/slide72.xml"/><Relationship Id="rId128" Type="http://schemas.openxmlformats.org/officeDocument/2006/relationships/slide" Target="slides/slide126.xml"/><Relationship Id="rId5" Type="http://schemas.openxmlformats.org/officeDocument/2006/relationships/slide" Target="slides/slide3.xml"/><Relationship Id="rId181" Type="http://schemas.openxmlformats.org/officeDocument/2006/relationships/slide" Target="slides/slide179.xml"/><Relationship Id="rId237" Type="http://schemas.openxmlformats.org/officeDocument/2006/relationships/slide" Target="slides/slide235.xml"/><Relationship Id="rId279" Type="http://schemas.openxmlformats.org/officeDocument/2006/relationships/slide" Target="slides/slide277.xml"/><Relationship Id="rId43" Type="http://schemas.openxmlformats.org/officeDocument/2006/relationships/slide" Target="slides/slide41.xml"/><Relationship Id="rId139" Type="http://schemas.openxmlformats.org/officeDocument/2006/relationships/slide" Target="slides/slide137.xml"/><Relationship Id="rId290" Type="http://schemas.openxmlformats.org/officeDocument/2006/relationships/slide" Target="slides/slide288.xml"/><Relationship Id="rId304" Type="http://schemas.openxmlformats.org/officeDocument/2006/relationships/slide" Target="slides/slide302.xml"/><Relationship Id="rId85" Type="http://schemas.openxmlformats.org/officeDocument/2006/relationships/slide" Target="slides/slide83.xml"/><Relationship Id="rId150" Type="http://schemas.openxmlformats.org/officeDocument/2006/relationships/slide" Target="slides/slide148.xml"/><Relationship Id="rId192" Type="http://schemas.openxmlformats.org/officeDocument/2006/relationships/slide" Target="slides/slide190.xml"/><Relationship Id="rId206" Type="http://schemas.openxmlformats.org/officeDocument/2006/relationships/slide" Target="slides/slide204.xml"/><Relationship Id="rId248" Type="http://schemas.openxmlformats.org/officeDocument/2006/relationships/slide" Target="slides/slide246.xml"/><Relationship Id="rId12" Type="http://schemas.openxmlformats.org/officeDocument/2006/relationships/slide" Target="slides/slide10.xml"/><Relationship Id="rId108" Type="http://schemas.openxmlformats.org/officeDocument/2006/relationships/slide" Target="slides/slide106.xml"/><Relationship Id="rId54" Type="http://schemas.openxmlformats.org/officeDocument/2006/relationships/slide" Target="slides/slide52.xml"/><Relationship Id="rId96" Type="http://schemas.openxmlformats.org/officeDocument/2006/relationships/slide" Target="slides/slide94.xml"/><Relationship Id="rId161" Type="http://schemas.openxmlformats.org/officeDocument/2006/relationships/slide" Target="slides/slide159.xml"/><Relationship Id="rId217" Type="http://schemas.openxmlformats.org/officeDocument/2006/relationships/slide" Target="slides/slide215.xml"/><Relationship Id="rId259" Type="http://schemas.openxmlformats.org/officeDocument/2006/relationships/slide" Target="slides/slide257.xml"/><Relationship Id="rId23" Type="http://schemas.openxmlformats.org/officeDocument/2006/relationships/slide" Target="slides/slide21.xml"/><Relationship Id="rId119" Type="http://schemas.openxmlformats.org/officeDocument/2006/relationships/slide" Target="slides/slide117.xml"/><Relationship Id="rId270" Type="http://schemas.openxmlformats.org/officeDocument/2006/relationships/slide" Target="slides/slide268.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249" Type="http://schemas.openxmlformats.org/officeDocument/2006/relationships/slide" Target="slides/slide247.xml"/><Relationship Id="rId13" Type="http://schemas.openxmlformats.org/officeDocument/2006/relationships/slide" Target="slides/slide11.xml"/><Relationship Id="rId109" Type="http://schemas.openxmlformats.org/officeDocument/2006/relationships/slide" Target="slides/slide107.xml"/><Relationship Id="rId260" Type="http://schemas.openxmlformats.org/officeDocument/2006/relationships/slide" Target="slides/slide258.xml"/><Relationship Id="rId281" Type="http://schemas.openxmlformats.org/officeDocument/2006/relationships/slide" Target="slides/slide279.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50" Type="http://schemas.openxmlformats.org/officeDocument/2006/relationships/slide" Target="slides/slide248.xml"/><Relationship Id="rId271" Type="http://schemas.openxmlformats.org/officeDocument/2006/relationships/slide" Target="slides/slide269.xml"/><Relationship Id="rId292" Type="http://schemas.openxmlformats.org/officeDocument/2006/relationships/slide" Target="slides/slide290.xml"/><Relationship Id="rId306" Type="http://schemas.openxmlformats.org/officeDocument/2006/relationships/slide" Target="slides/slide304.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slide" Target="slides/slide238.xml"/><Relationship Id="rId261" Type="http://schemas.openxmlformats.org/officeDocument/2006/relationships/slide" Target="slides/slide259.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282" Type="http://schemas.openxmlformats.org/officeDocument/2006/relationships/slide" Target="slides/slide280.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1" Type="http://schemas.openxmlformats.org/officeDocument/2006/relationships/slide" Target="slides/slide249.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72" Type="http://schemas.openxmlformats.org/officeDocument/2006/relationships/slide" Target="slides/slide270.xml"/><Relationship Id="rId293" Type="http://schemas.openxmlformats.org/officeDocument/2006/relationships/slide" Target="slides/slide291.xml"/><Relationship Id="rId307" Type="http://schemas.openxmlformats.org/officeDocument/2006/relationships/notesMaster" Target="notesMasters/notesMaster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slide" Target="slides/slide239.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262" Type="http://schemas.openxmlformats.org/officeDocument/2006/relationships/slide" Target="slides/slide260.xml"/><Relationship Id="rId283" Type="http://schemas.openxmlformats.org/officeDocument/2006/relationships/slide" Target="slides/slide281.xml"/><Relationship Id="rId78" Type="http://schemas.openxmlformats.org/officeDocument/2006/relationships/slide" Target="slides/slide76.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64" Type="http://schemas.openxmlformats.org/officeDocument/2006/relationships/slide" Target="slides/slide162.xml"/><Relationship Id="rId185" Type="http://schemas.openxmlformats.org/officeDocument/2006/relationships/slide" Target="slides/slide183.xml"/><Relationship Id="rId9" Type="http://schemas.openxmlformats.org/officeDocument/2006/relationships/slide" Target="slides/slide7.xml"/><Relationship Id="rId210" Type="http://schemas.openxmlformats.org/officeDocument/2006/relationships/slide" Target="slides/slide208.xml"/><Relationship Id="rId26" Type="http://schemas.openxmlformats.org/officeDocument/2006/relationships/slide" Target="slides/slide24.xml"/><Relationship Id="rId231" Type="http://schemas.openxmlformats.org/officeDocument/2006/relationships/slide" Target="slides/slide229.xml"/><Relationship Id="rId252" Type="http://schemas.openxmlformats.org/officeDocument/2006/relationships/slide" Target="slides/slide250.xml"/><Relationship Id="rId273" Type="http://schemas.openxmlformats.org/officeDocument/2006/relationships/slide" Target="slides/slide271.xml"/><Relationship Id="rId294" Type="http://schemas.openxmlformats.org/officeDocument/2006/relationships/slide" Target="slides/slide292.xml"/><Relationship Id="rId308" Type="http://schemas.openxmlformats.org/officeDocument/2006/relationships/presProps" Target="presProps.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slide" Target="slides/slide240.xml"/><Relationship Id="rId263" Type="http://schemas.openxmlformats.org/officeDocument/2006/relationships/slide" Target="slides/slide261.xml"/><Relationship Id="rId284" Type="http://schemas.openxmlformats.org/officeDocument/2006/relationships/slide" Target="slides/slide282.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53" Type="http://schemas.openxmlformats.org/officeDocument/2006/relationships/slide" Target="slides/slide251.xml"/><Relationship Id="rId274" Type="http://schemas.openxmlformats.org/officeDocument/2006/relationships/slide" Target="slides/slide272.xml"/><Relationship Id="rId295" Type="http://schemas.openxmlformats.org/officeDocument/2006/relationships/slide" Target="slides/slide293.xml"/><Relationship Id="rId309" Type="http://schemas.openxmlformats.org/officeDocument/2006/relationships/viewProps" Target="viewProps.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slide" Target="slides/slide241.xml"/><Relationship Id="rId264" Type="http://schemas.openxmlformats.org/officeDocument/2006/relationships/slide" Target="slides/slide262.xml"/><Relationship Id="rId285" Type="http://schemas.openxmlformats.org/officeDocument/2006/relationships/slide" Target="slides/slide283.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310" Type="http://schemas.openxmlformats.org/officeDocument/2006/relationships/theme" Target="theme/theme1.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54" Type="http://schemas.openxmlformats.org/officeDocument/2006/relationships/slide" Target="slides/slide252.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275" Type="http://schemas.openxmlformats.org/officeDocument/2006/relationships/slide" Target="slides/slide273.xml"/><Relationship Id="rId296" Type="http://schemas.openxmlformats.org/officeDocument/2006/relationships/slide" Target="slides/slide294.xml"/><Relationship Id="rId300" Type="http://schemas.openxmlformats.org/officeDocument/2006/relationships/slide" Target="slides/slide298.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slide" Target="slides/slide242.xml"/><Relationship Id="rId18" Type="http://schemas.openxmlformats.org/officeDocument/2006/relationships/slide" Target="slides/slide16.xml"/><Relationship Id="rId39" Type="http://schemas.openxmlformats.org/officeDocument/2006/relationships/slide" Target="slides/slide37.xml"/><Relationship Id="rId265" Type="http://schemas.openxmlformats.org/officeDocument/2006/relationships/slide" Target="slides/slide263.xml"/><Relationship Id="rId286" Type="http://schemas.openxmlformats.org/officeDocument/2006/relationships/slide" Target="slides/slide284.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311" Type="http://schemas.openxmlformats.org/officeDocument/2006/relationships/tableStyles" Target="tableStyles.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255" Type="http://schemas.openxmlformats.org/officeDocument/2006/relationships/slide" Target="slides/slide253.xml"/><Relationship Id="rId276" Type="http://schemas.openxmlformats.org/officeDocument/2006/relationships/slide" Target="slides/slide274.xml"/><Relationship Id="rId297" Type="http://schemas.openxmlformats.org/officeDocument/2006/relationships/slide" Target="slides/slide295.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301" Type="http://schemas.openxmlformats.org/officeDocument/2006/relationships/slide" Target="slides/slide299.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slide" Target="slides/slide243.xml"/><Relationship Id="rId266" Type="http://schemas.openxmlformats.org/officeDocument/2006/relationships/slide" Target="slides/slide264.xml"/><Relationship Id="rId287" Type="http://schemas.openxmlformats.org/officeDocument/2006/relationships/slide" Target="slides/slide285.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256" Type="http://schemas.openxmlformats.org/officeDocument/2006/relationships/slide" Target="slides/slide254.xml"/><Relationship Id="rId277" Type="http://schemas.openxmlformats.org/officeDocument/2006/relationships/slide" Target="slides/slide275.xml"/><Relationship Id="rId298" Type="http://schemas.openxmlformats.org/officeDocument/2006/relationships/slide" Target="slides/slide296.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302" Type="http://schemas.openxmlformats.org/officeDocument/2006/relationships/slide" Target="slides/slide300.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slide" Target="slides/slide244.xml"/><Relationship Id="rId267" Type="http://schemas.openxmlformats.org/officeDocument/2006/relationships/slide" Target="slides/slide265.xml"/><Relationship Id="rId288" Type="http://schemas.openxmlformats.org/officeDocument/2006/relationships/slide" Target="slides/slide286.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94" Type="http://schemas.openxmlformats.org/officeDocument/2006/relationships/slide" Target="slides/slide92.xml"/><Relationship Id="rId148" Type="http://schemas.openxmlformats.org/officeDocument/2006/relationships/slide" Target="slides/slide146.xml"/><Relationship Id="rId169" Type="http://schemas.openxmlformats.org/officeDocument/2006/relationships/slide" Target="slides/slide167.xml"/><Relationship Id="rId4" Type="http://schemas.openxmlformats.org/officeDocument/2006/relationships/slide" Target="slides/slide2.xml"/><Relationship Id="rId180" Type="http://schemas.openxmlformats.org/officeDocument/2006/relationships/slide" Target="slides/slide178.xml"/><Relationship Id="rId215" Type="http://schemas.openxmlformats.org/officeDocument/2006/relationships/slide" Target="slides/slide213.xml"/><Relationship Id="rId236" Type="http://schemas.openxmlformats.org/officeDocument/2006/relationships/slide" Target="slides/slide234.xml"/><Relationship Id="rId257" Type="http://schemas.openxmlformats.org/officeDocument/2006/relationships/slide" Target="slides/slide255.xml"/><Relationship Id="rId278" Type="http://schemas.openxmlformats.org/officeDocument/2006/relationships/slide" Target="slides/slide276.xml"/><Relationship Id="rId303" Type="http://schemas.openxmlformats.org/officeDocument/2006/relationships/slide" Target="slides/slide301.xml"/><Relationship Id="rId42" Type="http://schemas.openxmlformats.org/officeDocument/2006/relationships/slide" Target="slides/slide40.xml"/><Relationship Id="rId84" Type="http://schemas.openxmlformats.org/officeDocument/2006/relationships/slide" Target="slides/slide82.xml"/><Relationship Id="rId138" Type="http://schemas.openxmlformats.org/officeDocument/2006/relationships/slide" Target="slides/slide136.xml"/><Relationship Id="rId191" Type="http://schemas.openxmlformats.org/officeDocument/2006/relationships/slide" Target="slides/slide189.xml"/><Relationship Id="rId205" Type="http://schemas.openxmlformats.org/officeDocument/2006/relationships/slide" Target="slides/slide203.xml"/><Relationship Id="rId247" Type="http://schemas.openxmlformats.org/officeDocument/2006/relationships/slide" Target="slides/slide245.xml"/><Relationship Id="rId107" Type="http://schemas.openxmlformats.org/officeDocument/2006/relationships/slide" Target="slides/slide105.xml"/><Relationship Id="rId289" Type="http://schemas.openxmlformats.org/officeDocument/2006/relationships/slide" Target="slides/slide287.xml"/><Relationship Id="rId11" Type="http://schemas.openxmlformats.org/officeDocument/2006/relationships/slide" Target="slides/slide9.xml"/><Relationship Id="rId53" Type="http://schemas.openxmlformats.org/officeDocument/2006/relationships/slide" Target="slides/slide51.xml"/><Relationship Id="rId149" Type="http://schemas.openxmlformats.org/officeDocument/2006/relationships/slide" Target="slides/slide147.xml"/><Relationship Id="rId95" Type="http://schemas.openxmlformats.org/officeDocument/2006/relationships/slide" Target="slides/slide93.xml"/><Relationship Id="rId160" Type="http://schemas.openxmlformats.org/officeDocument/2006/relationships/slide" Target="slides/slide158.xml"/><Relationship Id="rId216" Type="http://schemas.openxmlformats.org/officeDocument/2006/relationships/slide" Target="slides/slide214.xml"/><Relationship Id="rId258" Type="http://schemas.openxmlformats.org/officeDocument/2006/relationships/slide" Target="slides/slide256.xml"/><Relationship Id="rId22" Type="http://schemas.openxmlformats.org/officeDocument/2006/relationships/slide" Target="slides/slide20.xml"/><Relationship Id="rId64" Type="http://schemas.openxmlformats.org/officeDocument/2006/relationships/slide" Target="slides/slide62.xml"/><Relationship Id="rId118" Type="http://schemas.openxmlformats.org/officeDocument/2006/relationships/slide" Target="slides/slide116.xml"/><Relationship Id="rId171" Type="http://schemas.openxmlformats.org/officeDocument/2006/relationships/slide" Target="slides/slide169.xml"/><Relationship Id="rId227" Type="http://schemas.openxmlformats.org/officeDocument/2006/relationships/slide" Target="slides/slide225.xml"/><Relationship Id="rId269" Type="http://schemas.openxmlformats.org/officeDocument/2006/relationships/slide" Target="slides/slide267.xml"/><Relationship Id="rId33" Type="http://schemas.openxmlformats.org/officeDocument/2006/relationships/slide" Target="slides/slide31.xml"/><Relationship Id="rId129" Type="http://schemas.openxmlformats.org/officeDocument/2006/relationships/slide" Target="slides/slide127.xml"/><Relationship Id="rId280" Type="http://schemas.openxmlformats.org/officeDocument/2006/relationships/slide" Target="slides/slide278.xml"/><Relationship Id="rId75" Type="http://schemas.openxmlformats.org/officeDocument/2006/relationships/slide" Target="slides/slide73.xml"/><Relationship Id="rId140" Type="http://schemas.openxmlformats.org/officeDocument/2006/relationships/slide" Target="slides/slide138.xml"/><Relationship Id="rId182" Type="http://schemas.openxmlformats.org/officeDocument/2006/relationships/slide" Target="slides/slide180.xml"/><Relationship Id="rId6" Type="http://schemas.openxmlformats.org/officeDocument/2006/relationships/slide" Target="slides/slide4.xml"/><Relationship Id="rId238" Type="http://schemas.openxmlformats.org/officeDocument/2006/relationships/slide" Target="slides/slide236.xml"/><Relationship Id="rId291" Type="http://schemas.openxmlformats.org/officeDocument/2006/relationships/slide" Target="slides/slide289.xml"/><Relationship Id="rId305" Type="http://schemas.openxmlformats.org/officeDocument/2006/relationships/slide" Target="slides/slide30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E1882-6FD2-4F3D-812B-376EBA234CD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F603-1C3D-4282-A126-C2403FB1CBBF}" type="slidenum">
              <a:rPr lang="en-US" smtClean="0"/>
              <a:t>‹#›</a:t>
            </a:fld>
            <a:endParaRPr lang="en-US"/>
          </a:p>
        </p:txBody>
      </p:sp>
    </p:spTree>
    <p:extLst>
      <p:ext uri="{BB962C8B-B14F-4D97-AF65-F5344CB8AC3E}">
        <p14:creationId xmlns:p14="http://schemas.microsoft.com/office/powerpoint/2010/main" val="1110967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55.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5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5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5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5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6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6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6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6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64.xml"/><Relationship Id="rId1" Type="http://schemas.openxmlformats.org/officeDocument/2006/relationships/notesMaster" Target="../notesMasters/notesMaster1.xml"/></Relationships>
</file>

<file path=ppt/notesSlides/_rels/notesSlide247.xml.rels><?xml version="1.0" encoding="UTF-8" standalone="yes"?>
<Relationships xmlns="http://schemas.openxmlformats.org/package/2006/relationships"><Relationship Id="rId2" Type="http://schemas.openxmlformats.org/officeDocument/2006/relationships/slide" Target="../slides/slide265.xml"/><Relationship Id="rId1" Type="http://schemas.openxmlformats.org/officeDocument/2006/relationships/notesMaster" Target="../notesMasters/notesMaster1.xml"/></Relationships>
</file>

<file path=ppt/notesSlides/_rels/notesSlide248.xml.rels><?xml version="1.0" encoding="UTF-8" standalone="yes"?>
<Relationships xmlns="http://schemas.openxmlformats.org/package/2006/relationships"><Relationship Id="rId2" Type="http://schemas.openxmlformats.org/officeDocument/2006/relationships/slide" Target="../slides/slide266.xml"/><Relationship Id="rId1" Type="http://schemas.openxmlformats.org/officeDocument/2006/relationships/notesMaster" Target="../notesMasters/notesMaster1.xml"/></Relationships>
</file>

<file path=ppt/notesSlides/_rels/notesSlide249.xml.rels><?xml version="1.0" encoding="UTF-8" standalone="yes"?>
<Relationships xmlns="http://schemas.openxmlformats.org/package/2006/relationships"><Relationship Id="rId2" Type="http://schemas.openxmlformats.org/officeDocument/2006/relationships/slide" Target="../slides/slide2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0.xml.rels><?xml version="1.0" encoding="UTF-8" standalone="yes"?>
<Relationships xmlns="http://schemas.openxmlformats.org/package/2006/relationships"><Relationship Id="rId2" Type="http://schemas.openxmlformats.org/officeDocument/2006/relationships/slide" Target="../slides/slide268.xml"/><Relationship Id="rId1" Type="http://schemas.openxmlformats.org/officeDocument/2006/relationships/notesMaster" Target="../notesMasters/notesMaster1.xml"/></Relationships>
</file>

<file path=ppt/notesSlides/_rels/notesSlide251.xml.rels><?xml version="1.0" encoding="UTF-8" standalone="yes"?>
<Relationships xmlns="http://schemas.openxmlformats.org/package/2006/relationships"><Relationship Id="rId2" Type="http://schemas.openxmlformats.org/officeDocument/2006/relationships/slide" Target="../slides/slide269.xml"/><Relationship Id="rId1" Type="http://schemas.openxmlformats.org/officeDocument/2006/relationships/notesMaster" Target="../notesMasters/notesMaster1.xml"/></Relationships>
</file>

<file path=ppt/notesSlides/_rels/notesSlide252.xml.rels><?xml version="1.0" encoding="UTF-8" standalone="yes"?>
<Relationships xmlns="http://schemas.openxmlformats.org/package/2006/relationships"><Relationship Id="rId2" Type="http://schemas.openxmlformats.org/officeDocument/2006/relationships/slide" Target="../slides/slide270.xml"/><Relationship Id="rId1" Type="http://schemas.openxmlformats.org/officeDocument/2006/relationships/notesMaster" Target="../notesMasters/notesMaster1.xml"/></Relationships>
</file>

<file path=ppt/notesSlides/_rels/notesSlide253.xml.rels><?xml version="1.0" encoding="UTF-8" standalone="yes"?>
<Relationships xmlns="http://schemas.openxmlformats.org/package/2006/relationships"><Relationship Id="rId2" Type="http://schemas.openxmlformats.org/officeDocument/2006/relationships/slide" Target="../slides/slide271.xml"/><Relationship Id="rId1" Type="http://schemas.openxmlformats.org/officeDocument/2006/relationships/notesMaster" Target="../notesMasters/notesMaster1.xml"/></Relationships>
</file>

<file path=ppt/notesSlides/_rels/notesSlide254.xml.rels><?xml version="1.0" encoding="UTF-8" standalone="yes"?>
<Relationships xmlns="http://schemas.openxmlformats.org/package/2006/relationships"><Relationship Id="rId2" Type="http://schemas.openxmlformats.org/officeDocument/2006/relationships/slide" Target="../slides/slide272.xml"/><Relationship Id="rId1" Type="http://schemas.openxmlformats.org/officeDocument/2006/relationships/notesMaster" Target="../notesMasters/notesMaster1.xml"/></Relationships>
</file>

<file path=ppt/notesSlides/_rels/notesSlide255.xml.rels><?xml version="1.0" encoding="UTF-8" standalone="yes"?>
<Relationships xmlns="http://schemas.openxmlformats.org/package/2006/relationships"><Relationship Id="rId2" Type="http://schemas.openxmlformats.org/officeDocument/2006/relationships/slide" Target="../slides/slide273.xml"/><Relationship Id="rId1" Type="http://schemas.openxmlformats.org/officeDocument/2006/relationships/notesMaster" Target="../notesMasters/notesMaster1.xml"/></Relationships>
</file>

<file path=ppt/notesSlides/_rels/notesSlide256.xml.rels><?xml version="1.0" encoding="UTF-8" standalone="yes"?>
<Relationships xmlns="http://schemas.openxmlformats.org/package/2006/relationships"><Relationship Id="rId2" Type="http://schemas.openxmlformats.org/officeDocument/2006/relationships/slide" Target="../slides/slide274.xml"/><Relationship Id="rId1" Type="http://schemas.openxmlformats.org/officeDocument/2006/relationships/notesMaster" Target="../notesMasters/notesMaster1.xml"/></Relationships>
</file>

<file path=ppt/notesSlides/_rels/notesSlide257.xml.rels><?xml version="1.0" encoding="UTF-8" standalone="yes"?>
<Relationships xmlns="http://schemas.openxmlformats.org/package/2006/relationships"><Relationship Id="rId2" Type="http://schemas.openxmlformats.org/officeDocument/2006/relationships/slide" Target="../slides/slide275.xml"/><Relationship Id="rId1" Type="http://schemas.openxmlformats.org/officeDocument/2006/relationships/notesMaster" Target="../notesMasters/notesMaster1.xml"/></Relationships>
</file>

<file path=ppt/notesSlides/_rels/notesSlide258.xml.rels><?xml version="1.0" encoding="UTF-8" standalone="yes"?>
<Relationships xmlns="http://schemas.openxmlformats.org/package/2006/relationships"><Relationship Id="rId2" Type="http://schemas.openxmlformats.org/officeDocument/2006/relationships/slide" Target="../slides/slide277.xml"/><Relationship Id="rId1" Type="http://schemas.openxmlformats.org/officeDocument/2006/relationships/notesMaster" Target="../notesMasters/notesMaster1.xml"/></Relationships>
</file>

<file path=ppt/notesSlides/_rels/notesSlide259.xml.rels><?xml version="1.0" encoding="UTF-8" standalone="yes"?>
<Relationships xmlns="http://schemas.openxmlformats.org/package/2006/relationships"><Relationship Id="rId2" Type="http://schemas.openxmlformats.org/officeDocument/2006/relationships/slide" Target="../slides/slide27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0.xml.rels><?xml version="1.0" encoding="UTF-8" standalone="yes"?>
<Relationships xmlns="http://schemas.openxmlformats.org/package/2006/relationships"><Relationship Id="rId2" Type="http://schemas.openxmlformats.org/officeDocument/2006/relationships/slide" Target="../slides/slide279.xml"/><Relationship Id="rId1" Type="http://schemas.openxmlformats.org/officeDocument/2006/relationships/notesMaster" Target="../notesMasters/notesMaster1.xml"/></Relationships>
</file>

<file path=ppt/notesSlides/_rels/notesSlide261.xml.rels><?xml version="1.0" encoding="UTF-8" standalone="yes"?>
<Relationships xmlns="http://schemas.openxmlformats.org/package/2006/relationships"><Relationship Id="rId2" Type="http://schemas.openxmlformats.org/officeDocument/2006/relationships/slide" Target="../slides/slide281.xml"/><Relationship Id="rId1" Type="http://schemas.openxmlformats.org/officeDocument/2006/relationships/notesMaster" Target="../notesMasters/notesMaster1.xml"/></Relationships>
</file>

<file path=ppt/notesSlides/_rels/notesSlide262.xml.rels><?xml version="1.0" encoding="UTF-8" standalone="yes"?>
<Relationships xmlns="http://schemas.openxmlformats.org/package/2006/relationships"><Relationship Id="rId2" Type="http://schemas.openxmlformats.org/officeDocument/2006/relationships/slide" Target="../slides/slide282.xml"/><Relationship Id="rId1" Type="http://schemas.openxmlformats.org/officeDocument/2006/relationships/notesMaster" Target="../notesMasters/notesMaster1.xml"/></Relationships>
</file>

<file path=ppt/notesSlides/_rels/notesSlide263.xml.rels><?xml version="1.0" encoding="UTF-8" standalone="yes"?>
<Relationships xmlns="http://schemas.openxmlformats.org/package/2006/relationships"><Relationship Id="rId2" Type="http://schemas.openxmlformats.org/officeDocument/2006/relationships/slide" Target="../slides/slide283.xml"/><Relationship Id="rId1" Type="http://schemas.openxmlformats.org/officeDocument/2006/relationships/notesMaster" Target="../notesMasters/notesMaster1.xml"/></Relationships>
</file>

<file path=ppt/notesSlides/_rels/notesSlide264.xml.rels><?xml version="1.0" encoding="UTF-8" standalone="yes"?>
<Relationships xmlns="http://schemas.openxmlformats.org/package/2006/relationships"><Relationship Id="rId2" Type="http://schemas.openxmlformats.org/officeDocument/2006/relationships/slide" Target="../slides/slide284.xml"/><Relationship Id="rId1" Type="http://schemas.openxmlformats.org/officeDocument/2006/relationships/notesMaster" Target="../notesMasters/notesMaster1.xml"/></Relationships>
</file>

<file path=ppt/notesSlides/_rels/notesSlide265.xml.rels><?xml version="1.0" encoding="UTF-8" standalone="yes"?>
<Relationships xmlns="http://schemas.openxmlformats.org/package/2006/relationships"><Relationship Id="rId2" Type="http://schemas.openxmlformats.org/officeDocument/2006/relationships/slide" Target="../slides/slide285.xml"/><Relationship Id="rId1" Type="http://schemas.openxmlformats.org/officeDocument/2006/relationships/notesMaster" Target="../notesMasters/notesMaster1.xml"/></Relationships>
</file>

<file path=ppt/notesSlides/_rels/notesSlide266.xml.rels><?xml version="1.0" encoding="UTF-8" standalone="yes"?>
<Relationships xmlns="http://schemas.openxmlformats.org/package/2006/relationships"><Relationship Id="rId2" Type="http://schemas.openxmlformats.org/officeDocument/2006/relationships/slide" Target="../slides/slide286.xml"/><Relationship Id="rId1" Type="http://schemas.openxmlformats.org/officeDocument/2006/relationships/notesMaster" Target="../notesMasters/notesMaster1.xml"/></Relationships>
</file>

<file path=ppt/notesSlides/_rels/notesSlide267.xml.rels><?xml version="1.0" encoding="UTF-8" standalone="yes"?>
<Relationships xmlns="http://schemas.openxmlformats.org/package/2006/relationships"><Relationship Id="rId2" Type="http://schemas.openxmlformats.org/officeDocument/2006/relationships/slide" Target="../slides/slide287.xml"/><Relationship Id="rId1" Type="http://schemas.openxmlformats.org/officeDocument/2006/relationships/notesMaster" Target="../notesMasters/notesMaster1.xml"/></Relationships>
</file>

<file path=ppt/notesSlides/_rels/notesSlide268.xml.rels><?xml version="1.0" encoding="UTF-8" standalone="yes"?>
<Relationships xmlns="http://schemas.openxmlformats.org/package/2006/relationships"><Relationship Id="rId2" Type="http://schemas.openxmlformats.org/officeDocument/2006/relationships/slide" Target="../slides/slide288.xml"/><Relationship Id="rId1" Type="http://schemas.openxmlformats.org/officeDocument/2006/relationships/notesMaster" Target="../notesMasters/notesMaster1.xml"/></Relationships>
</file>

<file path=ppt/notesSlides/_rels/notesSlide269.xml.rels><?xml version="1.0" encoding="UTF-8" standalone="yes"?>
<Relationships xmlns="http://schemas.openxmlformats.org/package/2006/relationships"><Relationship Id="rId2" Type="http://schemas.openxmlformats.org/officeDocument/2006/relationships/slide" Target="../slides/slide28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0.xml.rels><?xml version="1.0" encoding="UTF-8" standalone="yes"?>
<Relationships xmlns="http://schemas.openxmlformats.org/package/2006/relationships"><Relationship Id="rId2" Type="http://schemas.openxmlformats.org/officeDocument/2006/relationships/slide" Target="../slides/slide290.xml"/><Relationship Id="rId1" Type="http://schemas.openxmlformats.org/officeDocument/2006/relationships/notesMaster" Target="../notesMasters/notesMaster1.xml"/></Relationships>
</file>

<file path=ppt/notesSlides/_rels/notesSlide271.xml.rels><?xml version="1.0" encoding="UTF-8" standalone="yes"?>
<Relationships xmlns="http://schemas.openxmlformats.org/package/2006/relationships"><Relationship Id="rId2" Type="http://schemas.openxmlformats.org/officeDocument/2006/relationships/slide" Target="../slides/slide291.xml"/><Relationship Id="rId1" Type="http://schemas.openxmlformats.org/officeDocument/2006/relationships/notesMaster" Target="../notesMasters/notesMaster1.xml"/></Relationships>
</file>

<file path=ppt/notesSlides/_rels/notesSlide272.xml.rels><?xml version="1.0" encoding="UTF-8" standalone="yes"?>
<Relationships xmlns="http://schemas.openxmlformats.org/package/2006/relationships"><Relationship Id="rId2" Type="http://schemas.openxmlformats.org/officeDocument/2006/relationships/slide" Target="../slides/slide292.xml"/><Relationship Id="rId1" Type="http://schemas.openxmlformats.org/officeDocument/2006/relationships/notesMaster" Target="../notesMasters/notesMaster1.xml"/></Relationships>
</file>

<file path=ppt/notesSlides/_rels/notesSlide273.xml.rels><?xml version="1.0" encoding="UTF-8" standalone="yes"?>
<Relationships xmlns="http://schemas.openxmlformats.org/package/2006/relationships"><Relationship Id="rId2" Type="http://schemas.openxmlformats.org/officeDocument/2006/relationships/slide" Target="../slides/slide293.xml"/><Relationship Id="rId1" Type="http://schemas.openxmlformats.org/officeDocument/2006/relationships/notesMaster" Target="../notesMasters/notesMaster1.xml"/></Relationships>
</file>

<file path=ppt/notesSlides/_rels/notesSlide274.xml.rels><?xml version="1.0" encoding="UTF-8" standalone="yes"?>
<Relationships xmlns="http://schemas.openxmlformats.org/package/2006/relationships"><Relationship Id="rId2" Type="http://schemas.openxmlformats.org/officeDocument/2006/relationships/slide" Target="../slides/slide294.xml"/><Relationship Id="rId1" Type="http://schemas.openxmlformats.org/officeDocument/2006/relationships/notesMaster" Target="../notesMasters/notesMaster1.xml"/></Relationships>
</file>

<file path=ppt/notesSlides/_rels/notesSlide275.xml.rels><?xml version="1.0" encoding="UTF-8" standalone="yes"?>
<Relationships xmlns="http://schemas.openxmlformats.org/package/2006/relationships"><Relationship Id="rId2" Type="http://schemas.openxmlformats.org/officeDocument/2006/relationships/slide" Target="../slides/slide295.xml"/><Relationship Id="rId1" Type="http://schemas.openxmlformats.org/officeDocument/2006/relationships/notesMaster" Target="../notesMasters/notesMaster1.xml"/></Relationships>
</file>

<file path=ppt/notesSlides/_rels/notesSlide276.xml.rels><?xml version="1.0" encoding="UTF-8" standalone="yes"?>
<Relationships xmlns="http://schemas.openxmlformats.org/package/2006/relationships"><Relationship Id="rId2" Type="http://schemas.openxmlformats.org/officeDocument/2006/relationships/slide" Target="../slides/slide296.xml"/><Relationship Id="rId1" Type="http://schemas.openxmlformats.org/officeDocument/2006/relationships/notesMaster" Target="../notesMasters/notesMaster1.xml"/></Relationships>
</file>

<file path=ppt/notesSlides/_rels/notesSlide277.xml.rels><?xml version="1.0" encoding="UTF-8" standalone="yes"?>
<Relationships xmlns="http://schemas.openxmlformats.org/package/2006/relationships"><Relationship Id="rId2" Type="http://schemas.openxmlformats.org/officeDocument/2006/relationships/slide" Target="../slides/slide297.xml"/><Relationship Id="rId1" Type="http://schemas.openxmlformats.org/officeDocument/2006/relationships/notesMaster" Target="../notesMasters/notesMaster1.xml"/></Relationships>
</file>

<file path=ppt/notesSlides/_rels/notesSlide278.xml.rels><?xml version="1.0" encoding="UTF-8" standalone="yes"?>
<Relationships xmlns="http://schemas.openxmlformats.org/package/2006/relationships"><Relationship Id="rId2" Type="http://schemas.openxmlformats.org/officeDocument/2006/relationships/slide" Target="../slides/slide298.xml"/><Relationship Id="rId1" Type="http://schemas.openxmlformats.org/officeDocument/2006/relationships/notesMaster" Target="../notesMasters/notesMaster1.xml"/></Relationships>
</file>

<file path=ppt/notesSlides/_rels/notesSlide279.xml.rels><?xml version="1.0" encoding="UTF-8" standalone="yes"?>
<Relationships xmlns="http://schemas.openxmlformats.org/package/2006/relationships"><Relationship Id="rId2" Type="http://schemas.openxmlformats.org/officeDocument/2006/relationships/slide" Target="../slides/slide29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0.xml.rels><?xml version="1.0" encoding="UTF-8" standalone="yes"?>
<Relationships xmlns="http://schemas.openxmlformats.org/package/2006/relationships"><Relationship Id="rId2" Type="http://schemas.openxmlformats.org/officeDocument/2006/relationships/slide" Target="../slides/slide300.xml"/><Relationship Id="rId1" Type="http://schemas.openxmlformats.org/officeDocument/2006/relationships/notesMaster" Target="../notesMasters/notesMaster1.xml"/></Relationships>
</file>

<file path=ppt/notesSlides/_rels/notesSlide281.xml.rels><?xml version="1.0" encoding="UTF-8" standalone="yes"?>
<Relationships xmlns="http://schemas.openxmlformats.org/package/2006/relationships"><Relationship Id="rId2" Type="http://schemas.openxmlformats.org/officeDocument/2006/relationships/slide" Target="../slides/slide303.xml"/><Relationship Id="rId1" Type="http://schemas.openxmlformats.org/officeDocument/2006/relationships/notesMaster" Target="../notesMasters/notesMaster1.xml"/></Relationships>
</file>

<file path=ppt/notesSlides/_rels/notesSlide282.xml.rels><?xml version="1.0" encoding="UTF-8" standalone="yes"?>
<Relationships xmlns="http://schemas.openxmlformats.org/package/2006/relationships"><Relationship Id="rId2" Type="http://schemas.openxmlformats.org/officeDocument/2006/relationships/slide" Target="../slides/slide30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Messaging patterns are foundational to building reliable, scalable, and decoupled systems. In this module, we will explore the core patterns that form the bedrock of effective messaging solutions. These patterns will introduce you to the basic concepts and techniques that you will frequently encounter and implement in real-world scenarios.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the end of this module, you will have a solid grasp of the key messaging patterns, setting you up for more advanced topics and complex scenarios. Let’s dive into the world of messaging and start building the foundation for robust communication in distributed systems!</a:t>
            </a:r>
          </a:p>
        </p:txBody>
      </p:sp>
      <p:sp>
        <p:nvSpPr>
          <p:cNvPr id="4" name="Slide Number Placeholder 3"/>
          <p:cNvSpPr>
            <a:spLocks noGrp="1"/>
          </p:cNvSpPr>
          <p:nvPr>
            <p:ph type="sldNum" sz="quarter" idx="5"/>
          </p:nvPr>
        </p:nvSpPr>
        <p:spPr/>
        <p:txBody>
          <a:bodyPr/>
          <a:lstStyle/>
          <a:p>
            <a:fld id="{32F9F603-1C3D-4282-A126-C2403FB1CBBF}" type="slidenum">
              <a:rPr lang="en-US" smtClean="0"/>
              <a:t>1</a:t>
            </a:fld>
            <a:endParaRPr lang="en-US"/>
          </a:p>
        </p:txBody>
      </p:sp>
    </p:spTree>
    <p:extLst>
      <p:ext uri="{BB962C8B-B14F-4D97-AF65-F5344CB8AC3E}">
        <p14:creationId xmlns:p14="http://schemas.microsoft.com/office/powerpoint/2010/main" val="815214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12B15-434D-39A8-2A59-998B6EA653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9D036E-5353-5706-D58D-BB08F47C1A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10592C-65C8-779A-B4ED-C8EC382CAB5A}"/>
              </a:ext>
            </a:extLst>
          </p:cNvPr>
          <p:cNvSpPr>
            <a:spLocks noGrp="1"/>
          </p:cNvSpPr>
          <p:nvPr>
            <p:ph type="body" idx="1"/>
          </p:nvPr>
        </p:nvSpPr>
        <p:spPr/>
        <p:txBody>
          <a:bodyPr/>
          <a:lstStyle/>
          <a:p>
            <a:pPr marL="171450" indent="-171450">
              <a:buFont typeface="Arial" panose="020B0604020202020204" pitchFamily="34" charset="0"/>
              <a:buChar char="•"/>
            </a:pPr>
            <a:r>
              <a:rPr lang="en-US" b="1" u="none" dirty="0"/>
              <a:t>Guaranteed Delivery</a:t>
            </a:r>
            <a:r>
              <a:rPr lang="en-US" b="0" u="none" dirty="0"/>
              <a:t>: Ensures that messages are delivered and processed exactly once by the intended consumer, reducing the risk of message loss.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Simplicity</a:t>
            </a:r>
            <a:r>
              <a:rPr lang="en-US" b="0" u="none" dirty="0"/>
              <a:t>: The straightforward one-to-one communication model simplifies the design and implementation of messaging systems.</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Decoupling</a:t>
            </a:r>
            <a:r>
              <a:rPr lang="en-US" b="0" u="none" dirty="0"/>
              <a:t>: Separates the producers and consumer, allowing them to operate independently. Changes to one do not necessary impact the other.</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Load Balancing</a:t>
            </a:r>
            <a:r>
              <a:rPr lang="en-US" b="0" u="none" dirty="0"/>
              <a:t>: Distributes the load among multiple consumers. Each consumer can process messages independently, improving the system’s overall throughput and scalability.</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Reliability</a:t>
            </a:r>
            <a:r>
              <a:rPr lang="en-US" b="0" u="none" dirty="0"/>
              <a:t>: Provides mechanisms such as acknowledgements and retries to ensure messages are successfully processed.</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Flexibility</a:t>
            </a:r>
            <a:r>
              <a:rPr lang="en-US" b="0" u="none" dirty="0"/>
              <a:t>: Suitable for a variety of use cases, including task distribution, job scheduling, and order processing.</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Control</a:t>
            </a:r>
            <a:r>
              <a:rPr lang="en-US" b="0" u="none" dirty="0"/>
              <a:t>: The send has more control over message flow and can manage priorities and ordering more effectively.</a:t>
            </a:r>
            <a:endParaRPr lang="en-US" b="1" u="none" dirty="0"/>
          </a:p>
        </p:txBody>
      </p:sp>
      <p:sp>
        <p:nvSpPr>
          <p:cNvPr id="4" name="Slide Number Placeholder 3">
            <a:extLst>
              <a:ext uri="{FF2B5EF4-FFF2-40B4-BE49-F238E27FC236}">
                <a16:creationId xmlns:a16="http://schemas.microsoft.com/office/drawing/2014/main" id="{222AAD3F-9435-9029-5DE8-6DDE1472EE7A}"/>
              </a:ext>
            </a:extLst>
          </p:cNvPr>
          <p:cNvSpPr>
            <a:spLocks noGrp="1"/>
          </p:cNvSpPr>
          <p:nvPr>
            <p:ph type="sldNum" sz="quarter" idx="5"/>
          </p:nvPr>
        </p:nvSpPr>
        <p:spPr/>
        <p:txBody>
          <a:bodyPr/>
          <a:lstStyle/>
          <a:p>
            <a:fld id="{32F9F603-1C3D-4282-A126-C2403FB1CBBF}" type="slidenum">
              <a:rPr lang="en-US" smtClean="0"/>
              <a:t>11</a:t>
            </a:fld>
            <a:endParaRPr lang="en-US"/>
          </a:p>
        </p:txBody>
      </p:sp>
    </p:spTree>
    <p:extLst>
      <p:ext uri="{BB962C8B-B14F-4D97-AF65-F5344CB8AC3E}">
        <p14:creationId xmlns:p14="http://schemas.microsoft.com/office/powerpoint/2010/main" val="277661927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3F88D-28B1-D67A-3101-BF722377A3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9ED6965-9425-C3C7-CBC7-30EDD5E4AA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B224CE-3AED-00D1-878F-D945C2A48326}"/>
              </a:ext>
            </a:extLst>
          </p:cNvPr>
          <p:cNvSpPr>
            <a:spLocks noGrp="1"/>
          </p:cNvSpPr>
          <p:nvPr>
            <p:ph type="body" idx="1"/>
          </p:nvPr>
        </p:nvSpPr>
        <p:spPr/>
        <p:txBody>
          <a:bodyPr/>
          <a:lstStyle/>
          <a:p>
            <a:r>
              <a:rPr lang="en-US" b="1" u="sng" dirty="0"/>
              <a:t>Subscription Filtering</a:t>
            </a:r>
            <a:endParaRPr lang="en-US" b="1" u="none" dirty="0"/>
          </a:p>
          <a:p>
            <a:r>
              <a:rPr lang="en-US" b="0" u="none" dirty="0"/>
              <a:t>Allowing consumers to subscribe to only the messages they are interested in,. Based on attributes like type, priority, or content.</a:t>
            </a:r>
          </a:p>
          <a:p>
            <a:endParaRPr lang="en-US" b="0" u="none" dirty="0"/>
          </a:p>
          <a:p>
            <a:r>
              <a:rPr lang="en-US" b="1" u="sng" dirty="0"/>
              <a:t>Data Segmentation</a:t>
            </a:r>
            <a:endParaRPr lang="en-US" b="0" u="none" dirty="0"/>
          </a:p>
          <a:p>
            <a:r>
              <a:rPr lang="en-US" b="0" u="none" dirty="0"/>
              <a:t>Directing specific types of data to different processing pipelines, such as separating financial transactions from other types of messages.</a:t>
            </a:r>
          </a:p>
          <a:p>
            <a:endParaRPr lang="en-US" b="0" u="none" dirty="0"/>
          </a:p>
          <a:p>
            <a:r>
              <a:rPr lang="en-US" b="1" u="sng" dirty="0"/>
              <a:t>Notification Systems</a:t>
            </a:r>
            <a:endParaRPr lang="en-US" b="0" u="none" dirty="0"/>
          </a:p>
          <a:p>
            <a:r>
              <a:rPr lang="en-US" b="0" u="none" dirty="0"/>
              <a:t>Sending notifications to users based on their preferences or subscriptions.</a:t>
            </a:r>
            <a:endParaRPr lang="en-US" b="1" u="sng" dirty="0"/>
          </a:p>
        </p:txBody>
      </p:sp>
      <p:sp>
        <p:nvSpPr>
          <p:cNvPr id="4" name="Slide Number Placeholder 3">
            <a:extLst>
              <a:ext uri="{FF2B5EF4-FFF2-40B4-BE49-F238E27FC236}">
                <a16:creationId xmlns:a16="http://schemas.microsoft.com/office/drawing/2014/main" id="{161CBA82-6E2B-3718-BEEE-D9D20D6450F5}"/>
              </a:ext>
            </a:extLst>
          </p:cNvPr>
          <p:cNvSpPr>
            <a:spLocks noGrp="1"/>
          </p:cNvSpPr>
          <p:nvPr>
            <p:ph type="sldNum" sz="quarter" idx="5"/>
          </p:nvPr>
        </p:nvSpPr>
        <p:spPr/>
        <p:txBody>
          <a:bodyPr/>
          <a:lstStyle/>
          <a:p>
            <a:fld id="{32F9F603-1C3D-4282-A126-C2403FB1CBBF}" type="slidenum">
              <a:rPr lang="en-US" smtClean="0"/>
              <a:t>113</a:t>
            </a:fld>
            <a:endParaRPr lang="en-US"/>
          </a:p>
        </p:txBody>
      </p:sp>
    </p:spTree>
    <p:extLst>
      <p:ext uri="{BB962C8B-B14F-4D97-AF65-F5344CB8AC3E}">
        <p14:creationId xmlns:p14="http://schemas.microsoft.com/office/powerpoint/2010/main" val="43858166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14B682-AE5B-6CC5-B2DF-6217C5BCB7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B6F42B-6B00-8270-3875-CE4DC4D74F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B98EDC-03CA-1811-B92B-5B267CC6ADB1}"/>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6FAD0E01-DA22-60E8-7CFF-C5B6967B56D1}"/>
              </a:ext>
            </a:extLst>
          </p:cNvPr>
          <p:cNvSpPr>
            <a:spLocks noGrp="1"/>
          </p:cNvSpPr>
          <p:nvPr>
            <p:ph type="sldNum" sz="quarter" idx="5"/>
          </p:nvPr>
        </p:nvSpPr>
        <p:spPr/>
        <p:txBody>
          <a:bodyPr/>
          <a:lstStyle/>
          <a:p>
            <a:fld id="{32F9F603-1C3D-4282-A126-C2403FB1CBBF}" type="slidenum">
              <a:rPr lang="en-US" smtClean="0"/>
              <a:t>114</a:t>
            </a:fld>
            <a:endParaRPr lang="en-US"/>
          </a:p>
        </p:txBody>
      </p:sp>
    </p:spTree>
    <p:extLst>
      <p:ext uri="{BB962C8B-B14F-4D97-AF65-F5344CB8AC3E}">
        <p14:creationId xmlns:p14="http://schemas.microsoft.com/office/powerpoint/2010/main" val="270047381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D3BAEE-8E77-760C-0684-55DC6446285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777756-9A70-2C44-F8B5-0C8078AA32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8EEC4-E76C-74A6-4AF1-B09FFEA96AD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8E7C4A8-B5B6-6F9D-0BE2-707452A94F52}"/>
              </a:ext>
            </a:extLst>
          </p:cNvPr>
          <p:cNvSpPr>
            <a:spLocks noGrp="1"/>
          </p:cNvSpPr>
          <p:nvPr>
            <p:ph type="sldNum" sz="quarter" idx="5"/>
          </p:nvPr>
        </p:nvSpPr>
        <p:spPr/>
        <p:txBody>
          <a:bodyPr/>
          <a:lstStyle/>
          <a:p>
            <a:fld id="{32F9F603-1C3D-4282-A126-C2403FB1CBBF}" type="slidenum">
              <a:rPr lang="en-US" smtClean="0"/>
              <a:t>115</a:t>
            </a:fld>
            <a:endParaRPr lang="en-US"/>
          </a:p>
        </p:txBody>
      </p:sp>
    </p:spTree>
    <p:extLst>
      <p:ext uri="{BB962C8B-B14F-4D97-AF65-F5344CB8AC3E}">
        <p14:creationId xmlns:p14="http://schemas.microsoft.com/office/powerpoint/2010/main" val="381362754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EED82-1CE9-72DD-670D-D54334F290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EDFB9C-274F-1E05-3ABF-23EDFD8AD8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FC3413-4FA2-AB01-D569-8A94D31B9154}"/>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D460218B-60B6-A868-CAB0-026D8116F50E}"/>
              </a:ext>
            </a:extLst>
          </p:cNvPr>
          <p:cNvSpPr>
            <a:spLocks noGrp="1"/>
          </p:cNvSpPr>
          <p:nvPr>
            <p:ph type="sldNum" sz="quarter" idx="5"/>
          </p:nvPr>
        </p:nvSpPr>
        <p:spPr/>
        <p:txBody>
          <a:bodyPr/>
          <a:lstStyle/>
          <a:p>
            <a:fld id="{32F9F603-1C3D-4282-A126-C2403FB1CBBF}" type="slidenum">
              <a:rPr lang="en-US" smtClean="0"/>
              <a:t>116</a:t>
            </a:fld>
            <a:endParaRPr lang="en-US"/>
          </a:p>
        </p:txBody>
      </p:sp>
    </p:spTree>
    <p:extLst>
      <p:ext uri="{BB962C8B-B14F-4D97-AF65-F5344CB8AC3E}">
        <p14:creationId xmlns:p14="http://schemas.microsoft.com/office/powerpoint/2010/main" val="323010401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D17710-C6A2-9BB7-BA24-0E6279C424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1C71DD-60CD-3536-C32F-EF3039970C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2F26F7-30C8-CFB6-FD7A-97070786B4BC}"/>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77818EA-1C4B-AA08-6B7D-71D611B3BCA7}"/>
              </a:ext>
            </a:extLst>
          </p:cNvPr>
          <p:cNvSpPr>
            <a:spLocks noGrp="1"/>
          </p:cNvSpPr>
          <p:nvPr>
            <p:ph type="sldNum" sz="quarter" idx="5"/>
          </p:nvPr>
        </p:nvSpPr>
        <p:spPr/>
        <p:txBody>
          <a:bodyPr/>
          <a:lstStyle/>
          <a:p>
            <a:fld id="{32F9F603-1C3D-4282-A126-C2403FB1CBBF}" type="slidenum">
              <a:rPr lang="en-US" smtClean="0"/>
              <a:t>117</a:t>
            </a:fld>
            <a:endParaRPr lang="en-US"/>
          </a:p>
        </p:txBody>
      </p:sp>
    </p:spTree>
    <p:extLst>
      <p:ext uri="{BB962C8B-B14F-4D97-AF65-F5344CB8AC3E}">
        <p14:creationId xmlns:p14="http://schemas.microsoft.com/office/powerpoint/2010/main" val="129943908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D4536-69B8-C9F6-7C0A-BA8097AD6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F3151A-C22E-0704-DE9A-40C531EB40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629666-6617-D7F4-7472-C714ECAAF0A1}"/>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69EFF65D-376D-00F1-2DE6-316411C7087F}"/>
              </a:ext>
            </a:extLst>
          </p:cNvPr>
          <p:cNvSpPr>
            <a:spLocks noGrp="1"/>
          </p:cNvSpPr>
          <p:nvPr>
            <p:ph type="sldNum" sz="quarter" idx="5"/>
          </p:nvPr>
        </p:nvSpPr>
        <p:spPr/>
        <p:txBody>
          <a:bodyPr/>
          <a:lstStyle/>
          <a:p>
            <a:fld id="{32F9F603-1C3D-4282-A126-C2403FB1CBBF}" type="slidenum">
              <a:rPr lang="en-US" smtClean="0"/>
              <a:t>118</a:t>
            </a:fld>
            <a:endParaRPr lang="en-US"/>
          </a:p>
        </p:txBody>
      </p:sp>
    </p:spTree>
    <p:extLst>
      <p:ext uri="{BB962C8B-B14F-4D97-AF65-F5344CB8AC3E}">
        <p14:creationId xmlns:p14="http://schemas.microsoft.com/office/powerpoint/2010/main" val="569258996"/>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4B2F1B-D1AA-57DD-C5F8-CA678C7562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338EAF-E9E4-F6B3-CB2C-5DD59BBCCB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4B875B-A7EB-7F5D-37D8-0FF0EF2FEC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18B62EE-77E2-44DA-DBD4-DD33D33697E1}"/>
              </a:ext>
            </a:extLst>
          </p:cNvPr>
          <p:cNvSpPr>
            <a:spLocks noGrp="1"/>
          </p:cNvSpPr>
          <p:nvPr>
            <p:ph type="sldNum" sz="quarter" idx="5"/>
          </p:nvPr>
        </p:nvSpPr>
        <p:spPr/>
        <p:txBody>
          <a:bodyPr/>
          <a:lstStyle/>
          <a:p>
            <a:fld id="{32F9F603-1C3D-4282-A126-C2403FB1CBBF}" type="slidenum">
              <a:rPr lang="en-US" smtClean="0"/>
              <a:t>119</a:t>
            </a:fld>
            <a:endParaRPr lang="en-US"/>
          </a:p>
        </p:txBody>
      </p:sp>
    </p:spTree>
    <p:extLst>
      <p:ext uri="{BB962C8B-B14F-4D97-AF65-F5344CB8AC3E}">
        <p14:creationId xmlns:p14="http://schemas.microsoft.com/office/powerpoint/2010/main" val="4277124847"/>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F47090-D7A9-30EF-EBD8-E731CB6A0C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A4ACF5-DFE3-47AF-5119-7718E8715E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D7846-E4D8-8A41-8B58-5A5EBC918249}"/>
              </a:ext>
            </a:extLst>
          </p:cNvPr>
          <p:cNvSpPr>
            <a:spLocks noGrp="1"/>
          </p:cNvSpPr>
          <p:nvPr>
            <p:ph type="body" idx="1"/>
          </p:nvPr>
        </p:nvSpPr>
        <p:spPr/>
        <p:txBody>
          <a:bodyPr/>
          <a:lstStyle/>
          <a:p>
            <a:r>
              <a:rPr lang="en-US" b="1" u="sng" dirty="0"/>
              <a:t>Definition</a:t>
            </a:r>
            <a:endParaRPr lang="en-US" b="0" u="none" dirty="0"/>
          </a:p>
          <a:p>
            <a:r>
              <a:rPr lang="en-US" b="0" u="none" dirty="0"/>
              <a:t>The Aggregator Pattern is a messaging pattern where multiple message are collected and processed as a single unit. This allows for batch processing and consideration of data from different sources.</a:t>
            </a:r>
          </a:p>
          <a:p>
            <a:endParaRPr lang="en-US" b="0" u="none" dirty="0"/>
          </a:p>
          <a:p>
            <a:r>
              <a:rPr lang="en-US" b="1" u="sng" dirty="0"/>
              <a:t>Purpose</a:t>
            </a:r>
            <a:endParaRPr lang="en-US" b="0" u="none" dirty="0"/>
          </a:p>
          <a:p>
            <a:r>
              <a:rPr lang="en-US" b="0" u="none" dirty="0"/>
              <a:t>It helps in aggregating related information from various sources and presenting it as a unified, cohesive output.</a:t>
            </a:r>
            <a:endParaRPr lang="en-US" b="1" u="sng" dirty="0"/>
          </a:p>
        </p:txBody>
      </p:sp>
      <p:sp>
        <p:nvSpPr>
          <p:cNvPr id="4" name="Slide Number Placeholder 3">
            <a:extLst>
              <a:ext uri="{FF2B5EF4-FFF2-40B4-BE49-F238E27FC236}">
                <a16:creationId xmlns:a16="http://schemas.microsoft.com/office/drawing/2014/main" id="{ADF08ED0-5C52-8A22-8883-9E54D1A7903B}"/>
              </a:ext>
            </a:extLst>
          </p:cNvPr>
          <p:cNvSpPr>
            <a:spLocks noGrp="1"/>
          </p:cNvSpPr>
          <p:nvPr>
            <p:ph type="sldNum" sz="quarter" idx="5"/>
          </p:nvPr>
        </p:nvSpPr>
        <p:spPr/>
        <p:txBody>
          <a:bodyPr/>
          <a:lstStyle/>
          <a:p>
            <a:fld id="{32F9F603-1C3D-4282-A126-C2403FB1CBBF}" type="slidenum">
              <a:rPr lang="en-US" smtClean="0"/>
              <a:t>121</a:t>
            </a:fld>
            <a:endParaRPr lang="en-US"/>
          </a:p>
        </p:txBody>
      </p:sp>
    </p:spTree>
    <p:extLst>
      <p:ext uri="{BB962C8B-B14F-4D97-AF65-F5344CB8AC3E}">
        <p14:creationId xmlns:p14="http://schemas.microsoft.com/office/powerpoint/2010/main" val="332376258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E5844-7C12-86A9-51C6-598FF39AF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D014C2-826D-FBB7-E4FF-4258CD639B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88E93-EB71-94C7-8C80-D853FC5F4DA3}"/>
              </a:ext>
            </a:extLst>
          </p:cNvPr>
          <p:cNvSpPr>
            <a:spLocks noGrp="1"/>
          </p:cNvSpPr>
          <p:nvPr>
            <p:ph type="body" idx="1"/>
          </p:nvPr>
        </p:nvSpPr>
        <p:spPr/>
        <p:txBody>
          <a:bodyPr/>
          <a:lstStyle/>
          <a:p>
            <a:r>
              <a:rPr lang="en-US" b="1" u="sng" dirty="0"/>
              <a:t>Message Producers (Senders)</a:t>
            </a:r>
            <a:endParaRPr lang="en-US" b="0" u="none" dirty="0"/>
          </a:p>
          <a:p>
            <a:r>
              <a:rPr lang="en-US" b="0" u="none" dirty="0"/>
              <a:t>Components or services that create and send individual messages to be aggregated.</a:t>
            </a:r>
          </a:p>
          <a:p>
            <a:endParaRPr lang="en-US" b="0" u="none" dirty="0"/>
          </a:p>
          <a:p>
            <a:r>
              <a:rPr lang="en-US" b="1" u="sng" dirty="0"/>
              <a:t>Aggregator</a:t>
            </a:r>
            <a:endParaRPr lang="en-US" b="0" u="none" dirty="0"/>
          </a:p>
          <a:p>
            <a:r>
              <a:rPr lang="en-US" b="0" u="none" dirty="0"/>
              <a:t>The intermediary that collects and processes multiple messages, combining them into a single output.</a:t>
            </a:r>
          </a:p>
          <a:p>
            <a:endParaRPr lang="en-US" b="0" u="none" dirty="0"/>
          </a:p>
          <a:p>
            <a:r>
              <a:rPr lang="en-US" b="1" u="sng" dirty="0"/>
              <a:t>Aggregated Output</a:t>
            </a:r>
            <a:endParaRPr lang="en-US" b="0" u="none" dirty="0"/>
          </a:p>
          <a:p>
            <a:r>
              <a:rPr lang="en-US" b="0" u="none" dirty="0"/>
              <a:t>The final, consolidated output that results from aggregating the individual messages.</a:t>
            </a:r>
            <a:endParaRPr lang="en-US" b="1" u="sng" dirty="0"/>
          </a:p>
        </p:txBody>
      </p:sp>
      <p:sp>
        <p:nvSpPr>
          <p:cNvPr id="4" name="Slide Number Placeholder 3">
            <a:extLst>
              <a:ext uri="{FF2B5EF4-FFF2-40B4-BE49-F238E27FC236}">
                <a16:creationId xmlns:a16="http://schemas.microsoft.com/office/drawing/2014/main" id="{880AB14C-A22C-456C-07B5-A5B3D4C01B6C}"/>
              </a:ext>
            </a:extLst>
          </p:cNvPr>
          <p:cNvSpPr>
            <a:spLocks noGrp="1"/>
          </p:cNvSpPr>
          <p:nvPr>
            <p:ph type="sldNum" sz="quarter" idx="5"/>
          </p:nvPr>
        </p:nvSpPr>
        <p:spPr/>
        <p:txBody>
          <a:bodyPr/>
          <a:lstStyle/>
          <a:p>
            <a:fld id="{32F9F603-1C3D-4282-A126-C2403FB1CBBF}" type="slidenum">
              <a:rPr lang="en-US" smtClean="0"/>
              <a:t>122</a:t>
            </a:fld>
            <a:endParaRPr lang="en-US"/>
          </a:p>
        </p:txBody>
      </p:sp>
    </p:spTree>
    <p:extLst>
      <p:ext uri="{BB962C8B-B14F-4D97-AF65-F5344CB8AC3E}">
        <p14:creationId xmlns:p14="http://schemas.microsoft.com/office/powerpoint/2010/main" val="328805430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1C9B68-A909-2ABC-825F-FD3BEAA027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7ED277-5681-5536-BA6B-6F490CDC77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8F043E-9A18-5654-65F9-ECDDF30961E1}"/>
              </a:ext>
            </a:extLst>
          </p:cNvPr>
          <p:cNvSpPr>
            <a:spLocks noGrp="1"/>
          </p:cNvSpPr>
          <p:nvPr>
            <p:ph type="body" idx="1"/>
          </p:nvPr>
        </p:nvSpPr>
        <p:spPr/>
        <p:txBody>
          <a:bodyPr/>
          <a:lstStyle/>
          <a:p>
            <a:r>
              <a:rPr lang="en-US" b="1" u="none" dirty="0"/>
              <a:t>Efficiency</a:t>
            </a:r>
            <a:r>
              <a:rPr lang="en-US" b="0" u="none" dirty="0"/>
              <a:t>: Reduces the overhead of processing individual messages by handling them in batches.</a:t>
            </a:r>
          </a:p>
          <a:p>
            <a:endParaRPr lang="en-US" b="1" u="sng" dirty="0"/>
          </a:p>
          <a:p>
            <a:r>
              <a:rPr lang="en-US" b="1" u="none" dirty="0"/>
              <a:t>Unified View</a:t>
            </a:r>
            <a:r>
              <a:rPr lang="en-US" b="0" u="none" dirty="0"/>
              <a:t>: Provides a consolidated view of related information, simplifying analysis and decision-making.</a:t>
            </a:r>
          </a:p>
          <a:p>
            <a:endParaRPr lang="en-US" b="0" u="none" dirty="0"/>
          </a:p>
          <a:p>
            <a:r>
              <a:rPr lang="en-US" b="1" u="none" dirty="0"/>
              <a:t>Scalability</a:t>
            </a:r>
            <a:r>
              <a:rPr lang="en-US" b="0" u="none" dirty="0"/>
              <a:t>: Supports scalable processing of large volumes of messages by aggregating them into manageable units.</a:t>
            </a:r>
            <a:endParaRPr lang="en-US" b="1" u="none" dirty="0"/>
          </a:p>
        </p:txBody>
      </p:sp>
      <p:sp>
        <p:nvSpPr>
          <p:cNvPr id="4" name="Slide Number Placeholder 3">
            <a:extLst>
              <a:ext uri="{FF2B5EF4-FFF2-40B4-BE49-F238E27FC236}">
                <a16:creationId xmlns:a16="http://schemas.microsoft.com/office/drawing/2014/main" id="{594A0C85-3083-E6DD-7CC0-441D091CE813}"/>
              </a:ext>
            </a:extLst>
          </p:cNvPr>
          <p:cNvSpPr>
            <a:spLocks noGrp="1"/>
          </p:cNvSpPr>
          <p:nvPr>
            <p:ph type="sldNum" sz="quarter" idx="5"/>
          </p:nvPr>
        </p:nvSpPr>
        <p:spPr/>
        <p:txBody>
          <a:bodyPr/>
          <a:lstStyle/>
          <a:p>
            <a:fld id="{32F9F603-1C3D-4282-A126-C2403FB1CBBF}" type="slidenum">
              <a:rPr lang="en-US" smtClean="0"/>
              <a:t>123</a:t>
            </a:fld>
            <a:endParaRPr lang="en-US"/>
          </a:p>
        </p:txBody>
      </p:sp>
    </p:spTree>
    <p:extLst>
      <p:ext uri="{BB962C8B-B14F-4D97-AF65-F5344CB8AC3E}">
        <p14:creationId xmlns:p14="http://schemas.microsoft.com/office/powerpoint/2010/main" val="713207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5F10B-CDC6-F1C8-6AE3-7370F84F0E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5C31C8-CB7B-D4C3-7C19-195AD8F1C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C0B07-621F-CE39-C977-6598F9D18F46}"/>
              </a:ext>
            </a:extLst>
          </p:cNvPr>
          <p:cNvSpPr>
            <a:spLocks noGrp="1"/>
          </p:cNvSpPr>
          <p:nvPr>
            <p:ph type="body" idx="1"/>
          </p:nvPr>
        </p:nvSpPr>
        <p:spPr/>
        <p:txBody>
          <a:bodyPr/>
          <a:lstStyle/>
          <a:p>
            <a:pPr marL="171450" indent="-171450">
              <a:buFont typeface="Arial" panose="020B0604020202020204" pitchFamily="34" charset="0"/>
              <a:buChar char="•"/>
            </a:pPr>
            <a:r>
              <a:rPr lang="en-US" b="1" u="none" dirty="0"/>
              <a:t>Scalability Issues</a:t>
            </a:r>
            <a:r>
              <a:rPr lang="en-US" b="0" u="none" dirty="0"/>
              <a:t>: May face challenges when scaling to a large number of producers or consumers, especially if the message broker or queue becomes a bottleneck.</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Single Point of Failure</a:t>
            </a:r>
            <a:r>
              <a:rPr lang="en-US" b="0" u="none" dirty="0"/>
              <a:t>: If the message broker or queue fails, messages may be lost or delayed, impacting the overall system reliability.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Resource Utilization</a:t>
            </a:r>
            <a:r>
              <a:rPr lang="en-US" b="0" u="none" dirty="0"/>
              <a:t>: Requires careful management of resources, such as memory and storage, to handle the message queue effectively.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Message Ordering</a:t>
            </a:r>
            <a:r>
              <a:rPr lang="en-US" b="0" u="none" dirty="0"/>
              <a:t>: Ensuring message ordering can be complex, especially with multiple consumers processing message concurrently.</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Latency</a:t>
            </a:r>
            <a:r>
              <a:rPr lang="en-US" b="0" u="none" dirty="0"/>
              <a:t>: Introducing a queue can add latency to the system, as messaging needs to be queued, retrieved, and processed.</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Overhead</a:t>
            </a:r>
            <a:r>
              <a:rPr lang="en-US" b="0" u="none" dirty="0"/>
              <a:t>: Managing and maintaining the messaging infrastructure adds operational overhead.</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Complexity in Error Handling</a:t>
            </a:r>
            <a:r>
              <a:rPr lang="en-US" b="0" u="none" dirty="0"/>
              <a:t>: Implementing </a:t>
            </a:r>
            <a:r>
              <a:rPr lang="en-US" b="0" u="none" dirty="0" err="1"/>
              <a:t>robus</a:t>
            </a:r>
            <a:r>
              <a:rPr lang="en-US" b="0" u="none" dirty="0"/>
              <a:t> error handling and retry mechanisms can be complex and requires careful consideration.</a:t>
            </a:r>
            <a:endParaRPr lang="en-US" b="1" u="none" dirty="0"/>
          </a:p>
        </p:txBody>
      </p:sp>
      <p:sp>
        <p:nvSpPr>
          <p:cNvPr id="4" name="Slide Number Placeholder 3">
            <a:extLst>
              <a:ext uri="{FF2B5EF4-FFF2-40B4-BE49-F238E27FC236}">
                <a16:creationId xmlns:a16="http://schemas.microsoft.com/office/drawing/2014/main" id="{DA622AE2-C890-DDCA-5E62-0E469F5B60E5}"/>
              </a:ext>
            </a:extLst>
          </p:cNvPr>
          <p:cNvSpPr>
            <a:spLocks noGrp="1"/>
          </p:cNvSpPr>
          <p:nvPr>
            <p:ph type="sldNum" sz="quarter" idx="5"/>
          </p:nvPr>
        </p:nvSpPr>
        <p:spPr/>
        <p:txBody>
          <a:bodyPr/>
          <a:lstStyle/>
          <a:p>
            <a:fld id="{32F9F603-1C3D-4282-A126-C2403FB1CBBF}" type="slidenum">
              <a:rPr lang="en-US" smtClean="0"/>
              <a:t>12</a:t>
            </a:fld>
            <a:endParaRPr lang="en-US"/>
          </a:p>
        </p:txBody>
      </p:sp>
    </p:spTree>
    <p:extLst>
      <p:ext uri="{BB962C8B-B14F-4D97-AF65-F5344CB8AC3E}">
        <p14:creationId xmlns:p14="http://schemas.microsoft.com/office/powerpoint/2010/main" val="363140840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86008B-1C68-88BC-5800-E3DBA8D7425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DB01FD-92F7-3897-7041-221BB7EC82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EB44E4-32FC-6A45-AEED-FC7A093B85A7}"/>
              </a:ext>
            </a:extLst>
          </p:cNvPr>
          <p:cNvSpPr>
            <a:spLocks noGrp="1"/>
          </p:cNvSpPr>
          <p:nvPr>
            <p:ph type="body" idx="1"/>
          </p:nvPr>
        </p:nvSpPr>
        <p:spPr/>
        <p:txBody>
          <a:bodyPr/>
          <a:lstStyle/>
          <a:p>
            <a:r>
              <a:rPr lang="en-US" b="1" u="sng" dirty="0"/>
              <a:t>Increased Latency</a:t>
            </a:r>
            <a:endParaRPr lang="en-US" b="0" u="none" dirty="0"/>
          </a:p>
          <a:p>
            <a:pPr marL="171450" indent="-171450">
              <a:buFontTx/>
              <a:buChar char="-"/>
            </a:pPr>
            <a:r>
              <a:rPr lang="en-US" b="1" u="none" dirty="0"/>
              <a:t>Delayed Processing</a:t>
            </a:r>
            <a:r>
              <a:rPr lang="en-US" b="0" u="none" dirty="0"/>
              <a:t>: Since the aggregator waits to collect multiple message before processing them, there can be a delay in processing individual messages. This latency can be problematic for time-sensitive applications that require immediate processing of each message.</a:t>
            </a:r>
          </a:p>
          <a:p>
            <a:pPr marL="171450" indent="-171450">
              <a:buFontTx/>
              <a:buChar char="-"/>
            </a:pPr>
            <a:r>
              <a:rPr lang="en-US" b="1" u="none" dirty="0"/>
              <a:t>Batch Waiting Time</a:t>
            </a:r>
            <a:r>
              <a:rPr lang="en-US" b="0" u="none" dirty="0"/>
              <a:t>: The aggregator might have to wait until it receives enough messages to form a batch, which can introduce further delays, especially if messages arrive sporadically or unevenly.</a:t>
            </a:r>
          </a:p>
          <a:p>
            <a:pPr marL="171450" indent="-171450">
              <a:buFontTx/>
              <a:buChar char="-"/>
            </a:pPr>
            <a:endParaRPr lang="en-US" b="0" u="none" dirty="0"/>
          </a:p>
          <a:p>
            <a:pPr marL="0" indent="0">
              <a:buFontTx/>
              <a:buNone/>
            </a:pPr>
            <a:r>
              <a:rPr lang="en-US" b="1" u="sng" dirty="0"/>
              <a:t>Complexity in Implementation and Management</a:t>
            </a:r>
            <a:endParaRPr lang="en-US" b="0" u="none" dirty="0"/>
          </a:p>
          <a:p>
            <a:pPr marL="171450" indent="-171450">
              <a:buFontTx/>
              <a:buChar char="-"/>
            </a:pPr>
            <a:r>
              <a:rPr lang="en-US" b="1" u="none" dirty="0"/>
              <a:t>Aggregation Logic</a:t>
            </a:r>
            <a:r>
              <a:rPr lang="en-US" b="0" u="none" dirty="0"/>
              <a:t>: Implementing the logic to collect, combine, and process multiple messages can be complex. It requires careful design to ensure that the aggregation process is efficient and handles edge cases, such as missing or duplicate messages.</a:t>
            </a:r>
          </a:p>
          <a:p>
            <a:pPr marL="171450" indent="-171450">
              <a:buFontTx/>
              <a:buChar char="-"/>
            </a:pPr>
            <a:r>
              <a:rPr lang="en-US" b="1" u="none" dirty="0"/>
              <a:t>State Management</a:t>
            </a:r>
            <a:r>
              <a:rPr lang="en-US" b="0" u="none" dirty="0"/>
              <a:t>: The aggregator needs to manage the state of partial aggregations, which adds to the complexity. This involves tracking which messages have been received, handling timeouts, and ensuring data consistency.</a:t>
            </a:r>
          </a:p>
          <a:p>
            <a:pPr marL="171450" indent="-171450">
              <a:buFontTx/>
              <a:buChar char="-"/>
            </a:pPr>
            <a:endParaRPr lang="en-US" b="0" u="none" dirty="0"/>
          </a:p>
          <a:p>
            <a:pPr marL="0" indent="0">
              <a:buFontTx/>
              <a:buNone/>
            </a:pPr>
            <a:r>
              <a:rPr lang="en-US" b="1" u="sng" dirty="0"/>
              <a:t>Resource Utilization</a:t>
            </a:r>
            <a:endParaRPr lang="en-US" b="0" u="none" dirty="0"/>
          </a:p>
          <a:p>
            <a:pPr marL="171450" indent="-171450">
              <a:buFontTx/>
              <a:buChar char="-"/>
            </a:pPr>
            <a:r>
              <a:rPr lang="en-US" b="1" u="none" dirty="0"/>
              <a:t>Memory and Storage</a:t>
            </a:r>
            <a:r>
              <a:rPr lang="en-US" b="0" u="none" dirty="0"/>
              <a:t>: The aggregator needs to store all the incoming message until they are processed, which can consume significant memory and storage resources, especially when dealing with large volumes of messages.</a:t>
            </a:r>
          </a:p>
          <a:p>
            <a:pPr marL="171450" indent="-171450">
              <a:buFontTx/>
              <a:buChar char="-"/>
            </a:pPr>
            <a:r>
              <a:rPr lang="en-US" b="1" u="none" dirty="0"/>
              <a:t>Processing Overhead</a:t>
            </a:r>
            <a:r>
              <a:rPr lang="en-US" b="0" u="none" dirty="0"/>
              <a:t>: Aggregating and processing multiple messages as a single unit can increase the computation load. This processing overhead can impact the performance and scalability of the system if not managed properly.</a:t>
            </a:r>
            <a:endParaRPr lang="en-US" b="1" u="sng" dirty="0"/>
          </a:p>
        </p:txBody>
      </p:sp>
      <p:sp>
        <p:nvSpPr>
          <p:cNvPr id="4" name="Slide Number Placeholder 3">
            <a:extLst>
              <a:ext uri="{FF2B5EF4-FFF2-40B4-BE49-F238E27FC236}">
                <a16:creationId xmlns:a16="http://schemas.microsoft.com/office/drawing/2014/main" id="{D1786FC4-6F85-8E7C-5274-6BCABE1E9496}"/>
              </a:ext>
            </a:extLst>
          </p:cNvPr>
          <p:cNvSpPr>
            <a:spLocks noGrp="1"/>
          </p:cNvSpPr>
          <p:nvPr>
            <p:ph type="sldNum" sz="quarter" idx="5"/>
          </p:nvPr>
        </p:nvSpPr>
        <p:spPr/>
        <p:txBody>
          <a:bodyPr/>
          <a:lstStyle/>
          <a:p>
            <a:fld id="{32F9F603-1C3D-4282-A126-C2403FB1CBBF}" type="slidenum">
              <a:rPr lang="en-US" smtClean="0"/>
              <a:t>124</a:t>
            </a:fld>
            <a:endParaRPr lang="en-US"/>
          </a:p>
        </p:txBody>
      </p:sp>
    </p:spTree>
    <p:extLst>
      <p:ext uri="{BB962C8B-B14F-4D97-AF65-F5344CB8AC3E}">
        <p14:creationId xmlns:p14="http://schemas.microsoft.com/office/powerpoint/2010/main" val="56883107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38877-3D2C-3D3E-9BF0-0F973BA744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DEFBA2-A612-9ED6-E436-9059E4C6A7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DE8FFE-F2C7-3449-7686-E85F735D2000}"/>
              </a:ext>
            </a:extLst>
          </p:cNvPr>
          <p:cNvSpPr>
            <a:spLocks noGrp="1"/>
          </p:cNvSpPr>
          <p:nvPr>
            <p:ph type="body" idx="1"/>
          </p:nvPr>
        </p:nvSpPr>
        <p:spPr/>
        <p:txBody>
          <a:bodyPr/>
          <a:lstStyle/>
          <a:p>
            <a:r>
              <a:rPr lang="en-US" b="1" u="sng" dirty="0"/>
              <a:t>Batch Processing</a:t>
            </a:r>
            <a:endParaRPr lang="en-US" b="0" u="none" dirty="0"/>
          </a:p>
          <a:p>
            <a:r>
              <a:rPr lang="en-US" b="0" u="none" dirty="0"/>
              <a:t>Collecting and processing multiple messages in a single batch to improve efficiency.</a:t>
            </a:r>
          </a:p>
          <a:p>
            <a:endParaRPr lang="en-US" b="0" u="none" dirty="0"/>
          </a:p>
          <a:p>
            <a:r>
              <a:rPr lang="en-US" b="1" u="sng" dirty="0"/>
              <a:t>Data Consolidation</a:t>
            </a:r>
            <a:endParaRPr lang="en-US" b="0" u="none" dirty="0"/>
          </a:p>
          <a:p>
            <a:r>
              <a:rPr lang="en-US" b="0" u="none" dirty="0"/>
              <a:t>Aggregating data form different sources for reporting, analysis, or storage.</a:t>
            </a:r>
          </a:p>
          <a:p>
            <a:endParaRPr lang="en-US" b="0" u="none" dirty="0"/>
          </a:p>
          <a:p>
            <a:r>
              <a:rPr lang="en-US" b="1" u="sng" dirty="0"/>
              <a:t>Event Correlation</a:t>
            </a:r>
          </a:p>
          <a:p>
            <a:r>
              <a:rPr lang="en-US" b="0" u="none" dirty="0"/>
              <a:t>Combining related events form different systems to provide a comprehensive view of a process or transaction.</a:t>
            </a:r>
            <a:endParaRPr lang="en-US" b="1" u="sng" dirty="0"/>
          </a:p>
        </p:txBody>
      </p:sp>
      <p:sp>
        <p:nvSpPr>
          <p:cNvPr id="4" name="Slide Number Placeholder 3">
            <a:extLst>
              <a:ext uri="{FF2B5EF4-FFF2-40B4-BE49-F238E27FC236}">
                <a16:creationId xmlns:a16="http://schemas.microsoft.com/office/drawing/2014/main" id="{DA1E5DE9-2393-27DE-5369-E59724F640CC}"/>
              </a:ext>
            </a:extLst>
          </p:cNvPr>
          <p:cNvSpPr>
            <a:spLocks noGrp="1"/>
          </p:cNvSpPr>
          <p:nvPr>
            <p:ph type="sldNum" sz="quarter" idx="5"/>
          </p:nvPr>
        </p:nvSpPr>
        <p:spPr/>
        <p:txBody>
          <a:bodyPr/>
          <a:lstStyle/>
          <a:p>
            <a:fld id="{32F9F603-1C3D-4282-A126-C2403FB1CBBF}" type="slidenum">
              <a:rPr lang="en-US" smtClean="0"/>
              <a:t>125</a:t>
            </a:fld>
            <a:endParaRPr lang="en-US"/>
          </a:p>
        </p:txBody>
      </p:sp>
    </p:spTree>
    <p:extLst>
      <p:ext uri="{BB962C8B-B14F-4D97-AF65-F5344CB8AC3E}">
        <p14:creationId xmlns:p14="http://schemas.microsoft.com/office/powerpoint/2010/main" val="375760743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A0FF8-9F3B-ABC3-4B0A-43310549BC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FF3F4C-2674-1228-5188-4BFC01B6A7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AD6941-846C-058E-CD86-421C765F0501}"/>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3E2AD359-BDBF-5B97-FB20-A47471415426}"/>
              </a:ext>
            </a:extLst>
          </p:cNvPr>
          <p:cNvSpPr>
            <a:spLocks noGrp="1"/>
          </p:cNvSpPr>
          <p:nvPr>
            <p:ph type="sldNum" sz="quarter" idx="5"/>
          </p:nvPr>
        </p:nvSpPr>
        <p:spPr/>
        <p:txBody>
          <a:bodyPr/>
          <a:lstStyle/>
          <a:p>
            <a:fld id="{32F9F603-1C3D-4282-A126-C2403FB1CBBF}" type="slidenum">
              <a:rPr lang="en-US" smtClean="0"/>
              <a:t>126</a:t>
            </a:fld>
            <a:endParaRPr lang="en-US"/>
          </a:p>
        </p:txBody>
      </p:sp>
    </p:spTree>
    <p:extLst>
      <p:ext uri="{BB962C8B-B14F-4D97-AF65-F5344CB8AC3E}">
        <p14:creationId xmlns:p14="http://schemas.microsoft.com/office/powerpoint/2010/main" val="270041950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D026F3-080A-72ED-A766-7C416CD010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4DF754-F0C1-D580-F3D4-F0028662D2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502354-7997-FB06-1CC7-A74D63331621}"/>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C51490E6-E828-9598-8443-C7A50BC400CB}"/>
              </a:ext>
            </a:extLst>
          </p:cNvPr>
          <p:cNvSpPr>
            <a:spLocks noGrp="1"/>
          </p:cNvSpPr>
          <p:nvPr>
            <p:ph type="sldNum" sz="quarter" idx="5"/>
          </p:nvPr>
        </p:nvSpPr>
        <p:spPr/>
        <p:txBody>
          <a:bodyPr/>
          <a:lstStyle/>
          <a:p>
            <a:fld id="{32F9F603-1C3D-4282-A126-C2403FB1CBBF}" type="slidenum">
              <a:rPr lang="en-US" smtClean="0"/>
              <a:t>127</a:t>
            </a:fld>
            <a:endParaRPr lang="en-US"/>
          </a:p>
        </p:txBody>
      </p:sp>
    </p:spTree>
    <p:extLst>
      <p:ext uri="{BB962C8B-B14F-4D97-AF65-F5344CB8AC3E}">
        <p14:creationId xmlns:p14="http://schemas.microsoft.com/office/powerpoint/2010/main" val="46257539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BB59B-26D3-5163-C3A0-A461A66FF9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78DD011-BB9C-08D5-537C-13942C6C34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13A793-623A-0E77-B346-375FD645A2AD}"/>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C560817B-62DF-A337-BD77-764577019E52}"/>
              </a:ext>
            </a:extLst>
          </p:cNvPr>
          <p:cNvSpPr>
            <a:spLocks noGrp="1"/>
          </p:cNvSpPr>
          <p:nvPr>
            <p:ph type="sldNum" sz="quarter" idx="5"/>
          </p:nvPr>
        </p:nvSpPr>
        <p:spPr/>
        <p:txBody>
          <a:bodyPr/>
          <a:lstStyle/>
          <a:p>
            <a:fld id="{32F9F603-1C3D-4282-A126-C2403FB1CBBF}" type="slidenum">
              <a:rPr lang="en-US" smtClean="0"/>
              <a:t>128</a:t>
            </a:fld>
            <a:endParaRPr lang="en-US"/>
          </a:p>
        </p:txBody>
      </p:sp>
    </p:spTree>
    <p:extLst>
      <p:ext uri="{BB962C8B-B14F-4D97-AF65-F5344CB8AC3E}">
        <p14:creationId xmlns:p14="http://schemas.microsoft.com/office/powerpoint/2010/main" val="28802507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2FEA97-171F-DB21-475B-019B927EFA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8A2F2E-1CAC-9681-70FF-E8CB91705D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4D793-EECC-4117-C525-833B5AB63267}"/>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3B61A991-B0B3-E79A-D498-2480CD373E61}"/>
              </a:ext>
            </a:extLst>
          </p:cNvPr>
          <p:cNvSpPr>
            <a:spLocks noGrp="1"/>
          </p:cNvSpPr>
          <p:nvPr>
            <p:ph type="sldNum" sz="quarter" idx="5"/>
          </p:nvPr>
        </p:nvSpPr>
        <p:spPr/>
        <p:txBody>
          <a:bodyPr/>
          <a:lstStyle/>
          <a:p>
            <a:fld id="{32F9F603-1C3D-4282-A126-C2403FB1CBBF}" type="slidenum">
              <a:rPr lang="en-US" smtClean="0"/>
              <a:t>129</a:t>
            </a:fld>
            <a:endParaRPr lang="en-US"/>
          </a:p>
        </p:txBody>
      </p:sp>
    </p:spTree>
    <p:extLst>
      <p:ext uri="{BB962C8B-B14F-4D97-AF65-F5344CB8AC3E}">
        <p14:creationId xmlns:p14="http://schemas.microsoft.com/office/powerpoint/2010/main" val="38780318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0ECDF-768A-01F0-DFFA-90CE9BD159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1363F5-7511-69BC-DA46-A8481442FD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B071D7-A01D-5683-B143-9034A2C8C633}"/>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11CA23F-B1A4-DBCB-ACF9-CBD8AD74EACB}"/>
              </a:ext>
            </a:extLst>
          </p:cNvPr>
          <p:cNvSpPr>
            <a:spLocks noGrp="1"/>
          </p:cNvSpPr>
          <p:nvPr>
            <p:ph type="sldNum" sz="quarter" idx="5"/>
          </p:nvPr>
        </p:nvSpPr>
        <p:spPr/>
        <p:txBody>
          <a:bodyPr/>
          <a:lstStyle/>
          <a:p>
            <a:fld id="{32F9F603-1C3D-4282-A126-C2403FB1CBBF}" type="slidenum">
              <a:rPr lang="en-US" smtClean="0"/>
              <a:t>130</a:t>
            </a:fld>
            <a:endParaRPr lang="en-US"/>
          </a:p>
        </p:txBody>
      </p:sp>
    </p:spTree>
    <p:extLst>
      <p:ext uri="{BB962C8B-B14F-4D97-AF65-F5344CB8AC3E}">
        <p14:creationId xmlns:p14="http://schemas.microsoft.com/office/powerpoint/2010/main" val="29148107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4ECED-F875-A37A-1FB2-3F48F155C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EE43AF2-339F-A643-FBBB-13DB604D56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FBEEC8-E8FF-A239-BDEC-DCA8BF2D891B}"/>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10705631-006E-FB2A-AD09-7A13EE3F14C7}"/>
              </a:ext>
            </a:extLst>
          </p:cNvPr>
          <p:cNvSpPr>
            <a:spLocks noGrp="1"/>
          </p:cNvSpPr>
          <p:nvPr>
            <p:ph type="sldNum" sz="quarter" idx="5"/>
          </p:nvPr>
        </p:nvSpPr>
        <p:spPr/>
        <p:txBody>
          <a:bodyPr/>
          <a:lstStyle/>
          <a:p>
            <a:fld id="{32F9F603-1C3D-4282-A126-C2403FB1CBBF}" type="slidenum">
              <a:rPr lang="en-US" smtClean="0"/>
              <a:t>131</a:t>
            </a:fld>
            <a:endParaRPr lang="en-US"/>
          </a:p>
        </p:txBody>
      </p:sp>
    </p:spTree>
    <p:extLst>
      <p:ext uri="{BB962C8B-B14F-4D97-AF65-F5344CB8AC3E}">
        <p14:creationId xmlns:p14="http://schemas.microsoft.com/office/powerpoint/2010/main" val="219758742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46BF3-3CF6-8362-FBA5-5437C401DA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B0D1D33-5BC0-4C89-5BA6-70463D0FC2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799678-1133-916D-0C01-55169EB414CF}"/>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63E85EEF-F20F-FD65-F31D-04A545A82F8B}"/>
              </a:ext>
            </a:extLst>
          </p:cNvPr>
          <p:cNvSpPr>
            <a:spLocks noGrp="1"/>
          </p:cNvSpPr>
          <p:nvPr>
            <p:ph type="sldNum" sz="quarter" idx="5"/>
          </p:nvPr>
        </p:nvSpPr>
        <p:spPr/>
        <p:txBody>
          <a:bodyPr/>
          <a:lstStyle/>
          <a:p>
            <a:fld id="{32F9F603-1C3D-4282-A126-C2403FB1CBBF}" type="slidenum">
              <a:rPr lang="en-US" smtClean="0"/>
              <a:t>132</a:t>
            </a:fld>
            <a:endParaRPr lang="en-US"/>
          </a:p>
        </p:txBody>
      </p:sp>
    </p:spTree>
    <p:extLst>
      <p:ext uri="{BB962C8B-B14F-4D97-AF65-F5344CB8AC3E}">
        <p14:creationId xmlns:p14="http://schemas.microsoft.com/office/powerpoint/2010/main" val="302553242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43A666-7C63-62AC-56FA-2F5774F2F7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300F4A-E243-244D-43E8-2CD8393830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E305D3-23F7-D126-13CB-85C4D1101A5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35AB7E57-2162-0285-A6F7-4856CE6A3E13}"/>
              </a:ext>
            </a:extLst>
          </p:cNvPr>
          <p:cNvSpPr>
            <a:spLocks noGrp="1"/>
          </p:cNvSpPr>
          <p:nvPr>
            <p:ph type="sldNum" sz="quarter" idx="5"/>
          </p:nvPr>
        </p:nvSpPr>
        <p:spPr/>
        <p:txBody>
          <a:bodyPr/>
          <a:lstStyle/>
          <a:p>
            <a:fld id="{32F9F603-1C3D-4282-A126-C2403FB1CBBF}" type="slidenum">
              <a:rPr lang="en-US" smtClean="0"/>
              <a:t>133</a:t>
            </a:fld>
            <a:endParaRPr lang="en-US"/>
          </a:p>
        </p:txBody>
      </p:sp>
    </p:spTree>
    <p:extLst>
      <p:ext uri="{BB962C8B-B14F-4D97-AF65-F5344CB8AC3E}">
        <p14:creationId xmlns:p14="http://schemas.microsoft.com/office/powerpoint/2010/main" val="25630889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Job Queue</a:t>
            </a:r>
            <a:endParaRPr lang="en-US" b="0" u="none" dirty="0"/>
          </a:p>
          <a:p>
            <a:r>
              <a:rPr lang="en-US" b="0" u="none" dirty="0"/>
              <a:t>Distributing jobs to available workers for execution.</a:t>
            </a:r>
          </a:p>
          <a:p>
            <a:endParaRPr lang="en-US" b="0" u="none" dirty="0"/>
          </a:p>
          <a:p>
            <a:r>
              <a:rPr lang="en-US" b="1" u="sng" dirty="0"/>
              <a:t>Task Scheduling</a:t>
            </a:r>
            <a:endParaRPr lang="en-US" b="0" u="none" dirty="0"/>
          </a:p>
          <a:p>
            <a:r>
              <a:rPr lang="en-US" b="0" u="none" dirty="0"/>
              <a:t>Assigning tasks to workers in a distributed system.</a:t>
            </a:r>
          </a:p>
          <a:p>
            <a:endParaRPr lang="en-US" b="0" u="none" dirty="0"/>
          </a:p>
          <a:p>
            <a:r>
              <a:rPr lang="en-US" b="1" u="sng" dirty="0"/>
              <a:t>Order Processing</a:t>
            </a:r>
            <a:endParaRPr lang="en-US" b="0" u="none" dirty="0"/>
          </a:p>
          <a:p>
            <a:r>
              <a:rPr lang="en-US" b="0" u="none" dirty="0"/>
              <a:t>Ensuring each order is processed by a single service instance.</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13</a:t>
            </a:fld>
            <a:endParaRPr lang="en-US"/>
          </a:p>
        </p:txBody>
      </p:sp>
    </p:spTree>
    <p:extLst>
      <p:ext uri="{BB962C8B-B14F-4D97-AF65-F5344CB8AC3E}">
        <p14:creationId xmlns:p14="http://schemas.microsoft.com/office/powerpoint/2010/main" val="373457291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00EE5-80D9-5E6C-B3D6-7B6023A25D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AC7F78-AE82-4595-9236-ACCE3B7BE67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B5A86-88E7-3211-E5B6-2217E10F004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E950315-14B0-768A-3BE3-29A975333151}"/>
              </a:ext>
            </a:extLst>
          </p:cNvPr>
          <p:cNvSpPr>
            <a:spLocks noGrp="1"/>
          </p:cNvSpPr>
          <p:nvPr>
            <p:ph type="sldNum" sz="quarter" idx="5"/>
          </p:nvPr>
        </p:nvSpPr>
        <p:spPr/>
        <p:txBody>
          <a:bodyPr/>
          <a:lstStyle/>
          <a:p>
            <a:fld id="{32F9F603-1C3D-4282-A126-C2403FB1CBBF}" type="slidenum">
              <a:rPr lang="en-US" smtClean="0"/>
              <a:t>134</a:t>
            </a:fld>
            <a:endParaRPr lang="en-US"/>
          </a:p>
        </p:txBody>
      </p:sp>
    </p:spTree>
    <p:extLst>
      <p:ext uri="{BB962C8B-B14F-4D97-AF65-F5344CB8AC3E}">
        <p14:creationId xmlns:p14="http://schemas.microsoft.com/office/powerpoint/2010/main" val="23680052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76F73-B7C6-7B25-F94E-4356E66AD8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E082955-B907-6C29-6B48-3369BD5AFB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856067-E2D0-CC97-1B1C-5B6FC917DC5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803F96F-AE29-FCD3-D578-17F245BFDCFE}"/>
              </a:ext>
            </a:extLst>
          </p:cNvPr>
          <p:cNvSpPr>
            <a:spLocks noGrp="1"/>
          </p:cNvSpPr>
          <p:nvPr>
            <p:ph type="sldNum" sz="quarter" idx="5"/>
          </p:nvPr>
        </p:nvSpPr>
        <p:spPr/>
        <p:txBody>
          <a:bodyPr/>
          <a:lstStyle/>
          <a:p>
            <a:fld id="{32F9F603-1C3D-4282-A126-C2403FB1CBBF}" type="slidenum">
              <a:rPr lang="en-US" smtClean="0"/>
              <a:t>135</a:t>
            </a:fld>
            <a:endParaRPr lang="en-US"/>
          </a:p>
        </p:txBody>
      </p:sp>
    </p:spTree>
    <p:extLst>
      <p:ext uri="{BB962C8B-B14F-4D97-AF65-F5344CB8AC3E}">
        <p14:creationId xmlns:p14="http://schemas.microsoft.com/office/powerpoint/2010/main" val="1346530817"/>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FEDF7-652B-373E-B5C3-A02F76BB2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C76C2E-6688-5C02-3B6C-239A6DAA1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9D7CC-8EEF-EBC9-4671-ED306A706E23}"/>
              </a:ext>
            </a:extLst>
          </p:cNvPr>
          <p:cNvSpPr>
            <a:spLocks noGrp="1"/>
          </p:cNvSpPr>
          <p:nvPr>
            <p:ph type="body" idx="1"/>
          </p:nvPr>
        </p:nvSpPr>
        <p:spPr/>
        <p:txBody>
          <a:bodyPr/>
          <a:lstStyle/>
          <a:p>
            <a:r>
              <a:rPr lang="en-US" b="1" u="sng" dirty="0"/>
              <a:t>Definition</a:t>
            </a:r>
            <a:endParaRPr lang="en-US" b="0" u="none" dirty="0"/>
          </a:p>
          <a:p>
            <a:r>
              <a:rPr lang="en-US" b="0" u="none" dirty="0"/>
              <a:t>The Scatter-Gather Pattern is a messaging pattern where a request is sent to multiple recipients (scatter), and the responses are collected and processed (gather) to produce a final aggregated result.</a:t>
            </a:r>
          </a:p>
          <a:p>
            <a:endParaRPr lang="en-US" b="0" u="none" dirty="0"/>
          </a:p>
          <a:p>
            <a:r>
              <a:rPr lang="en-US" b="0" u="none" dirty="0"/>
              <a:t>Think like a loan broker service</a:t>
            </a:r>
          </a:p>
          <a:p>
            <a:endParaRPr lang="en-US" b="0" u="none" dirty="0"/>
          </a:p>
          <a:p>
            <a:r>
              <a:rPr lang="en-US" b="1" u="sng" dirty="0"/>
              <a:t>Purpose</a:t>
            </a:r>
            <a:endParaRPr lang="en-US" b="0" u="none" dirty="0"/>
          </a:p>
          <a:p>
            <a:r>
              <a:rPr lang="en-US" b="0" u="none" dirty="0"/>
              <a:t>It enables parallel processing and aggregation of results from multiple services or components, improving efficiency and performance.</a:t>
            </a:r>
            <a:endParaRPr lang="en-US" b="1" u="sng" dirty="0"/>
          </a:p>
        </p:txBody>
      </p:sp>
      <p:sp>
        <p:nvSpPr>
          <p:cNvPr id="4" name="Slide Number Placeholder 3">
            <a:extLst>
              <a:ext uri="{FF2B5EF4-FFF2-40B4-BE49-F238E27FC236}">
                <a16:creationId xmlns:a16="http://schemas.microsoft.com/office/drawing/2014/main" id="{3A6F04F9-0282-3E8F-AB25-9367631B899D}"/>
              </a:ext>
            </a:extLst>
          </p:cNvPr>
          <p:cNvSpPr>
            <a:spLocks noGrp="1"/>
          </p:cNvSpPr>
          <p:nvPr>
            <p:ph type="sldNum" sz="quarter" idx="5"/>
          </p:nvPr>
        </p:nvSpPr>
        <p:spPr/>
        <p:txBody>
          <a:bodyPr/>
          <a:lstStyle/>
          <a:p>
            <a:fld id="{32F9F603-1C3D-4282-A126-C2403FB1CBBF}" type="slidenum">
              <a:rPr lang="en-US" smtClean="0"/>
              <a:t>137</a:t>
            </a:fld>
            <a:endParaRPr lang="en-US"/>
          </a:p>
        </p:txBody>
      </p:sp>
    </p:spTree>
    <p:extLst>
      <p:ext uri="{BB962C8B-B14F-4D97-AF65-F5344CB8AC3E}">
        <p14:creationId xmlns:p14="http://schemas.microsoft.com/office/powerpoint/2010/main" val="2673754614"/>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47852-8884-F97C-DF30-0B23DCCF3D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6445D9-24BB-96D3-B694-34A9C62D1A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1A172D-12F7-4E20-B6F4-40E9FAE303F2}"/>
              </a:ext>
            </a:extLst>
          </p:cNvPr>
          <p:cNvSpPr>
            <a:spLocks noGrp="1"/>
          </p:cNvSpPr>
          <p:nvPr>
            <p:ph type="body" idx="1"/>
          </p:nvPr>
        </p:nvSpPr>
        <p:spPr/>
        <p:txBody>
          <a:bodyPr/>
          <a:lstStyle/>
          <a:p>
            <a:r>
              <a:rPr lang="en-US" b="1" u="sng" dirty="0"/>
              <a:t>Requester</a:t>
            </a:r>
            <a:endParaRPr lang="en-US" b="0" u="none" dirty="0"/>
          </a:p>
          <a:p>
            <a:r>
              <a:rPr lang="en-US" b="0" u="none" dirty="0"/>
              <a:t>The component or service that initiates the scatter request and waits for the gathered responses.</a:t>
            </a:r>
          </a:p>
          <a:p>
            <a:endParaRPr lang="en-US" b="0" u="none" dirty="0"/>
          </a:p>
          <a:p>
            <a:r>
              <a:rPr lang="en-US" b="1" u="sng" dirty="0"/>
              <a:t>Scattered Recipients</a:t>
            </a:r>
            <a:endParaRPr lang="en-US" b="0" u="none" dirty="0"/>
          </a:p>
          <a:p>
            <a:r>
              <a:rPr lang="en-US" b="0" u="none" dirty="0"/>
              <a:t>Multiple components or services that receive the scatter request and process it in parallel.</a:t>
            </a:r>
          </a:p>
          <a:p>
            <a:endParaRPr lang="en-US" b="0" u="none" dirty="0"/>
          </a:p>
          <a:p>
            <a:r>
              <a:rPr lang="en-US" b="1" u="sng" dirty="0"/>
              <a:t>Gatherer</a:t>
            </a:r>
            <a:endParaRPr lang="en-US" b="0" u="none" dirty="0"/>
          </a:p>
          <a:p>
            <a:r>
              <a:rPr lang="en-US" b="0" u="none" dirty="0"/>
              <a:t>The component or service that collects the responses from the scattered recipients, aggregates them, and produces the final result.</a:t>
            </a:r>
            <a:endParaRPr lang="en-US" b="1" u="sng" dirty="0"/>
          </a:p>
        </p:txBody>
      </p:sp>
      <p:sp>
        <p:nvSpPr>
          <p:cNvPr id="4" name="Slide Number Placeholder 3">
            <a:extLst>
              <a:ext uri="{FF2B5EF4-FFF2-40B4-BE49-F238E27FC236}">
                <a16:creationId xmlns:a16="http://schemas.microsoft.com/office/drawing/2014/main" id="{DE91B064-A399-3AB8-EBE6-B6699932CA6E}"/>
              </a:ext>
            </a:extLst>
          </p:cNvPr>
          <p:cNvSpPr>
            <a:spLocks noGrp="1"/>
          </p:cNvSpPr>
          <p:nvPr>
            <p:ph type="sldNum" sz="quarter" idx="5"/>
          </p:nvPr>
        </p:nvSpPr>
        <p:spPr/>
        <p:txBody>
          <a:bodyPr/>
          <a:lstStyle/>
          <a:p>
            <a:fld id="{32F9F603-1C3D-4282-A126-C2403FB1CBBF}" type="slidenum">
              <a:rPr lang="en-US" smtClean="0"/>
              <a:t>138</a:t>
            </a:fld>
            <a:endParaRPr lang="en-US"/>
          </a:p>
        </p:txBody>
      </p:sp>
    </p:spTree>
    <p:extLst>
      <p:ext uri="{BB962C8B-B14F-4D97-AF65-F5344CB8AC3E}">
        <p14:creationId xmlns:p14="http://schemas.microsoft.com/office/powerpoint/2010/main" val="4276533667"/>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01B25C-D6DF-CCCB-15C2-193C31D6D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7AD2D9-4470-4176-A3FE-F34E57C584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EF4433-0985-B690-98C0-79A4CFB59137}"/>
              </a:ext>
            </a:extLst>
          </p:cNvPr>
          <p:cNvSpPr>
            <a:spLocks noGrp="1"/>
          </p:cNvSpPr>
          <p:nvPr>
            <p:ph type="body" idx="1"/>
          </p:nvPr>
        </p:nvSpPr>
        <p:spPr/>
        <p:txBody>
          <a:bodyPr/>
          <a:lstStyle/>
          <a:p>
            <a:r>
              <a:rPr lang="en-US" b="1" u="sng" dirty="0"/>
              <a:t>Requester</a:t>
            </a:r>
            <a:endParaRPr lang="en-US" b="0" u="none" dirty="0"/>
          </a:p>
          <a:p>
            <a:r>
              <a:rPr lang="en-US" b="0" u="none" dirty="0"/>
              <a:t>The component or service that initiates the scatter request and waits for the gathered responses.</a:t>
            </a:r>
          </a:p>
          <a:p>
            <a:endParaRPr lang="en-US" b="0" u="none" dirty="0"/>
          </a:p>
          <a:p>
            <a:r>
              <a:rPr lang="en-US" b="1" u="sng" dirty="0"/>
              <a:t>Scattered Recipients</a:t>
            </a:r>
            <a:endParaRPr lang="en-US" b="0" u="none" dirty="0"/>
          </a:p>
          <a:p>
            <a:r>
              <a:rPr lang="en-US" b="0" u="none" dirty="0"/>
              <a:t>Multiple components or services that receive the scatter request and process it in parallel.</a:t>
            </a:r>
          </a:p>
          <a:p>
            <a:endParaRPr lang="en-US" b="0" u="none" dirty="0"/>
          </a:p>
          <a:p>
            <a:r>
              <a:rPr lang="en-US" b="1" u="sng" dirty="0"/>
              <a:t>Gatherer</a:t>
            </a:r>
            <a:endParaRPr lang="en-US" b="0" u="none" dirty="0"/>
          </a:p>
          <a:p>
            <a:r>
              <a:rPr lang="en-US" b="0" u="none"/>
              <a:t>The component or service that collects the responses from the scattered recipients, aggregates them, and produces the final result.</a:t>
            </a:r>
            <a:endParaRPr lang="en-US" b="1" u="sng"/>
          </a:p>
          <a:p>
            <a:endParaRPr lang="en-US" b="1" u="sng" dirty="0"/>
          </a:p>
        </p:txBody>
      </p:sp>
      <p:sp>
        <p:nvSpPr>
          <p:cNvPr id="4" name="Slide Number Placeholder 3">
            <a:extLst>
              <a:ext uri="{FF2B5EF4-FFF2-40B4-BE49-F238E27FC236}">
                <a16:creationId xmlns:a16="http://schemas.microsoft.com/office/drawing/2014/main" id="{F05E6E89-5C7D-5B07-B2E7-6B12F438D121}"/>
              </a:ext>
            </a:extLst>
          </p:cNvPr>
          <p:cNvSpPr>
            <a:spLocks noGrp="1"/>
          </p:cNvSpPr>
          <p:nvPr>
            <p:ph type="sldNum" sz="quarter" idx="5"/>
          </p:nvPr>
        </p:nvSpPr>
        <p:spPr/>
        <p:txBody>
          <a:bodyPr/>
          <a:lstStyle/>
          <a:p>
            <a:fld id="{32F9F603-1C3D-4282-A126-C2403FB1CBBF}" type="slidenum">
              <a:rPr lang="en-US" smtClean="0"/>
              <a:t>139</a:t>
            </a:fld>
            <a:endParaRPr lang="en-US"/>
          </a:p>
        </p:txBody>
      </p:sp>
    </p:spTree>
    <p:extLst>
      <p:ext uri="{BB962C8B-B14F-4D97-AF65-F5344CB8AC3E}">
        <p14:creationId xmlns:p14="http://schemas.microsoft.com/office/powerpoint/2010/main" val="18467949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3F682-6771-5DA4-B665-5E15B6F21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84998-3351-F3B6-F4A0-6AFAF8252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69E1C-B853-7E3C-C20B-1328122FD7FB}"/>
              </a:ext>
            </a:extLst>
          </p:cNvPr>
          <p:cNvSpPr>
            <a:spLocks noGrp="1"/>
          </p:cNvSpPr>
          <p:nvPr>
            <p:ph type="body" idx="1"/>
          </p:nvPr>
        </p:nvSpPr>
        <p:spPr/>
        <p:txBody>
          <a:bodyPr/>
          <a:lstStyle/>
          <a:p>
            <a:r>
              <a:rPr lang="en-US" b="1" u="none" dirty="0"/>
              <a:t>Efficiency</a:t>
            </a:r>
            <a:r>
              <a:rPr lang="en-US" b="0" u="none" dirty="0"/>
              <a:t>: Improves overall system efficiency by leveraging parallel processing</a:t>
            </a:r>
            <a:r>
              <a:rPr lang="en-US" b="1" u="none" dirty="0"/>
              <a:t>.</a:t>
            </a:r>
          </a:p>
          <a:p>
            <a:endParaRPr lang="en-US" b="1" u="none" dirty="0"/>
          </a:p>
          <a:p>
            <a:r>
              <a:rPr lang="en-US" b="1" u="none" dirty="0"/>
              <a:t>Scalability</a:t>
            </a:r>
            <a:r>
              <a:rPr lang="en-US" b="0" u="none" dirty="0"/>
              <a:t>: Supports scalable processing by distributing tasks across multiple services.</a:t>
            </a:r>
          </a:p>
          <a:p>
            <a:endParaRPr lang="en-US" b="0" u="none" dirty="0"/>
          </a:p>
          <a:p>
            <a:r>
              <a:rPr lang="en-US" b="1" u="none" dirty="0"/>
              <a:t>Resilience</a:t>
            </a:r>
            <a:r>
              <a:rPr lang="en-US" b="0" u="none" dirty="0"/>
              <a:t>: Enhances system resilience by allowing multiple services to contribute to the final result, reducing the impact of individual service failures.</a:t>
            </a:r>
            <a:endParaRPr lang="en-US" b="1" u="none" dirty="0"/>
          </a:p>
        </p:txBody>
      </p:sp>
      <p:sp>
        <p:nvSpPr>
          <p:cNvPr id="4" name="Slide Number Placeholder 3">
            <a:extLst>
              <a:ext uri="{FF2B5EF4-FFF2-40B4-BE49-F238E27FC236}">
                <a16:creationId xmlns:a16="http://schemas.microsoft.com/office/drawing/2014/main" id="{D7C85038-A053-2788-F3F1-040C17ACCCC2}"/>
              </a:ext>
            </a:extLst>
          </p:cNvPr>
          <p:cNvSpPr>
            <a:spLocks noGrp="1"/>
          </p:cNvSpPr>
          <p:nvPr>
            <p:ph type="sldNum" sz="quarter" idx="5"/>
          </p:nvPr>
        </p:nvSpPr>
        <p:spPr/>
        <p:txBody>
          <a:bodyPr/>
          <a:lstStyle/>
          <a:p>
            <a:fld id="{32F9F603-1C3D-4282-A126-C2403FB1CBBF}" type="slidenum">
              <a:rPr lang="en-US" smtClean="0"/>
              <a:t>140</a:t>
            </a:fld>
            <a:endParaRPr lang="en-US"/>
          </a:p>
        </p:txBody>
      </p:sp>
    </p:spTree>
    <p:extLst>
      <p:ext uri="{BB962C8B-B14F-4D97-AF65-F5344CB8AC3E}">
        <p14:creationId xmlns:p14="http://schemas.microsoft.com/office/powerpoint/2010/main" val="253939266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3F66F-0B21-0F14-BDD8-C2D9460D5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89091-96BD-CF8C-386F-2D45F1F4D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84C08-8FB3-F1A0-90B1-8743D07B4196}"/>
              </a:ext>
            </a:extLst>
          </p:cNvPr>
          <p:cNvSpPr>
            <a:spLocks noGrp="1"/>
          </p:cNvSpPr>
          <p:nvPr>
            <p:ph type="body" idx="1"/>
          </p:nvPr>
        </p:nvSpPr>
        <p:spPr/>
        <p:txBody>
          <a:bodyPr/>
          <a:lstStyle/>
          <a:p>
            <a:r>
              <a:rPr lang="en-US" b="1" u="sng" dirty="0"/>
              <a:t>Complexity in Implementation and Coordination</a:t>
            </a:r>
            <a:endParaRPr lang="en-US" b="0" u="none" dirty="0"/>
          </a:p>
          <a:p>
            <a:pPr marL="171450" indent="-171450">
              <a:buFontTx/>
              <a:buChar char="-"/>
            </a:pPr>
            <a:r>
              <a:rPr lang="en-US" b="1" u="none" dirty="0"/>
              <a:t>Orchestration</a:t>
            </a:r>
            <a:r>
              <a:rPr lang="en-US" b="0" u="none" dirty="0"/>
              <a:t>: Coordinating the scattering of requests and the gathering of responses requires careful orchestration. It can be complex to manage the synchronization of responses handle partial failures, and ensure consistency.</a:t>
            </a:r>
          </a:p>
          <a:p>
            <a:pPr marL="171450" indent="-171450">
              <a:buFontTx/>
              <a:buChar char="-"/>
            </a:pPr>
            <a:r>
              <a:rPr lang="en-US" b="1" u="none" dirty="0"/>
              <a:t>Error Handling</a:t>
            </a:r>
            <a:r>
              <a:rPr lang="en-US" b="0" u="none" dirty="0"/>
              <a:t>: Dealing with errors and timeouts from scattered recipients adds to the complexity. Implementing robust error handling and retry mechanisms is crucial to ensure reliable processing.</a:t>
            </a:r>
          </a:p>
          <a:p>
            <a:pPr marL="171450" indent="-171450">
              <a:buFontTx/>
              <a:buChar char="-"/>
            </a:pPr>
            <a:endParaRPr lang="en-US" b="0" u="none" dirty="0"/>
          </a:p>
          <a:p>
            <a:pPr marL="0" indent="0">
              <a:buFontTx/>
              <a:buNone/>
            </a:pPr>
            <a:r>
              <a:rPr lang="en-US" b="1" u="sng" dirty="0"/>
              <a:t>Latency and Performance Overhead</a:t>
            </a:r>
            <a:endParaRPr lang="en-US" b="0" u="none" dirty="0"/>
          </a:p>
          <a:p>
            <a:pPr marL="171450" indent="-171450">
              <a:buFontTx/>
              <a:buChar char="-"/>
            </a:pPr>
            <a:r>
              <a:rPr lang="en-US" b="1" u="none" dirty="0"/>
              <a:t>Response Time</a:t>
            </a:r>
            <a:r>
              <a:rPr lang="en-US" b="0" u="none" dirty="0"/>
              <a:t>: The overall response time is dependent on the slowest recipient. If any of the scattered recipients </a:t>
            </a:r>
            <a:r>
              <a:rPr lang="en-US" b="0" u="none" dirty="0" err="1"/>
              <a:t>tak</a:t>
            </a:r>
            <a:r>
              <a:rPr lang="en-US" b="0" u="none" dirty="0"/>
              <a:t> longer to process the request, it can delay the final aggregated result.</a:t>
            </a:r>
            <a:endParaRPr lang="en-US" b="1" u="sng" dirty="0"/>
          </a:p>
          <a:p>
            <a:pPr marL="171450" indent="-171450">
              <a:buFontTx/>
              <a:buChar char="-"/>
            </a:pPr>
            <a:r>
              <a:rPr lang="en-US" b="1" u="none" dirty="0"/>
              <a:t>Network and Resource Utilization</a:t>
            </a:r>
            <a:r>
              <a:rPr lang="en-US" b="0" u="none" dirty="0"/>
              <a:t>: The scattering of requests to multiple recipients can introduce network overhead and increase resource consumption. This can impact the performance and scalability of the system.</a:t>
            </a:r>
          </a:p>
          <a:p>
            <a:pPr marL="171450" indent="-171450">
              <a:buFontTx/>
              <a:buChar char="-"/>
            </a:pPr>
            <a:endParaRPr lang="en-US" b="0" u="none" dirty="0"/>
          </a:p>
          <a:p>
            <a:pPr marL="0" indent="0">
              <a:buFontTx/>
              <a:buNone/>
            </a:pPr>
            <a:r>
              <a:rPr lang="en-US" b="1" u="sng" dirty="0"/>
              <a:t>Scalability Challenges</a:t>
            </a:r>
          </a:p>
          <a:p>
            <a:pPr marL="171450" indent="-171450">
              <a:buFontTx/>
              <a:buChar char="-"/>
            </a:pPr>
            <a:r>
              <a:rPr lang="en-US" b="1" u="none" dirty="0"/>
              <a:t>Load Management</a:t>
            </a:r>
            <a:r>
              <a:rPr lang="en-US" b="0" u="none" dirty="0"/>
              <a:t>: Ensuring that the scattered recipients can handle the distributed load effectively is crucial. It not properly managed, some recipients might become overloaded, leading to performance degradation or failures.</a:t>
            </a:r>
          </a:p>
          <a:p>
            <a:pPr marL="171450" indent="-171450">
              <a:buFontTx/>
              <a:buChar char="-"/>
            </a:pPr>
            <a:r>
              <a:rPr lang="en-US" b="1" u="none" dirty="0"/>
              <a:t>Data Consistency</a:t>
            </a:r>
            <a:r>
              <a:rPr lang="en-US" b="0" u="none" dirty="0"/>
              <a:t>: Maintaining data consistency across multiple scattered recipients can be challenging. Ensuring that all resources are accurately collected and aggregated requires careful design and implementation.</a:t>
            </a:r>
            <a:endParaRPr lang="en-US" b="1" u="none" dirty="0"/>
          </a:p>
        </p:txBody>
      </p:sp>
      <p:sp>
        <p:nvSpPr>
          <p:cNvPr id="4" name="Slide Number Placeholder 3">
            <a:extLst>
              <a:ext uri="{FF2B5EF4-FFF2-40B4-BE49-F238E27FC236}">
                <a16:creationId xmlns:a16="http://schemas.microsoft.com/office/drawing/2014/main" id="{9457EFF2-1EBF-4882-271C-37152EF9C13E}"/>
              </a:ext>
            </a:extLst>
          </p:cNvPr>
          <p:cNvSpPr>
            <a:spLocks noGrp="1"/>
          </p:cNvSpPr>
          <p:nvPr>
            <p:ph type="sldNum" sz="quarter" idx="5"/>
          </p:nvPr>
        </p:nvSpPr>
        <p:spPr/>
        <p:txBody>
          <a:bodyPr/>
          <a:lstStyle/>
          <a:p>
            <a:fld id="{32F9F603-1C3D-4282-A126-C2403FB1CBBF}" type="slidenum">
              <a:rPr lang="en-US" smtClean="0"/>
              <a:t>141</a:t>
            </a:fld>
            <a:endParaRPr lang="en-US"/>
          </a:p>
        </p:txBody>
      </p:sp>
    </p:spTree>
    <p:extLst>
      <p:ext uri="{BB962C8B-B14F-4D97-AF65-F5344CB8AC3E}">
        <p14:creationId xmlns:p14="http://schemas.microsoft.com/office/powerpoint/2010/main" val="25114752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BC0A8-192B-07EE-ECC0-71A0A53C9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2D93F-B990-006B-9ADE-C15980061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D3527-483D-1F69-28D5-7387CDACBB9F}"/>
              </a:ext>
            </a:extLst>
          </p:cNvPr>
          <p:cNvSpPr>
            <a:spLocks noGrp="1"/>
          </p:cNvSpPr>
          <p:nvPr>
            <p:ph type="body" idx="1"/>
          </p:nvPr>
        </p:nvSpPr>
        <p:spPr/>
        <p:txBody>
          <a:bodyPr/>
          <a:lstStyle/>
          <a:p>
            <a:r>
              <a:rPr lang="en-US" b="1" u="sng" dirty="0"/>
              <a:t>Parallel Processing</a:t>
            </a:r>
            <a:endParaRPr lang="en-US" b="0" u="none" dirty="0"/>
          </a:p>
          <a:p>
            <a:r>
              <a:rPr lang="en-US" b="0" u="none" dirty="0"/>
              <a:t>Distributing tasks to multiple services or components for parallel execution, such as querying different databases or performing computations.</a:t>
            </a:r>
          </a:p>
          <a:p>
            <a:endParaRPr lang="en-US" b="0" u="none" dirty="0"/>
          </a:p>
          <a:p>
            <a:r>
              <a:rPr lang="en-US" b="1" u="sng" dirty="0"/>
              <a:t>Data Aggregation</a:t>
            </a:r>
            <a:endParaRPr lang="en-US" b="0" u="none" dirty="0"/>
          </a:p>
          <a:p>
            <a:r>
              <a:rPr lang="en-US" b="0" u="none" dirty="0"/>
              <a:t>Collecting and consolidating results from multiple sources to provide a comprehensive view, such as aggregating search results or financial results.</a:t>
            </a:r>
          </a:p>
          <a:p>
            <a:endParaRPr lang="en-US" b="0" u="none" dirty="0"/>
          </a:p>
          <a:p>
            <a:r>
              <a:rPr lang="en-US" b="1" u="sng" dirty="0"/>
              <a:t>Load Balancing</a:t>
            </a:r>
            <a:endParaRPr lang="en-US" b="0" u="none" dirty="0"/>
          </a:p>
          <a:p>
            <a:r>
              <a:rPr lang="en-US" b="0" u="none" dirty="0"/>
              <a:t>Distributing workload across multiple services to balance the load and improve system performance.</a:t>
            </a:r>
            <a:endParaRPr lang="en-US" b="1" u="sng" dirty="0"/>
          </a:p>
        </p:txBody>
      </p:sp>
      <p:sp>
        <p:nvSpPr>
          <p:cNvPr id="4" name="Slide Number Placeholder 3">
            <a:extLst>
              <a:ext uri="{FF2B5EF4-FFF2-40B4-BE49-F238E27FC236}">
                <a16:creationId xmlns:a16="http://schemas.microsoft.com/office/drawing/2014/main" id="{9341C49A-1265-BF79-36F4-0D0D74D8D92E}"/>
              </a:ext>
            </a:extLst>
          </p:cNvPr>
          <p:cNvSpPr>
            <a:spLocks noGrp="1"/>
          </p:cNvSpPr>
          <p:nvPr>
            <p:ph type="sldNum" sz="quarter" idx="5"/>
          </p:nvPr>
        </p:nvSpPr>
        <p:spPr/>
        <p:txBody>
          <a:bodyPr/>
          <a:lstStyle/>
          <a:p>
            <a:fld id="{32F9F603-1C3D-4282-A126-C2403FB1CBBF}" type="slidenum">
              <a:rPr lang="en-US" smtClean="0"/>
              <a:t>142</a:t>
            </a:fld>
            <a:endParaRPr lang="en-US"/>
          </a:p>
        </p:txBody>
      </p:sp>
    </p:spTree>
    <p:extLst>
      <p:ext uri="{BB962C8B-B14F-4D97-AF65-F5344CB8AC3E}">
        <p14:creationId xmlns:p14="http://schemas.microsoft.com/office/powerpoint/2010/main" val="358552243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E89B3-DB0F-E8FD-5F38-4EB82CAD6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D694A-2174-A920-463D-8333685DA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C2E14-DE89-AB5B-BCE5-D1EE4D7D6F55}"/>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13051E05-EB4C-3E49-E16F-951D9576615A}"/>
              </a:ext>
            </a:extLst>
          </p:cNvPr>
          <p:cNvSpPr>
            <a:spLocks noGrp="1"/>
          </p:cNvSpPr>
          <p:nvPr>
            <p:ph type="sldNum" sz="quarter" idx="5"/>
          </p:nvPr>
        </p:nvSpPr>
        <p:spPr/>
        <p:txBody>
          <a:bodyPr/>
          <a:lstStyle/>
          <a:p>
            <a:fld id="{32F9F603-1C3D-4282-A126-C2403FB1CBBF}" type="slidenum">
              <a:rPr lang="en-US" smtClean="0"/>
              <a:t>143</a:t>
            </a:fld>
            <a:endParaRPr lang="en-US"/>
          </a:p>
        </p:txBody>
      </p:sp>
    </p:spTree>
    <p:extLst>
      <p:ext uri="{BB962C8B-B14F-4D97-AF65-F5344CB8AC3E}">
        <p14:creationId xmlns:p14="http://schemas.microsoft.com/office/powerpoint/2010/main" val="120786962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A6DDF-605E-8F14-CBCC-4A3E4BD45A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8CFAB-045B-FC0E-3FA8-CF2AD125F2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9A0CB-0956-69E4-B4C3-2A84AC45FE5E}"/>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605058CA-D404-B539-BD76-A411691BCAAE}"/>
              </a:ext>
            </a:extLst>
          </p:cNvPr>
          <p:cNvSpPr>
            <a:spLocks noGrp="1"/>
          </p:cNvSpPr>
          <p:nvPr>
            <p:ph type="sldNum" sz="quarter" idx="5"/>
          </p:nvPr>
        </p:nvSpPr>
        <p:spPr/>
        <p:txBody>
          <a:bodyPr/>
          <a:lstStyle/>
          <a:p>
            <a:fld id="{32F9F603-1C3D-4282-A126-C2403FB1CBBF}" type="slidenum">
              <a:rPr lang="en-US" smtClean="0"/>
              <a:t>144</a:t>
            </a:fld>
            <a:endParaRPr lang="en-US"/>
          </a:p>
        </p:txBody>
      </p:sp>
    </p:spTree>
    <p:extLst>
      <p:ext uri="{BB962C8B-B14F-4D97-AF65-F5344CB8AC3E}">
        <p14:creationId xmlns:p14="http://schemas.microsoft.com/office/powerpoint/2010/main" val="39834810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53B4E-1E18-18B0-4E50-BF10787B1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E6D0FF-E901-EBB9-D1C3-4CAFB080C9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1D13F-A056-F570-A9D1-BA2EB136067E}"/>
              </a:ext>
            </a:extLst>
          </p:cNvPr>
          <p:cNvSpPr>
            <a:spLocks noGrp="1"/>
          </p:cNvSpPr>
          <p:nvPr>
            <p:ph type="body" idx="1"/>
          </p:nvPr>
        </p:nvSpPr>
        <p:spPr/>
        <p:txBody>
          <a:bodyPr/>
          <a:lstStyle/>
          <a:p>
            <a:r>
              <a:rPr lang="en-US" b="1" dirty="0"/>
              <a:t>Create an Azure Service Bus Namespace</a:t>
            </a:r>
          </a:p>
          <a:p>
            <a:pPr marL="0" indent="0">
              <a:buFont typeface="Arial" panose="020B0604020202020204" pitchFamily="34" charset="0"/>
              <a:buNone/>
            </a:pPr>
            <a:r>
              <a:rPr lang="en-US" b="0" u="none" dirty="0"/>
              <a:t>Typically, we would log into the Azure portal and create an Azure Service Bus namespace; but for this workshop, we are using the local emulator.</a:t>
            </a:r>
          </a:p>
        </p:txBody>
      </p:sp>
      <p:sp>
        <p:nvSpPr>
          <p:cNvPr id="4" name="Slide Number Placeholder 3">
            <a:extLst>
              <a:ext uri="{FF2B5EF4-FFF2-40B4-BE49-F238E27FC236}">
                <a16:creationId xmlns:a16="http://schemas.microsoft.com/office/drawing/2014/main" id="{EE2D0DD0-5DC4-EEA9-FDAF-D552A0047FFF}"/>
              </a:ext>
            </a:extLst>
          </p:cNvPr>
          <p:cNvSpPr>
            <a:spLocks noGrp="1"/>
          </p:cNvSpPr>
          <p:nvPr>
            <p:ph type="sldNum" sz="quarter" idx="5"/>
          </p:nvPr>
        </p:nvSpPr>
        <p:spPr/>
        <p:txBody>
          <a:bodyPr/>
          <a:lstStyle/>
          <a:p>
            <a:fld id="{32F9F603-1C3D-4282-A126-C2403FB1CBBF}" type="slidenum">
              <a:rPr lang="en-US" smtClean="0"/>
              <a:t>14</a:t>
            </a:fld>
            <a:endParaRPr lang="en-US"/>
          </a:p>
        </p:txBody>
      </p:sp>
    </p:spTree>
    <p:extLst>
      <p:ext uri="{BB962C8B-B14F-4D97-AF65-F5344CB8AC3E}">
        <p14:creationId xmlns:p14="http://schemas.microsoft.com/office/powerpoint/2010/main" val="352240679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A4D10-753C-F372-2F60-60D167CCF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5B66E-AA2C-3D72-C84C-FB1650173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0C0D8-E56C-730A-EC35-05AE6BFD6221}"/>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6D8B6B38-A0F0-A745-7E3A-9BB71E0CB896}"/>
              </a:ext>
            </a:extLst>
          </p:cNvPr>
          <p:cNvSpPr>
            <a:spLocks noGrp="1"/>
          </p:cNvSpPr>
          <p:nvPr>
            <p:ph type="sldNum" sz="quarter" idx="5"/>
          </p:nvPr>
        </p:nvSpPr>
        <p:spPr/>
        <p:txBody>
          <a:bodyPr/>
          <a:lstStyle/>
          <a:p>
            <a:fld id="{32F9F603-1C3D-4282-A126-C2403FB1CBBF}" type="slidenum">
              <a:rPr lang="en-US" smtClean="0"/>
              <a:t>145</a:t>
            </a:fld>
            <a:endParaRPr lang="en-US"/>
          </a:p>
        </p:txBody>
      </p:sp>
    </p:spTree>
    <p:extLst>
      <p:ext uri="{BB962C8B-B14F-4D97-AF65-F5344CB8AC3E}">
        <p14:creationId xmlns:p14="http://schemas.microsoft.com/office/powerpoint/2010/main" val="88001523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9F230-64D4-9B27-63B0-180CB592C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D483B-D3F2-F8A8-EBA9-A72B7187C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25CDFA-169D-8363-80A9-B03CD4BD35FF}"/>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BD5DFAA-52BC-566C-6E98-597E604BDB35}"/>
              </a:ext>
            </a:extLst>
          </p:cNvPr>
          <p:cNvSpPr>
            <a:spLocks noGrp="1"/>
          </p:cNvSpPr>
          <p:nvPr>
            <p:ph type="sldNum" sz="quarter" idx="5"/>
          </p:nvPr>
        </p:nvSpPr>
        <p:spPr/>
        <p:txBody>
          <a:bodyPr/>
          <a:lstStyle/>
          <a:p>
            <a:fld id="{32F9F603-1C3D-4282-A126-C2403FB1CBBF}" type="slidenum">
              <a:rPr lang="en-US" smtClean="0"/>
              <a:t>146</a:t>
            </a:fld>
            <a:endParaRPr lang="en-US"/>
          </a:p>
        </p:txBody>
      </p:sp>
    </p:spTree>
    <p:extLst>
      <p:ext uri="{BB962C8B-B14F-4D97-AF65-F5344CB8AC3E}">
        <p14:creationId xmlns:p14="http://schemas.microsoft.com/office/powerpoint/2010/main" val="342010496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60741-3B7A-AC25-CF8F-296B7A289BE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2CF8EF-BFC1-853E-28A5-2071C18483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B28FC7-2F08-86E4-E44A-37C6FBEC2DC7}"/>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FFFECB15-8E3E-5B9B-4CC6-906BBFB5A969}"/>
              </a:ext>
            </a:extLst>
          </p:cNvPr>
          <p:cNvSpPr>
            <a:spLocks noGrp="1"/>
          </p:cNvSpPr>
          <p:nvPr>
            <p:ph type="sldNum" sz="quarter" idx="5"/>
          </p:nvPr>
        </p:nvSpPr>
        <p:spPr/>
        <p:txBody>
          <a:bodyPr/>
          <a:lstStyle/>
          <a:p>
            <a:fld id="{32F9F603-1C3D-4282-A126-C2403FB1CBBF}" type="slidenum">
              <a:rPr lang="en-US" smtClean="0"/>
              <a:t>147</a:t>
            </a:fld>
            <a:endParaRPr lang="en-US"/>
          </a:p>
        </p:txBody>
      </p:sp>
    </p:spTree>
    <p:extLst>
      <p:ext uri="{BB962C8B-B14F-4D97-AF65-F5344CB8AC3E}">
        <p14:creationId xmlns:p14="http://schemas.microsoft.com/office/powerpoint/2010/main" val="194347322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0ACFB-08B6-EB31-F477-708770910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EF552-F33D-AC23-01C1-CE140B51FE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7744C-2695-8DFE-114D-3174125E06B9}"/>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435C408-6ECF-8028-86AB-CF4F7246BA8B}"/>
              </a:ext>
            </a:extLst>
          </p:cNvPr>
          <p:cNvSpPr>
            <a:spLocks noGrp="1"/>
          </p:cNvSpPr>
          <p:nvPr>
            <p:ph type="sldNum" sz="quarter" idx="5"/>
          </p:nvPr>
        </p:nvSpPr>
        <p:spPr/>
        <p:txBody>
          <a:bodyPr/>
          <a:lstStyle/>
          <a:p>
            <a:fld id="{32F9F603-1C3D-4282-A126-C2403FB1CBBF}" type="slidenum">
              <a:rPr lang="en-US" smtClean="0"/>
              <a:t>148</a:t>
            </a:fld>
            <a:endParaRPr lang="en-US"/>
          </a:p>
        </p:txBody>
      </p:sp>
    </p:spTree>
    <p:extLst>
      <p:ext uri="{BB962C8B-B14F-4D97-AF65-F5344CB8AC3E}">
        <p14:creationId xmlns:p14="http://schemas.microsoft.com/office/powerpoint/2010/main" val="13715724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D6316-577C-A0FB-B3CD-14FF76585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5240CB-D995-84DA-12F3-B29C031D5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B5DD4-60CA-1743-C7EB-FD6ECEC74AA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ED8AF971-B5A4-321C-C2A3-677389D633B2}"/>
              </a:ext>
            </a:extLst>
          </p:cNvPr>
          <p:cNvSpPr>
            <a:spLocks noGrp="1"/>
          </p:cNvSpPr>
          <p:nvPr>
            <p:ph type="sldNum" sz="quarter" idx="5"/>
          </p:nvPr>
        </p:nvSpPr>
        <p:spPr/>
        <p:txBody>
          <a:bodyPr/>
          <a:lstStyle/>
          <a:p>
            <a:fld id="{32F9F603-1C3D-4282-A126-C2403FB1CBBF}" type="slidenum">
              <a:rPr lang="en-US" smtClean="0"/>
              <a:t>149</a:t>
            </a:fld>
            <a:endParaRPr lang="en-US"/>
          </a:p>
        </p:txBody>
      </p:sp>
    </p:spTree>
    <p:extLst>
      <p:ext uri="{BB962C8B-B14F-4D97-AF65-F5344CB8AC3E}">
        <p14:creationId xmlns:p14="http://schemas.microsoft.com/office/powerpoint/2010/main" val="3731996445"/>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6BE84-6C00-7C35-D015-BEF8D05AE1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EB87C-A3E3-C979-1105-797C76EA32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2B5850-2010-D7C3-D442-1006C1C4F9BD}"/>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FAE93323-5623-D5DF-B73E-85972BDE74C7}"/>
              </a:ext>
            </a:extLst>
          </p:cNvPr>
          <p:cNvSpPr>
            <a:spLocks noGrp="1"/>
          </p:cNvSpPr>
          <p:nvPr>
            <p:ph type="sldNum" sz="quarter" idx="5"/>
          </p:nvPr>
        </p:nvSpPr>
        <p:spPr/>
        <p:txBody>
          <a:bodyPr/>
          <a:lstStyle/>
          <a:p>
            <a:fld id="{32F9F603-1C3D-4282-A126-C2403FB1CBBF}" type="slidenum">
              <a:rPr lang="en-US" smtClean="0"/>
              <a:t>150</a:t>
            </a:fld>
            <a:endParaRPr lang="en-US"/>
          </a:p>
        </p:txBody>
      </p:sp>
    </p:spTree>
    <p:extLst>
      <p:ext uri="{BB962C8B-B14F-4D97-AF65-F5344CB8AC3E}">
        <p14:creationId xmlns:p14="http://schemas.microsoft.com/office/powerpoint/2010/main" val="211911045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63D83-FA6B-285C-B9E2-06E7D6683A0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4F56D5-996A-F8AF-DECA-9F7A6FA3D1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EA1F4D-9923-590C-E0BC-3E6DAD4DE5C4}"/>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7DFEC6C6-ED48-48D0-20D7-3ABEEF550209}"/>
              </a:ext>
            </a:extLst>
          </p:cNvPr>
          <p:cNvSpPr>
            <a:spLocks noGrp="1"/>
          </p:cNvSpPr>
          <p:nvPr>
            <p:ph type="sldNum" sz="quarter" idx="5"/>
          </p:nvPr>
        </p:nvSpPr>
        <p:spPr/>
        <p:txBody>
          <a:bodyPr/>
          <a:lstStyle/>
          <a:p>
            <a:fld id="{32F9F603-1C3D-4282-A126-C2403FB1CBBF}" type="slidenum">
              <a:rPr lang="en-US" smtClean="0"/>
              <a:t>151</a:t>
            </a:fld>
            <a:endParaRPr lang="en-US"/>
          </a:p>
        </p:txBody>
      </p:sp>
    </p:spTree>
    <p:extLst>
      <p:ext uri="{BB962C8B-B14F-4D97-AF65-F5344CB8AC3E}">
        <p14:creationId xmlns:p14="http://schemas.microsoft.com/office/powerpoint/2010/main" val="387306199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CE54AA-6C78-A82E-E4AD-E22AF79C17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05EFA-ABA1-793D-783B-F43778BC6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E174D7-9421-0884-01FB-084C949E837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3DC8876D-F320-4371-FF4E-DFBAB2E5CDFA}"/>
              </a:ext>
            </a:extLst>
          </p:cNvPr>
          <p:cNvSpPr>
            <a:spLocks noGrp="1"/>
          </p:cNvSpPr>
          <p:nvPr>
            <p:ph type="sldNum" sz="quarter" idx="5"/>
          </p:nvPr>
        </p:nvSpPr>
        <p:spPr/>
        <p:txBody>
          <a:bodyPr/>
          <a:lstStyle/>
          <a:p>
            <a:fld id="{32F9F603-1C3D-4282-A126-C2403FB1CBBF}" type="slidenum">
              <a:rPr lang="en-US" smtClean="0"/>
              <a:t>152</a:t>
            </a:fld>
            <a:endParaRPr lang="en-US"/>
          </a:p>
        </p:txBody>
      </p:sp>
    </p:spTree>
    <p:extLst>
      <p:ext uri="{BB962C8B-B14F-4D97-AF65-F5344CB8AC3E}">
        <p14:creationId xmlns:p14="http://schemas.microsoft.com/office/powerpoint/2010/main" val="5391322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75AB0-1825-5ADD-8C7A-CF34E6FD57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A48847-89D2-2EA6-75EA-DF223A330D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DB9FFA-EA33-B12F-45C7-3A5711F6EE90}"/>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18924CD6-875C-72EB-B597-5FAD1984D81A}"/>
              </a:ext>
            </a:extLst>
          </p:cNvPr>
          <p:cNvSpPr>
            <a:spLocks noGrp="1"/>
          </p:cNvSpPr>
          <p:nvPr>
            <p:ph type="sldNum" sz="quarter" idx="5"/>
          </p:nvPr>
        </p:nvSpPr>
        <p:spPr/>
        <p:txBody>
          <a:bodyPr/>
          <a:lstStyle/>
          <a:p>
            <a:fld id="{32F9F603-1C3D-4282-A126-C2403FB1CBBF}" type="slidenum">
              <a:rPr lang="en-US" smtClean="0"/>
              <a:t>153</a:t>
            </a:fld>
            <a:endParaRPr lang="en-US"/>
          </a:p>
        </p:txBody>
      </p:sp>
    </p:spTree>
    <p:extLst>
      <p:ext uri="{BB962C8B-B14F-4D97-AF65-F5344CB8AC3E}">
        <p14:creationId xmlns:p14="http://schemas.microsoft.com/office/powerpoint/2010/main" val="209306152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1241B-090F-022F-7FAB-267791A6A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90487B-E4E3-A3E5-B05D-BA307295829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224A9-06AF-7330-00D5-425F1FEACE93}"/>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F22F37E-5AAF-94A3-2EF7-7EE95EE544BD}"/>
              </a:ext>
            </a:extLst>
          </p:cNvPr>
          <p:cNvSpPr>
            <a:spLocks noGrp="1"/>
          </p:cNvSpPr>
          <p:nvPr>
            <p:ph type="sldNum" sz="quarter" idx="5"/>
          </p:nvPr>
        </p:nvSpPr>
        <p:spPr/>
        <p:txBody>
          <a:bodyPr/>
          <a:lstStyle/>
          <a:p>
            <a:fld id="{32F9F603-1C3D-4282-A126-C2403FB1CBBF}" type="slidenum">
              <a:rPr lang="en-US" smtClean="0"/>
              <a:t>154</a:t>
            </a:fld>
            <a:endParaRPr lang="en-US"/>
          </a:p>
        </p:txBody>
      </p:sp>
    </p:spTree>
    <p:extLst>
      <p:ext uri="{BB962C8B-B14F-4D97-AF65-F5344CB8AC3E}">
        <p14:creationId xmlns:p14="http://schemas.microsoft.com/office/powerpoint/2010/main" val="37804637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6FAE74-D222-F439-37EE-A4FE083E0A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9F36F-AD52-0CBF-1521-6917C20AD73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A0BA73-4B5C-8C77-3ACA-8A4A06611D3A}"/>
              </a:ext>
            </a:extLst>
          </p:cNvPr>
          <p:cNvSpPr>
            <a:spLocks noGrp="1"/>
          </p:cNvSpPr>
          <p:nvPr>
            <p:ph type="body" idx="1"/>
          </p:nvPr>
        </p:nvSpPr>
        <p:spPr/>
        <p:txBody>
          <a:bodyPr/>
          <a:lstStyle/>
          <a:p>
            <a:r>
              <a:rPr lang="en-US" b="1" dirty="0"/>
              <a:t>Create an Azure Service Bus Namespace</a:t>
            </a:r>
          </a:p>
          <a:p>
            <a:pPr marL="0" indent="0">
              <a:buFont typeface="Arial" panose="020B0604020202020204" pitchFamily="34" charset="0"/>
              <a:buNone/>
            </a:pPr>
            <a:r>
              <a:rPr lang="en-US" b="0" u="none" dirty="0"/>
              <a:t>Typically, we would log into the Azure portal and create an Azure Service Bus namespace; but for this workshop, we are using the local emulator.</a:t>
            </a:r>
          </a:p>
        </p:txBody>
      </p:sp>
      <p:sp>
        <p:nvSpPr>
          <p:cNvPr id="4" name="Slide Number Placeholder 3">
            <a:extLst>
              <a:ext uri="{FF2B5EF4-FFF2-40B4-BE49-F238E27FC236}">
                <a16:creationId xmlns:a16="http://schemas.microsoft.com/office/drawing/2014/main" id="{9E35DA89-0670-7EE4-75C1-6153F4BD1500}"/>
              </a:ext>
            </a:extLst>
          </p:cNvPr>
          <p:cNvSpPr>
            <a:spLocks noGrp="1"/>
          </p:cNvSpPr>
          <p:nvPr>
            <p:ph type="sldNum" sz="quarter" idx="5"/>
          </p:nvPr>
        </p:nvSpPr>
        <p:spPr/>
        <p:txBody>
          <a:bodyPr/>
          <a:lstStyle/>
          <a:p>
            <a:fld id="{32F9F603-1C3D-4282-A126-C2403FB1CBBF}" type="slidenum">
              <a:rPr lang="en-US" smtClean="0"/>
              <a:t>15</a:t>
            </a:fld>
            <a:endParaRPr lang="en-US"/>
          </a:p>
        </p:txBody>
      </p:sp>
    </p:spTree>
    <p:extLst>
      <p:ext uri="{BB962C8B-B14F-4D97-AF65-F5344CB8AC3E}">
        <p14:creationId xmlns:p14="http://schemas.microsoft.com/office/powerpoint/2010/main" val="356567383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E032-E247-F736-6626-89570B3EC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D6EDF-5A25-1F6B-F3F4-2FB41E2B45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95AAC-4129-0A61-6648-DD0CC00A2247}"/>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9562EF13-4435-DDBB-A341-7B5FDF6E4FEE}"/>
              </a:ext>
            </a:extLst>
          </p:cNvPr>
          <p:cNvSpPr>
            <a:spLocks noGrp="1"/>
          </p:cNvSpPr>
          <p:nvPr>
            <p:ph type="sldNum" sz="quarter" idx="5"/>
          </p:nvPr>
        </p:nvSpPr>
        <p:spPr/>
        <p:txBody>
          <a:bodyPr/>
          <a:lstStyle/>
          <a:p>
            <a:fld id="{32F9F603-1C3D-4282-A126-C2403FB1CBBF}" type="slidenum">
              <a:rPr lang="en-US" smtClean="0"/>
              <a:t>155</a:t>
            </a:fld>
            <a:endParaRPr lang="en-US"/>
          </a:p>
        </p:txBody>
      </p:sp>
    </p:spTree>
    <p:extLst>
      <p:ext uri="{BB962C8B-B14F-4D97-AF65-F5344CB8AC3E}">
        <p14:creationId xmlns:p14="http://schemas.microsoft.com/office/powerpoint/2010/main" val="2246739975"/>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CF536-EFC4-E1E0-F8E7-2D2EFF13D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CDBC4-AFA8-B4E3-6872-FB3151684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DC6E6-9FD2-46D3-05E5-0C13EA63B17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4E9F2E-8F00-880A-9062-704B5A5FCB8B}"/>
              </a:ext>
            </a:extLst>
          </p:cNvPr>
          <p:cNvSpPr>
            <a:spLocks noGrp="1"/>
          </p:cNvSpPr>
          <p:nvPr>
            <p:ph type="sldNum" sz="quarter" idx="5"/>
          </p:nvPr>
        </p:nvSpPr>
        <p:spPr/>
        <p:txBody>
          <a:bodyPr/>
          <a:lstStyle/>
          <a:p>
            <a:fld id="{32F9F603-1C3D-4282-A126-C2403FB1CBBF}" type="slidenum">
              <a:rPr lang="en-US" smtClean="0"/>
              <a:t>157</a:t>
            </a:fld>
            <a:endParaRPr lang="en-US"/>
          </a:p>
        </p:txBody>
      </p:sp>
    </p:spTree>
    <p:extLst>
      <p:ext uri="{BB962C8B-B14F-4D97-AF65-F5344CB8AC3E}">
        <p14:creationId xmlns:p14="http://schemas.microsoft.com/office/powerpoint/2010/main" val="3674679189"/>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t>As we conclude the </a:t>
            </a:r>
            <a:r>
              <a:rPr lang="en-US" b="1" dirty="0"/>
              <a:t>Routing and Processing</a:t>
            </a:r>
            <a:r>
              <a:rPr lang="en-US" b="0" dirty="0"/>
              <a:t> module, let’s take a moment to reflect on what we have learned and preview what is coming next.</a:t>
            </a:r>
          </a:p>
          <a:p>
            <a:endParaRPr lang="en-US" b="0" dirty="0"/>
          </a:p>
          <a:p>
            <a:r>
              <a:rPr lang="en-US" b="1" dirty="0"/>
              <a:t>Messaging Routing</a:t>
            </a:r>
            <a:r>
              <a:rPr lang="en-US" b="0" dirty="0"/>
              <a:t>: Understating how to direct message to appropriate endpoints.</a:t>
            </a:r>
          </a:p>
          <a:p>
            <a:endParaRPr lang="en-US" b="0" dirty="0"/>
          </a:p>
          <a:p>
            <a:r>
              <a:rPr lang="en-US" b="1" dirty="0"/>
              <a:t>Dead Letter Queue</a:t>
            </a:r>
            <a:r>
              <a:rPr lang="en-US" b="0" dirty="0"/>
              <a:t>: Strategies for handling underivable messages.</a:t>
            </a:r>
          </a:p>
          <a:p>
            <a:endParaRPr lang="en-US" b="0" dirty="0"/>
          </a:p>
          <a:p>
            <a:r>
              <a:rPr lang="en-US" b="1" dirty="0"/>
              <a:t>Message Filtering</a:t>
            </a:r>
            <a:r>
              <a:rPr lang="en-US" b="0" dirty="0"/>
              <a:t>: Techniques to process only the messages that matter.</a:t>
            </a:r>
          </a:p>
          <a:p>
            <a:endParaRPr lang="en-US" b="0" dirty="0"/>
          </a:p>
          <a:p>
            <a:r>
              <a:rPr lang="en-US" b="1" dirty="0"/>
              <a:t>Aggregator Pattern</a:t>
            </a:r>
            <a:r>
              <a:rPr lang="en-US" b="0" dirty="0"/>
              <a:t>: Combining multiple related messages into a single message.</a:t>
            </a:r>
          </a:p>
          <a:p>
            <a:endParaRPr lang="en-US" b="0" dirty="0"/>
          </a:p>
          <a:p>
            <a:r>
              <a:rPr lang="en-US" b="1" dirty="0"/>
              <a:t>Scatter-Gather</a:t>
            </a:r>
            <a:r>
              <a:rPr lang="en-US" b="0" dirty="0"/>
              <a:t>: Splitting messages into sub-messages and reassembling the responses.</a:t>
            </a:r>
          </a:p>
          <a:p>
            <a:endParaRPr lang="en-US" b="0" dirty="0"/>
          </a:p>
          <a:p>
            <a:r>
              <a:rPr lang="en-US" b="0" dirty="0"/>
              <a:t>These patterns have equipped you with the essential tools to enhance the efficiency and reliability of your messaging solutions.</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159</a:t>
            </a:fld>
            <a:endParaRPr lang="en-US"/>
          </a:p>
        </p:txBody>
      </p:sp>
    </p:spTree>
    <p:extLst>
      <p:ext uri="{BB962C8B-B14F-4D97-AF65-F5344CB8AC3E}">
        <p14:creationId xmlns:p14="http://schemas.microsoft.com/office/powerpoint/2010/main" val="315589977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next module, we will look into more sophisticated techniques to ensure robust messaging. Here is what to look forward to:</a:t>
            </a:r>
          </a:p>
          <a:p>
            <a:endParaRPr lang="en-US" b="1" dirty="0"/>
          </a:p>
          <a:p>
            <a:pPr marL="171450" indent="-171450">
              <a:buFont typeface="Arial" panose="020B0604020202020204" pitchFamily="34" charset="0"/>
              <a:buChar char="•"/>
            </a:pPr>
            <a:r>
              <a:rPr lang="en-US" b="1" dirty="0"/>
              <a:t>Idempotent Receiver</a:t>
            </a:r>
            <a:r>
              <a:rPr lang="en-US" b="0" dirty="0"/>
              <a:t>: Ensuring messages are processed safely multiple times.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Message Scheduling</a:t>
            </a:r>
            <a:r>
              <a:rPr lang="en-US" b="0" dirty="0"/>
              <a:t>: Delaying message processing until the right moment.</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Transactional Queues</a:t>
            </a:r>
            <a:r>
              <a:rPr lang="en-US" b="0" dirty="0"/>
              <a:t>: Guaranteeing message integrity within transactions.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Claim Check</a:t>
            </a:r>
            <a:r>
              <a:rPr lang="en-US" b="0" dirty="0"/>
              <a:t>: Offloading large messages from the queue efficiently.</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These advanced techniques will further strengthen your ability to design and implement scalable messaging solutions. Stay tuned as we continue our journey into the world of messaging patterns!</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160</a:t>
            </a:fld>
            <a:endParaRPr lang="en-US"/>
          </a:p>
        </p:txBody>
      </p:sp>
    </p:spTree>
    <p:extLst>
      <p:ext uri="{BB962C8B-B14F-4D97-AF65-F5344CB8AC3E}">
        <p14:creationId xmlns:p14="http://schemas.microsoft.com/office/powerpoint/2010/main" val="340844189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AD93E7-7EC4-C2E7-2BE3-6C89767D61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34EB6F-4733-696F-EDEB-94C63DB18B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EB726F-B013-DC9A-36C9-15B012F02168}"/>
              </a:ext>
            </a:extLst>
          </p:cNvPr>
          <p:cNvSpPr>
            <a:spLocks noGrp="1"/>
          </p:cNvSpPr>
          <p:nvPr>
            <p:ph type="body" idx="1"/>
          </p:nvPr>
        </p:nvSpPr>
        <p:spPr/>
        <p:txBody>
          <a:bodyPr/>
          <a:lstStyle/>
          <a:p>
            <a:r>
              <a:rPr lang="en-US" dirty="0"/>
              <a:t>Welcome to the </a:t>
            </a:r>
            <a:r>
              <a:rPr lang="en-US" b="1" dirty="0"/>
              <a:t>Advanced Processing Techniques</a:t>
            </a:r>
            <a:r>
              <a:rPr lang="en-US" b="0" dirty="0"/>
              <a:t> module. In this section, we will explore sophisticated patterns that elevate the reliability and efficiency of your messaging solutions. These advanced techniques are crucial for handling complex messaging scenarios and ensuring that your systems can scale and perform under various conditions.</a:t>
            </a:r>
          </a:p>
          <a:p>
            <a:endParaRPr lang="en-US" b="0" dirty="0"/>
          </a:p>
          <a:p>
            <a:r>
              <a:rPr lang="en-US" b="0" dirty="0"/>
              <a:t>BY the end of this module, you will be equipped with the knowledge to implement advanced processing techniques, making your messaging systems more resilient and efficient. So, let’s enhance your messaging capabilities to tackle even the most challenging scenarios!</a:t>
            </a:r>
            <a:endParaRPr lang="en-US" dirty="0"/>
          </a:p>
        </p:txBody>
      </p:sp>
      <p:sp>
        <p:nvSpPr>
          <p:cNvPr id="4" name="Slide Number Placeholder 3">
            <a:extLst>
              <a:ext uri="{FF2B5EF4-FFF2-40B4-BE49-F238E27FC236}">
                <a16:creationId xmlns:a16="http://schemas.microsoft.com/office/drawing/2014/main" id="{E9F4AB25-2943-A1C3-9115-F5EB9B9B2FC0}"/>
              </a:ext>
            </a:extLst>
          </p:cNvPr>
          <p:cNvSpPr>
            <a:spLocks noGrp="1"/>
          </p:cNvSpPr>
          <p:nvPr>
            <p:ph type="sldNum" sz="quarter" idx="5"/>
          </p:nvPr>
        </p:nvSpPr>
        <p:spPr/>
        <p:txBody>
          <a:bodyPr/>
          <a:lstStyle/>
          <a:p>
            <a:fld id="{32F9F603-1C3D-4282-A126-C2403FB1CBBF}" type="slidenum">
              <a:rPr lang="en-US" smtClean="0"/>
              <a:t>161</a:t>
            </a:fld>
            <a:endParaRPr lang="en-US"/>
          </a:p>
        </p:txBody>
      </p:sp>
    </p:spTree>
    <p:extLst>
      <p:ext uri="{BB962C8B-B14F-4D97-AF65-F5344CB8AC3E}">
        <p14:creationId xmlns:p14="http://schemas.microsoft.com/office/powerpoint/2010/main" val="3380715968"/>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F9F603-1C3D-4282-A126-C2403FB1CBBF}" type="slidenum">
              <a:rPr lang="en-US" smtClean="0"/>
              <a:t>162</a:t>
            </a:fld>
            <a:endParaRPr lang="en-US"/>
          </a:p>
        </p:txBody>
      </p:sp>
    </p:spTree>
    <p:extLst>
      <p:ext uri="{BB962C8B-B14F-4D97-AF65-F5344CB8AC3E}">
        <p14:creationId xmlns:p14="http://schemas.microsoft.com/office/powerpoint/2010/main" val="27023858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FEDF7-652B-373E-B5C3-A02F76BB2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C76C2E-6688-5C02-3B6C-239A6DAA11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D9D7CC-8EEF-EBC9-4671-ED306A706E23}"/>
              </a:ext>
            </a:extLst>
          </p:cNvPr>
          <p:cNvSpPr>
            <a:spLocks noGrp="1"/>
          </p:cNvSpPr>
          <p:nvPr>
            <p:ph type="body" idx="1"/>
          </p:nvPr>
        </p:nvSpPr>
        <p:spPr/>
        <p:txBody>
          <a:bodyPr/>
          <a:lstStyle/>
          <a:p>
            <a:r>
              <a:rPr lang="en-US" b="1" u="sng" dirty="0"/>
              <a:t>Definition</a:t>
            </a:r>
            <a:endParaRPr lang="en-US" b="0" u="none" dirty="0"/>
          </a:p>
          <a:p>
            <a:r>
              <a:rPr lang="en-US" b="0" u="none" dirty="0"/>
              <a:t>The Idempotent Receiver pattern ensures that a message is processed exactly once, even if the message is received multiple times. This is achieved by designing the receiver to recognize and discard duplicate messages.</a:t>
            </a:r>
          </a:p>
          <a:p>
            <a:endParaRPr lang="en-US" b="0" u="none" dirty="0"/>
          </a:p>
          <a:p>
            <a:r>
              <a:rPr lang="en-US" b="1" u="sng" dirty="0"/>
              <a:t>Purpose</a:t>
            </a:r>
            <a:endParaRPr lang="en-US" b="0" u="none" dirty="0"/>
          </a:p>
          <a:p>
            <a:r>
              <a:rPr lang="en-US" b="0" u="none" dirty="0"/>
              <a:t>The purpose of the Idempotent Receiver pattern is to prevent duplicate processing of messages, ensuring reliable and accurate message handling.</a:t>
            </a:r>
            <a:endParaRPr lang="en-US" b="1" u="sng" dirty="0"/>
          </a:p>
        </p:txBody>
      </p:sp>
      <p:sp>
        <p:nvSpPr>
          <p:cNvPr id="4" name="Slide Number Placeholder 3">
            <a:extLst>
              <a:ext uri="{FF2B5EF4-FFF2-40B4-BE49-F238E27FC236}">
                <a16:creationId xmlns:a16="http://schemas.microsoft.com/office/drawing/2014/main" id="{3A6F04F9-0282-3E8F-AB25-9367631B899D}"/>
              </a:ext>
            </a:extLst>
          </p:cNvPr>
          <p:cNvSpPr>
            <a:spLocks noGrp="1"/>
          </p:cNvSpPr>
          <p:nvPr>
            <p:ph type="sldNum" sz="quarter" idx="5"/>
          </p:nvPr>
        </p:nvSpPr>
        <p:spPr/>
        <p:txBody>
          <a:bodyPr/>
          <a:lstStyle/>
          <a:p>
            <a:fld id="{32F9F603-1C3D-4282-A126-C2403FB1CBBF}" type="slidenum">
              <a:rPr lang="en-US" smtClean="0"/>
              <a:t>163</a:t>
            </a:fld>
            <a:endParaRPr lang="en-US"/>
          </a:p>
        </p:txBody>
      </p:sp>
    </p:spTree>
    <p:extLst>
      <p:ext uri="{BB962C8B-B14F-4D97-AF65-F5344CB8AC3E}">
        <p14:creationId xmlns:p14="http://schemas.microsoft.com/office/powerpoint/2010/main" val="26737546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Unique Message Identifiers</a:t>
            </a:r>
            <a:r>
              <a:rPr lang="en-US" b="0" dirty="0"/>
              <a:t>: Use unique identifiers for each message to track which messages have been processed.</a:t>
            </a:r>
          </a:p>
          <a:p>
            <a:endParaRPr lang="en-US" b="0" dirty="0"/>
          </a:p>
          <a:p>
            <a:r>
              <a:rPr lang="en-US" b="1" dirty="0"/>
              <a:t>State Storage</a:t>
            </a:r>
            <a:r>
              <a:rPr lang="en-US" b="0" dirty="0"/>
              <a:t>: Maintain a state storage system (e.g., database, in-memory cache) to store and check the processing status of messages.</a:t>
            </a:r>
          </a:p>
          <a:p>
            <a:endParaRPr lang="en-US" b="0" dirty="0"/>
          </a:p>
          <a:p>
            <a:r>
              <a:rPr lang="en-US" b="1" dirty="0"/>
              <a:t>Idempotent Processing Logic</a:t>
            </a:r>
            <a:r>
              <a:rPr lang="en-US" b="0" dirty="0"/>
              <a:t>: Implement logic in the receiver to check for duplicate messages and discard them if they have already been processed.</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164</a:t>
            </a:fld>
            <a:endParaRPr lang="en-US"/>
          </a:p>
        </p:txBody>
      </p:sp>
    </p:spTree>
    <p:extLst>
      <p:ext uri="{BB962C8B-B14F-4D97-AF65-F5344CB8AC3E}">
        <p14:creationId xmlns:p14="http://schemas.microsoft.com/office/powerpoint/2010/main" val="2691351352"/>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8E29F-A889-4BFB-8EF1-27E90EFB73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3301E7-BC91-9321-B774-62E26F5732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BAEDA2-446E-7F70-C8FD-B732330C4AF4}"/>
              </a:ext>
            </a:extLst>
          </p:cNvPr>
          <p:cNvSpPr>
            <a:spLocks noGrp="1"/>
          </p:cNvSpPr>
          <p:nvPr>
            <p:ph type="body" idx="1"/>
          </p:nvPr>
        </p:nvSpPr>
        <p:spPr/>
        <p:txBody>
          <a:bodyPr/>
          <a:lstStyle/>
          <a:p>
            <a:r>
              <a:rPr lang="en-US" b="1" dirty="0"/>
              <a:t>Unique Message Identifiers</a:t>
            </a:r>
            <a:r>
              <a:rPr lang="en-US" b="0" dirty="0"/>
              <a:t>: Use unique identifiers for each message to track which messages have been processed.</a:t>
            </a:r>
          </a:p>
          <a:p>
            <a:endParaRPr lang="en-US" b="0" dirty="0"/>
          </a:p>
          <a:p>
            <a:r>
              <a:rPr lang="en-US" b="1" dirty="0"/>
              <a:t>State Storage</a:t>
            </a:r>
            <a:r>
              <a:rPr lang="en-US" b="0" dirty="0"/>
              <a:t>: Maintain a state storage system (e.g., database, in-memory cache) to store and check the processing status of messages.</a:t>
            </a:r>
          </a:p>
          <a:p>
            <a:endParaRPr lang="en-US" b="0" dirty="0"/>
          </a:p>
          <a:p>
            <a:r>
              <a:rPr lang="en-US" b="1" dirty="0"/>
              <a:t>Idempotent Processing Logic</a:t>
            </a:r>
            <a:r>
              <a:rPr lang="en-US" b="0" dirty="0"/>
              <a:t>: Implement logic in the receiver to check for duplicate messages and discard them if they have already been processed.</a:t>
            </a:r>
            <a:endParaRPr lang="en-US" b="1" dirty="0"/>
          </a:p>
        </p:txBody>
      </p:sp>
      <p:sp>
        <p:nvSpPr>
          <p:cNvPr id="4" name="Slide Number Placeholder 3">
            <a:extLst>
              <a:ext uri="{FF2B5EF4-FFF2-40B4-BE49-F238E27FC236}">
                <a16:creationId xmlns:a16="http://schemas.microsoft.com/office/drawing/2014/main" id="{FF9A11EA-6CEB-F065-14FD-DAC0C627929B}"/>
              </a:ext>
            </a:extLst>
          </p:cNvPr>
          <p:cNvSpPr>
            <a:spLocks noGrp="1"/>
          </p:cNvSpPr>
          <p:nvPr>
            <p:ph type="sldNum" sz="quarter" idx="5"/>
          </p:nvPr>
        </p:nvSpPr>
        <p:spPr/>
        <p:txBody>
          <a:bodyPr/>
          <a:lstStyle/>
          <a:p>
            <a:fld id="{32F9F603-1C3D-4282-A126-C2403FB1CBBF}" type="slidenum">
              <a:rPr lang="en-US" smtClean="0"/>
              <a:t>165</a:t>
            </a:fld>
            <a:endParaRPr lang="en-US"/>
          </a:p>
        </p:txBody>
      </p:sp>
    </p:spTree>
    <p:extLst>
      <p:ext uri="{BB962C8B-B14F-4D97-AF65-F5344CB8AC3E}">
        <p14:creationId xmlns:p14="http://schemas.microsoft.com/office/powerpoint/2010/main" val="1412500246"/>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E3F682-6771-5DA4-B665-5E15B6F21C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584998-3351-F3B6-F4A0-6AFAF8252E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069E1C-B853-7E3C-C20B-1328122FD7FB}"/>
              </a:ext>
            </a:extLst>
          </p:cNvPr>
          <p:cNvSpPr>
            <a:spLocks noGrp="1"/>
          </p:cNvSpPr>
          <p:nvPr>
            <p:ph type="body" idx="1"/>
          </p:nvPr>
        </p:nvSpPr>
        <p:spPr/>
        <p:txBody>
          <a:bodyPr/>
          <a:lstStyle/>
          <a:p>
            <a:r>
              <a:rPr lang="en-US" b="1" u="none" dirty="0"/>
              <a:t>Data Integrity</a:t>
            </a:r>
            <a:r>
              <a:rPr lang="en-US" b="0" u="none" dirty="0"/>
              <a:t>: Ensures that each message is processed exactly once, maintaining accurate and consistent data.</a:t>
            </a:r>
          </a:p>
          <a:p>
            <a:endParaRPr lang="en-US" b="0" u="none" dirty="0"/>
          </a:p>
          <a:p>
            <a:r>
              <a:rPr lang="en-US" b="1" u="none" dirty="0"/>
              <a:t>Reliability</a:t>
            </a:r>
            <a:r>
              <a:rPr lang="en-US" b="0" u="none" dirty="0"/>
              <a:t>: Prevents duplicate processing, reducing the risk of errors and inconsistencies in the system.</a:t>
            </a:r>
          </a:p>
          <a:p>
            <a:endParaRPr lang="en-US" b="0" u="none" dirty="0"/>
          </a:p>
          <a:p>
            <a:r>
              <a:rPr lang="en-US" b="1" u="none" dirty="0"/>
              <a:t>Efficiency</a:t>
            </a:r>
            <a:r>
              <a:rPr lang="en-US" b="0" u="none" dirty="0"/>
              <a:t>: Minimizes unnecessary processing by discarding duplicate messages, optimizing resource usage.</a:t>
            </a:r>
            <a:endParaRPr lang="en-US" b="1" u="none" dirty="0"/>
          </a:p>
        </p:txBody>
      </p:sp>
      <p:sp>
        <p:nvSpPr>
          <p:cNvPr id="4" name="Slide Number Placeholder 3">
            <a:extLst>
              <a:ext uri="{FF2B5EF4-FFF2-40B4-BE49-F238E27FC236}">
                <a16:creationId xmlns:a16="http://schemas.microsoft.com/office/drawing/2014/main" id="{D7C85038-A053-2788-F3F1-040C17ACCCC2}"/>
              </a:ext>
            </a:extLst>
          </p:cNvPr>
          <p:cNvSpPr>
            <a:spLocks noGrp="1"/>
          </p:cNvSpPr>
          <p:nvPr>
            <p:ph type="sldNum" sz="quarter" idx="5"/>
          </p:nvPr>
        </p:nvSpPr>
        <p:spPr/>
        <p:txBody>
          <a:bodyPr/>
          <a:lstStyle/>
          <a:p>
            <a:fld id="{32F9F603-1C3D-4282-A126-C2403FB1CBBF}" type="slidenum">
              <a:rPr lang="en-US" smtClean="0"/>
              <a:t>166</a:t>
            </a:fld>
            <a:endParaRPr lang="en-US"/>
          </a:p>
        </p:txBody>
      </p:sp>
    </p:spTree>
    <p:extLst>
      <p:ext uri="{BB962C8B-B14F-4D97-AF65-F5344CB8AC3E}">
        <p14:creationId xmlns:p14="http://schemas.microsoft.com/office/powerpoint/2010/main" val="2539392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D8D0CE-1988-28A6-E693-F300CEA8C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701D2-6692-B60A-C8C3-B04364B5DC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9A3FCD-64D7-6F06-1885-0935BBC45615}"/>
              </a:ext>
            </a:extLst>
          </p:cNvPr>
          <p:cNvSpPr>
            <a:spLocks noGrp="1"/>
          </p:cNvSpPr>
          <p:nvPr>
            <p:ph type="body" idx="1"/>
          </p:nvPr>
        </p:nvSpPr>
        <p:spPr/>
        <p:txBody>
          <a:bodyPr/>
          <a:lstStyle/>
          <a:p>
            <a:r>
              <a:rPr lang="en-US" b="1" dirty="0"/>
              <a:t>Create a Message Producer</a:t>
            </a:r>
            <a:endParaRPr lang="en-US" b="0" dirty="0"/>
          </a:p>
          <a:p>
            <a:r>
              <a:rPr lang="en-US" b="0" u="none" dirty="0"/>
              <a:t>Use the Azure SDK to send a message to the </a:t>
            </a:r>
            <a:r>
              <a:rPr lang="en-US" b="0" i="1" u="none" dirty="0" err="1"/>
              <a:t>codemash.fundamentals.point</a:t>
            </a:r>
            <a:r>
              <a:rPr lang="en-US" b="0" i="1" u="none" dirty="0"/>
              <a:t>-to-point</a:t>
            </a:r>
            <a:r>
              <a:rPr lang="en-US" b="0" u="none" dirty="0"/>
              <a:t> queue.</a:t>
            </a:r>
          </a:p>
        </p:txBody>
      </p:sp>
      <p:sp>
        <p:nvSpPr>
          <p:cNvPr id="4" name="Slide Number Placeholder 3">
            <a:extLst>
              <a:ext uri="{FF2B5EF4-FFF2-40B4-BE49-F238E27FC236}">
                <a16:creationId xmlns:a16="http://schemas.microsoft.com/office/drawing/2014/main" id="{D21B5FBE-CBA8-DD14-EA98-CC8504749C7B}"/>
              </a:ext>
            </a:extLst>
          </p:cNvPr>
          <p:cNvSpPr>
            <a:spLocks noGrp="1"/>
          </p:cNvSpPr>
          <p:nvPr>
            <p:ph type="sldNum" sz="quarter" idx="5"/>
          </p:nvPr>
        </p:nvSpPr>
        <p:spPr/>
        <p:txBody>
          <a:bodyPr/>
          <a:lstStyle/>
          <a:p>
            <a:fld id="{32F9F603-1C3D-4282-A126-C2403FB1CBBF}" type="slidenum">
              <a:rPr lang="en-US" smtClean="0"/>
              <a:t>16</a:t>
            </a:fld>
            <a:endParaRPr lang="en-US"/>
          </a:p>
        </p:txBody>
      </p:sp>
    </p:spTree>
    <p:extLst>
      <p:ext uri="{BB962C8B-B14F-4D97-AF65-F5344CB8AC3E}">
        <p14:creationId xmlns:p14="http://schemas.microsoft.com/office/powerpoint/2010/main" val="242735166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93F66F-0B21-0F14-BDD8-C2D9460D5F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89091-96BD-CF8C-386F-2D45F1F4DF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484C08-8FB3-F1A0-90B1-8743D07B4196}"/>
              </a:ext>
            </a:extLst>
          </p:cNvPr>
          <p:cNvSpPr>
            <a:spLocks noGrp="1"/>
          </p:cNvSpPr>
          <p:nvPr>
            <p:ph type="body" idx="1"/>
          </p:nvPr>
        </p:nvSpPr>
        <p:spPr/>
        <p:txBody>
          <a:bodyPr/>
          <a:lstStyle/>
          <a:p>
            <a:r>
              <a:rPr lang="en-US" b="1" u="none" dirty="0"/>
              <a:t>Complexity</a:t>
            </a:r>
            <a:r>
              <a:rPr lang="en-US" b="0" u="none" dirty="0"/>
              <a:t>: Implementing idempotent processing logic adds complexity to the system design.</a:t>
            </a:r>
          </a:p>
          <a:p>
            <a:endParaRPr lang="en-US" b="0" u="none" dirty="0"/>
          </a:p>
          <a:p>
            <a:r>
              <a:rPr lang="en-US" b="1" u="none" dirty="0"/>
              <a:t>State Management</a:t>
            </a:r>
            <a:r>
              <a:rPr lang="en-US" b="0" u="none" dirty="0"/>
              <a:t>: Requires maintaining state information to identify and discard duplicate messages.</a:t>
            </a:r>
            <a:endParaRPr lang="en-US" b="1" u="none" dirty="0"/>
          </a:p>
        </p:txBody>
      </p:sp>
      <p:sp>
        <p:nvSpPr>
          <p:cNvPr id="4" name="Slide Number Placeholder 3">
            <a:extLst>
              <a:ext uri="{FF2B5EF4-FFF2-40B4-BE49-F238E27FC236}">
                <a16:creationId xmlns:a16="http://schemas.microsoft.com/office/drawing/2014/main" id="{9457EFF2-1EBF-4882-271C-37152EF9C13E}"/>
              </a:ext>
            </a:extLst>
          </p:cNvPr>
          <p:cNvSpPr>
            <a:spLocks noGrp="1"/>
          </p:cNvSpPr>
          <p:nvPr>
            <p:ph type="sldNum" sz="quarter" idx="5"/>
          </p:nvPr>
        </p:nvSpPr>
        <p:spPr/>
        <p:txBody>
          <a:bodyPr/>
          <a:lstStyle/>
          <a:p>
            <a:fld id="{32F9F603-1C3D-4282-A126-C2403FB1CBBF}" type="slidenum">
              <a:rPr lang="en-US" smtClean="0"/>
              <a:t>167</a:t>
            </a:fld>
            <a:endParaRPr lang="en-US"/>
          </a:p>
        </p:txBody>
      </p:sp>
    </p:spTree>
    <p:extLst>
      <p:ext uri="{BB962C8B-B14F-4D97-AF65-F5344CB8AC3E}">
        <p14:creationId xmlns:p14="http://schemas.microsoft.com/office/powerpoint/2010/main" val="251147528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EBC0A8-192B-07EE-ECC0-71A0A53C9A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22D93F-B990-006B-9ADE-C15980061E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D3527-483D-1F69-28D5-7387CDACBB9F}"/>
              </a:ext>
            </a:extLst>
          </p:cNvPr>
          <p:cNvSpPr>
            <a:spLocks noGrp="1"/>
          </p:cNvSpPr>
          <p:nvPr>
            <p:ph type="body" idx="1"/>
          </p:nvPr>
        </p:nvSpPr>
        <p:spPr/>
        <p:txBody>
          <a:bodyPr/>
          <a:lstStyle/>
          <a:p>
            <a:r>
              <a:rPr lang="en-US" b="1" u="sng" dirty="0"/>
              <a:t>Payment Processing</a:t>
            </a:r>
            <a:endParaRPr lang="en-US" b="0" u="none" dirty="0"/>
          </a:p>
          <a:p>
            <a:r>
              <a:rPr lang="en-US" b="0" u="none" dirty="0"/>
              <a:t>Ensuring that payment transactions are processed only once, even if the payment request is received multiple times due to network issues.</a:t>
            </a:r>
          </a:p>
          <a:p>
            <a:endParaRPr lang="en-US" b="0" u="none" dirty="0"/>
          </a:p>
          <a:p>
            <a:r>
              <a:rPr lang="en-US" b="1" u="sng" dirty="0"/>
              <a:t>Order Management</a:t>
            </a:r>
            <a:endParaRPr lang="en-US" b="0" u="none" dirty="0"/>
          </a:p>
          <a:p>
            <a:r>
              <a:rPr lang="en-US" b="0" u="none" dirty="0"/>
              <a:t>Preventing duplicate order creation when multiple requests are received for the same order.</a:t>
            </a:r>
          </a:p>
          <a:p>
            <a:endParaRPr lang="en-US" b="0" u="none" dirty="0"/>
          </a:p>
          <a:p>
            <a:r>
              <a:rPr lang="en-US" b="1" u="sng" dirty="0"/>
              <a:t>Inventory Updates</a:t>
            </a:r>
            <a:endParaRPr lang="en-US" b="0" u="none" dirty="0"/>
          </a:p>
          <a:p>
            <a:r>
              <a:rPr lang="en-US" b="0" u="none" dirty="0"/>
              <a:t>Ensuring inventory counts are updated correctly without duplication when the same update message is received more than once.</a:t>
            </a:r>
            <a:endParaRPr lang="en-US" b="1" u="sng" dirty="0"/>
          </a:p>
        </p:txBody>
      </p:sp>
      <p:sp>
        <p:nvSpPr>
          <p:cNvPr id="4" name="Slide Number Placeholder 3">
            <a:extLst>
              <a:ext uri="{FF2B5EF4-FFF2-40B4-BE49-F238E27FC236}">
                <a16:creationId xmlns:a16="http://schemas.microsoft.com/office/drawing/2014/main" id="{9341C49A-1265-BF79-36F4-0D0D74D8D92E}"/>
              </a:ext>
            </a:extLst>
          </p:cNvPr>
          <p:cNvSpPr>
            <a:spLocks noGrp="1"/>
          </p:cNvSpPr>
          <p:nvPr>
            <p:ph type="sldNum" sz="quarter" idx="5"/>
          </p:nvPr>
        </p:nvSpPr>
        <p:spPr/>
        <p:txBody>
          <a:bodyPr/>
          <a:lstStyle/>
          <a:p>
            <a:fld id="{32F9F603-1C3D-4282-A126-C2403FB1CBBF}" type="slidenum">
              <a:rPr lang="en-US" smtClean="0"/>
              <a:t>168</a:t>
            </a:fld>
            <a:endParaRPr lang="en-US"/>
          </a:p>
        </p:txBody>
      </p:sp>
    </p:spTree>
    <p:extLst>
      <p:ext uri="{BB962C8B-B14F-4D97-AF65-F5344CB8AC3E}">
        <p14:creationId xmlns:p14="http://schemas.microsoft.com/office/powerpoint/2010/main" val="358552243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BE89B3-DB0F-E8FD-5F38-4EB82CAD64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D694A-2174-A920-463D-8333685DA7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AC2E14-DE89-AB5B-BCE5-D1EE4D7D6F55}"/>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13051E05-EB4C-3E49-E16F-951D9576615A}"/>
              </a:ext>
            </a:extLst>
          </p:cNvPr>
          <p:cNvSpPr>
            <a:spLocks noGrp="1"/>
          </p:cNvSpPr>
          <p:nvPr>
            <p:ph type="sldNum" sz="quarter" idx="5"/>
          </p:nvPr>
        </p:nvSpPr>
        <p:spPr/>
        <p:txBody>
          <a:bodyPr/>
          <a:lstStyle/>
          <a:p>
            <a:fld id="{32F9F603-1C3D-4282-A126-C2403FB1CBBF}" type="slidenum">
              <a:rPr lang="en-US" smtClean="0"/>
              <a:t>169</a:t>
            </a:fld>
            <a:endParaRPr lang="en-US"/>
          </a:p>
        </p:txBody>
      </p:sp>
    </p:spTree>
    <p:extLst>
      <p:ext uri="{BB962C8B-B14F-4D97-AF65-F5344CB8AC3E}">
        <p14:creationId xmlns:p14="http://schemas.microsoft.com/office/powerpoint/2010/main" val="1207869621"/>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1A6DDF-605E-8F14-CBCC-4A3E4BD45A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B8CFAB-045B-FC0E-3FA8-CF2AD125F24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99A0CB-0956-69E4-B4C3-2A84AC45FE5E}"/>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605058CA-D404-B539-BD76-A411691BCAAE}"/>
              </a:ext>
            </a:extLst>
          </p:cNvPr>
          <p:cNvSpPr>
            <a:spLocks noGrp="1"/>
          </p:cNvSpPr>
          <p:nvPr>
            <p:ph type="sldNum" sz="quarter" idx="5"/>
          </p:nvPr>
        </p:nvSpPr>
        <p:spPr/>
        <p:txBody>
          <a:bodyPr/>
          <a:lstStyle/>
          <a:p>
            <a:fld id="{32F9F603-1C3D-4282-A126-C2403FB1CBBF}" type="slidenum">
              <a:rPr lang="en-US" smtClean="0"/>
              <a:t>170</a:t>
            </a:fld>
            <a:endParaRPr lang="en-US"/>
          </a:p>
        </p:txBody>
      </p:sp>
    </p:spTree>
    <p:extLst>
      <p:ext uri="{BB962C8B-B14F-4D97-AF65-F5344CB8AC3E}">
        <p14:creationId xmlns:p14="http://schemas.microsoft.com/office/powerpoint/2010/main" val="3983481094"/>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BA4D10-753C-F372-2F60-60D167CCF0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65B66E-AA2C-3D72-C84C-FB1650173FB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C70C0D8-E56C-730A-EC35-05AE6BFD6221}"/>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6D8B6B38-A0F0-A745-7E3A-9BB71E0CB896}"/>
              </a:ext>
            </a:extLst>
          </p:cNvPr>
          <p:cNvSpPr>
            <a:spLocks noGrp="1"/>
          </p:cNvSpPr>
          <p:nvPr>
            <p:ph type="sldNum" sz="quarter" idx="5"/>
          </p:nvPr>
        </p:nvSpPr>
        <p:spPr/>
        <p:txBody>
          <a:bodyPr/>
          <a:lstStyle/>
          <a:p>
            <a:fld id="{32F9F603-1C3D-4282-A126-C2403FB1CBBF}" type="slidenum">
              <a:rPr lang="en-US" smtClean="0"/>
              <a:t>171</a:t>
            </a:fld>
            <a:endParaRPr lang="en-US"/>
          </a:p>
        </p:txBody>
      </p:sp>
    </p:spTree>
    <p:extLst>
      <p:ext uri="{BB962C8B-B14F-4D97-AF65-F5344CB8AC3E}">
        <p14:creationId xmlns:p14="http://schemas.microsoft.com/office/powerpoint/2010/main" val="880015231"/>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9F230-64D4-9B27-63B0-180CB592CF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DD483B-D3F2-F8A8-EBA9-A72B7187C2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25CDFA-169D-8363-80A9-B03CD4BD35FF}"/>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BD5DFAA-52BC-566C-6E98-597E604BDB35}"/>
              </a:ext>
            </a:extLst>
          </p:cNvPr>
          <p:cNvSpPr>
            <a:spLocks noGrp="1"/>
          </p:cNvSpPr>
          <p:nvPr>
            <p:ph type="sldNum" sz="quarter" idx="5"/>
          </p:nvPr>
        </p:nvSpPr>
        <p:spPr/>
        <p:txBody>
          <a:bodyPr/>
          <a:lstStyle/>
          <a:p>
            <a:fld id="{32F9F603-1C3D-4282-A126-C2403FB1CBBF}" type="slidenum">
              <a:rPr lang="en-US" smtClean="0"/>
              <a:t>172</a:t>
            </a:fld>
            <a:endParaRPr lang="en-US"/>
          </a:p>
        </p:txBody>
      </p:sp>
    </p:spTree>
    <p:extLst>
      <p:ext uri="{BB962C8B-B14F-4D97-AF65-F5344CB8AC3E}">
        <p14:creationId xmlns:p14="http://schemas.microsoft.com/office/powerpoint/2010/main" val="3420104964"/>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0ACFB-08B6-EB31-F477-708770910C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EF552-F33D-AC23-01C1-CE140B51FE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A7744C-2695-8DFE-114D-3174125E06B9}"/>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435C408-6ECF-8028-86AB-CF4F7246BA8B}"/>
              </a:ext>
            </a:extLst>
          </p:cNvPr>
          <p:cNvSpPr>
            <a:spLocks noGrp="1"/>
          </p:cNvSpPr>
          <p:nvPr>
            <p:ph type="sldNum" sz="quarter" idx="5"/>
          </p:nvPr>
        </p:nvSpPr>
        <p:spPr/>
        <p:txBody>
          <a:bodyPr/>
          <a:lstStyle/>
          <a:p>
            <a:fld id="{32F9F603-1C3D-4282-A126-C2403FB1CBBF}" type="slidenum">
              <a:rPr lang="en-US" smtClean="0"/>
              <a:t>173</a:t>
            </a:fld>
            <a:endParaRPr lang="en-US"/>
          </a:p>
        </p:txBody>
      </p:sp>
    </p:spTree>
    <p:extLst>
      <p:ext uri="{BB962C8B-B14F-4D97-AF65-F5344CB8AC3E}">
        <p14:creationId xmlns:p14="http://schemas.microsoft.com/office/powerpoint/2010/main" val="1371572425"/>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8D6316-577C-A0FB-B3CD-14FF76585C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5240CB-D995-84DA-12F3-B29C031D5D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9B5DD4-60CA-1743-C7EB-FD6ECEC74AA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ED8AF971-B5A4-321C-C2A3-677389D633B2}"/>
              </a:ext>
            </a:extLst>
          </p:cNvPr>
          <p:cNvSpPr>
            <a:spLocks noGrp="1"/>
          </p:cNvSpPr>
          <p:nvPr>
            <p:ph type="sldNum" sz="quarter" idx="5"/>
          </p:nvPr>
        </p:nvSpPr>
        <p:spPr/>
        <p:txBody>
          <a:bodyPr/>
          <a:lstStyle/>
          <a:p>
            <a:fld id="{32F9F603-1C3D-4282-A126-C2403FB1CBBF}" type="slidenum">
              <a:rPr lang="en-US" smtClean="0"/>
              <a:t>174</a:t>
            </a:fld>
            <a:endParaRPr lang="en-US"/>
          </a:p>
        </p:txBody>
      </p:sp>
    </p:spTree>
    <p:extLst>
      <p:ext uri="{BB962C8B-B14F-4D97-AF65-F5344CB8AC3E}">
        <p14:creationId xmlns:p14="http://schemas.microsoft.com/office/powerpoint/2010/main" val="3731996445"/>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869BAB-B29C-4A83-46EE-F46AACA6B8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E23C96-4083-BD55-6A5E-BF2B9D930B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1FBF51-658E-8EE0-FAA6-16CE15C5E99F}"/>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FD6ECA9B-4130-387A-40F0-0B6294D3F8C7}"/>
              </a:ext>
            </a:extLst>
          </p:cNvPr>
          <p:cNvSpPr>
            <a:spLocks noGrp="1"/>
          </p:cNvSpPr>
          <p:nvPr>
            <p:ph type="sldNum" sz="quarter" idx="5"/>
          </p:nvPr>
        </p:nvSpPr>
        <p:spPr/>
        <p:txBody>
          <a:bodyPr/>
          <a:lstStyle/>
          <a:p>
            <a:fld id="{32F9F603-1C3D-4282-A126-C2403FB1CBBF}" type="slidenum">
              <a:rPr lang="en-US" smtClean="0"/>
              <a:t>175</a:t>
            </a:fld>
            <a:endParaRPr lang="en-US"/>
          </a:p>
        </p:txBody>
      </p:sp>
    </p:spTree>
    <p:extLst>
      <p:ext uri="{BB962C8B-B14F-4D97-AF65-F5344CB8AC3E}">
        <p14:creationId xmlns:p14="http://schemas.microsoft.com/office/powerpoint/2010/main" val="4179567834"/>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D2E032-E247-F736-6626-89570B3EC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0D6EDF-5A25-1F6B-F3F4-2FB41E2B45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95AAC-4129-0A61-6648-DD0CC00A2247}"/>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9562EF13-4435-DDBB-A341-7B5FDF6E4FEE}"/>
              </a:ext>
            </a:extLst>
          </p:cNvPr>
          <p:cNvSpPr>
            <a:spLocks noGrp="1"/>
          </p:cNvSpPr>
          <p:nvPr>
            <p:ph type="sldNum" sz="quarter" idx="5"/>
          </p:nvPr>
        </p:nvSpPr>
        <p:spPr/>
        <p:txBody>
          <a:bodyPr/>
          <a:lstStyle/>
          <a:p>
            <a:fld id="{32F9F603-1C3D-4282-A126-C2403FB1CBBF}" type="slidenum">
              <a:rPr lang="en-US" smtClean="0"/>
              <a:t>176</a:t>
            </a:fld>
            <a:endParaRPr lang="en-US"/>
          </a:p>
        </p:txBody>
      </p:sp>
    </p:spTree>
    <p:extLst>
      <p:ext uri="{BB962C8B-B14F-4D97-AF65-F5344CB8AC3E}">
        <p14:creationId xmlns:p14="http://schemas.microsoft.com/office/powerpoint/2010/main" val="22467399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BE88C-0E91-9FCE-981C-37B6E3C0A4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6D4054-96EE-CDB0-8364-414A3D39CB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5D009E-249A-CB17-7196-C2B34EBB132F}"/>
              </a:ext>
            </a:extLst>
          </p:cNvPr>
          <p:cNvSpPr>
            <a:spLocks noGrp="1"/>
          </p:cNvSpPr>
          <p:nvPr>
            <p:ph type="body" idx="1"/>
          </p:nvPr>
        </p:nvSpPr>
        <p:spPr/>
        <p:txBody>
          <a:bodyPr/>
          <a:lstStyle/>
          <a:p>
            <a:r>
              <a:rPr lang="en-US" b="1" dirty="0"/>
              <a:t>Create a Message Consumer</a:t>
            </a:r>
            <a:endParaRPr lang="en-US" b="0" dirty="0"/>
          </a:p>
          <a:p>
            <a:r>
              <a:rPr lang="en-US" b="0" u="none" dirty="0"/>
              <a:t>Use the Azure SDK to receive and process messages from the </a:t>
            </a:r>
            <a:r>
              <a:rPr lang="en-US" b="0" i="1" u="none" dirty="0" err="1"/>
              <a:t>codemash.fundamentals.point</a:t>
            </a:r>
            <a:r>
              <a:rPr lang="en-US" b="0" i="1" u="none" dirty="0"/>
              <a:t>-to-point</a:t>
            </a:r>
            <a:r>
              <a:rPr lang="en-US" b="0" u="none" dirty="0"/>
              <a:t> queue.</a:t>
            </a:r>
          </a:p>
        </p:txBody>
      </p:sp>
      <p:sp>
        <p:nvSpPr>
          <p:cNvPr id="4" name="Slide Number Placeholder 3">
            <a:extLst>
              <a:ext uri="{FF2B5EF4-FFF2-40B4-BE49-F238E27FC236}">
                <a16:creationId xmlns:a16="http://schemas.microsoft.com/office/drawing/2014/main" id="{33B6A4CE-99CE-09BE-C22D-88974B7F13B9}"/>
              </a:ext>
            </a:extLst>
          </p:cNvPr>
          <p:cNvSpPr>
            <a:spLocks noGrp="1"/>
          </p:cNvSpPr>
          <p:nvPr>
            <p:ph type="sldNum" sz="quarter" idx="5"/>
          </p:nvPr>
        </p:nvSpPr>
        <p:spPr/>
        <p:txBody>
          <a:bodyPr/>
          <a:lstStyle/>
          <a:p>
            <a:fld id="{32F9F603-1C3D-4282-A126-C2403FB1CBBF}" type="slidenum">
              <a:rPr lang="en-US" smtClean="0"/>
              <a:t>17</a:t>
            </a:fld>
            <a:endParaRPr lang="en-US"/>
          </a:p>
        </p:txBody>
      </p:sp>
    </p:spTree>
    <p:extLst>
      <p:ext uri="{BB962C8B-B14F-4D97-AF65-F5344CB8AC3E}">
        <p14:creationId xmlns:p14="http://schemas.microsoft.com/office/powerpoint/2010/main" val="321724919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ACF536-EFC4-E1E0-F8E7-2D2EFF13D6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6CDBC4-AFA8-B4E3-6872-FB31516849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3CDC6E6-9FD2-46D3-05E5-0C13EA63B174}"/>
              </a:ext>
            </a:extLst>
          </p:cNvPr>
          <p:cNvSpPr>
            <a:spLocks noGrp="1"/>
          </p:cNvSpPr>
          <p:nvPr>
            <p:ph type="body" idx="1"/>
          </p:nvPr>
        </p:nvSpPr>
        <p:spPr/>
        <p:txBody>
          <a:bodyPr/>
          <a:lstStyle/>
          <a:p>
            <a:r>
              <a:rPr lang="en-US" b="1" dirty="0"/>
              <a:t>Use Unique Identifiers</a:t>
            </a:r>
            <a:r>
              <a:rPr lang="en-US" b="0" dirty="0"/>
              <a:t>: Assign unique identifiers to each message to facilitate tracking and identification.</a:t>
            </a:r>
          </a:p>
          <a:p>
            <a:endParaRPr lang="en-US" b="0" dirty="0"/>
          </a:p>
          <a:p>
            <a:r>
              <a:rPr lang="en-US" b="1" dirty="0"/>
              <a:t>Maintain Processing State</a:t>
            </a:r>
            <a:r>
              <a:rPr lang="en-US" b="0" dirty="0"/>
              <a:t>: Use state storage to keep track of processed messages and prevent duplicate processing.</a:t>
            </a:r>
          </a:p>
          <a:p>
            <a:endParaRPr lang="en-US" b="0" dirty="0"/>
          </a:p>
          <a:p>
            <a:r>
              <a:rPr lang="en-US" b="1" dirty="0"/>
              <a:t>Implement Idempotent Logic</a:t>
            </a:r>
            <a:r>
              <a:rPr lang="en-US" b="0" dirty="0"/>
              <a:t>: Design the receiver to recognize and discard duplicate messages based on their unique identifiers.</a:t>
            </a:r>
          </a:p>
          <a:p>
            <a:endParaRPr lang="en-US" b="0" dirty="0"/>
          </a:p>
          <a:p>
            <a:r>
              <a:rPr lang="en-US" b="1" dirty="0"/>
              <a:t>Monitor and Audit</a:t>
            </a:r>
            <a:r>
              <a:rPr lang="en-US" b="0" dirty="0"/>
              <a:t>: Continuously monitor the system and audit message processing to ensure the idempotent receiver is functioning correctly.,</a:t>
            </a:r>
            <a:endParaRPr lang="en-US" b="1" dirty="0"/>
          </a:p>
        </p:txBody>
      </p:sp>
      <p:sp>
        <p:nvSpPr>
          <p:cNvPr id="4" name="Slide Number Placeholder 3">
            <a:extLst>
              <a:ext uri="{FF2B5EF4-FFF2-40B4-BE49-F238E27FC236}">
                <a16:creationId xmlns:a16="http://schemas.microsoft.com/office/drawing/2014/main" id="{A34E9F2E-8F00-880A-9062-704B5A5FCB8B}"/>
              </a:ext>
            </a:extLst>
          </p:cNvPr>
          <p:cNvSpPr>
            <a:spLocks noGrp="1"/>
          </p:cNvSpPr>
          <p:nvPr>
            <p:ph type="sldNum" sz="quarter" idx="5"/>
          </p:nvPr>
        </p:nvSpPr>
        <p:spPr/>
        <p:txBody>
          <a:bodyPr/>
          <a:lstStyle/>
          <a:p>
            <a:fld id="{32F9F603-1C3D-4282-A126-C2403FB1CBBF}" type="slidenum">
              <a:rPr lang="en-US" smtClean="0"/>
              <a:t>177</a:t>
            </a:fld>
            <a:endParaRPr lang="en-US"/>
          </a:p>
        </p:txBody>
      </p:sp>
    </p:spTree>
    <p:extLst>
      <p:ext uri="{BB962C8B-B14F-4D97-AF65-F5344CB8AC3E}">
        <p14:creationId xmlns:p14="http://schemas.microsoft.com/office/powerpoint/2010/main" val="367467918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7ABEB-8E6E-7676-EB6D-566F3B924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FC2F30-972B-0A0F-F569-0C4D006D92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828BFB-5563-758A-A7DD-5C96445289A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FC81ADD-F434-A505-75C3-449A26100314}"/>
              </a:ext>
            </a:extLst>
          </p:cNvPr>
          <p:cNvSpPr>
            <a:spLocks noGrp="1"/>
          </p:cNvSpPr>
          <p:nvPr>
            <p:ph type="sldNum" sz="quarter" idx="5"/>
          </p:nvPr>
        </p:nvSpPr>
        <p:spPr/>
        <p:txBody>
          <a:bodyPr/>
          <a:lstStyle/>
          <a:p>
            <a:fld id="{32F9F603-1C3D-4282-A126-C2403FB1CBBF}" type="slidenum">
              <a:rPr lang="en-US" smtClean="0"/>
              <a:t>178</a:t>
            </a:fld>
            <a:endParaRPr lang="en-US"/>
          </a:p>
        </p:txBody>
      </p:sp>
    </p:spTree>
    <p:extLst>
      <p:ext uri="{BB962C8B-B14F-4D97-AF65-F5344CB8AC3E}">
        <p14:creationId xmlns:p14="http://schemas.microsoft.com/office/powerpoint/2010/main" val="235870102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6EA93-FDB9-519F-CC03-8BC8479FD8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460AFA-E951-3F92-1CDA-AD64D16C88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240065-990B-A0DC-2AF4-41757CFBBB66}"/>
              </a:ext>
            </a:extLst>
          </p:cNvPr>
          <p:cNvSpPr>
            <a:spLocks noGrp="1"/>
          </p:cNvSpPr>
          <p:nvPr>
            <p:ph type="body" idx="1"/>
          </p:nvPr>
        </p:nvSpPr>
        <p:spPr/>
        <p:txBody>
          <a:bodyPr/>
          <a:lstStyle/>
          <a:p>
            <a:r>
              <a:rPr lang="en-US" b="1" u="sng" dirty="0"/>
              <a:t>Definition</a:t>
            </a:r>
            <a:endParaRPr lang="en-US" b="0" u="none" dirty="0"/>
          </a:p>
          <a:p>
            <a:r>
              <a:rPr lang="en-US" b="0" u="none" dirty="0"/>
              <a:t>Message scheduling involves delaying the processing of a message until a specified date or condition is met. This pattern allows message to be processed at a further date or after certain conditions are satisfied.</a:t>
            </a:r>
          </a:p>
          <a:p>
            <a:endParaRPr lang="en-US" b="0" u="none" dirty="0"/>
          </a:p>
          <a:p>
            <a:r>
              <a:rPr lang="en-US" b="1" u="sng" dirty="0"/>
              <a:t>Purpose</a:t>
            </a:r>
            <a:endParaRPr lang="en-US" b="0" u="none" dirty="0"/>
          </a:p>
          <a:p>
            <a:r>
              <a:rPr lang="en-US" b="0" u="none" dirty="0"/>
              <a:t>The purpose of message scheduling is to provide controlled and timed message processing, enabling the system to handle tasks at appropriate times or under specific conditions.</a:t>
            </a:r>
            <a:endParaRPr lang="en-US" b="1" u="sng" dirty="0"/>
          </a:p>
        </p:txBody>
      </p:sp>
      <p:sp>
        <p:nvSpPr>
          <p:cNvPr id="4" name="Slide Number Placeholder 3">
            <a:extLst>
              <a:ext uri="{FF2B5EF4-FFF2-40B4-BE49-F238E27FC236}">
                <a16:creationId xmlns:a16="http://schemas.microsoft.com/office/drawing/2014/main" id="{CA3EB9B4-BA59-2AB0-A892-931AA07375B7}"/>
              </a:ext>
            </a:extLst>
          </p:cNvPr>
          <p:cNvSpPr>
            <a:spLocks noGrp="1"/>
          </p:cNvSpPr>
          <p:nvPr>
            <p:ph type="sldNum" sz="quarter" idx="5"/>
          </p:nvPr>
        </p:nvSpPr>
        <p:spPr/>
        <p:txBody>
          <a:bodyPr/>
          <a:lstStyle/>
          <a:p>
            <a:fld id="{32F9F603-1C3D-4282-A126-C2403FB1CBBF}" type="slidenum">
              <a:rPr lang="en-US" smtClean="0"/>
              <a:t>179</a:t>
            </a:fld>
            <a:endParaRPr lang="en-US"/>
          </a:p>
        </p:txBody>
      </p:sp>
    </p:spTree>
    <p:extLst>
      <p:ext uri="{BB962C8B-B14F-4D97-AF65-F5344CB8AC3E}">
        <p14:creationId xmlns:p14="http://schemas.microsoft.com/office/powerpoint/2010/main" val="3579115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013BE-39A5-B838-8147-4A942E2DA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B68EA7-8872-9F7B-845F-F331451798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1CC889-40F6-1117-9EC2-F608D15233D2}"/>
              </a:ext>
            </a:extLst>
          </p:cNvPr>
          <p:cNvSpPr>
            <a:spLocks noGrp="1"/>
          </p:cNvSpPr>
          <p:nvPr>
            <p:ph type="body" idx="1"/>
          </p:nvPr>
        </p:nvSpPr>
        <p:spPr/>
        <p:txBody>
          <a:bodyPr/>
          <a:lstStyle/>
          <a:p>
            <a:r>
              <a:rPr lang="en-US" b="1" dirty="0"/>
              <a:t>Scheduler</a:t>
            </a:r>
            <a:r>
              <a:rPr lang="en-US" b="0" dirty="0"/>
              <a:t>: A component responsible for scheduling messages to be processed at a specific time or after certain conditions are met.</a:t>
            </a:r>
          </a:p>
          <a:p>
            <a:endParaRPr lang="en-US" b="0" dirty="0"/>
          </a:p>
          <a:p>
            <a:r>
              <a:rPr lang="en-US" b="1" dirty="0"/>
              <a:t>Queue</a:t>
            </a:r>
            <a:r>
              <a:rPr lang="en-US" b="0" dirty="0"/>
              <a:t>: A message queue that holds scheduled messages until their scheduled processing time arrives.</a:t>
            </a:r>
          </a:p>
          <a:p>
            <a:endParaRPr lang="en-US" b="0" dirty="0"/>
          </a:p>
          <a:p>
            <a:r>
              <a:rPr lang="en-US" b="1" dirty="0"/>
              <a:t>Time-Based Triggers</a:t>
            </a:r>
            <a:r>
              <a:rPr lang="en-US" b="0" dirty="0"/>
              <a:t>: Mechanisms that trigger the processing of scheduled messages at the appropriate time.</a:t>
            </a:r>
            <a:endParaRPr lang="en-US" b="1" dirty="0"/>
          </a:p>
        </p:txBody>
      </p:sp>
      <p:sp>
        <p:nvSpPr>
          <p:cNvPr id="4" name="Slide Number Placeholder 3">
            <a:extLst>
              <a:ext uri="{FF2B5EF4-FFF2-40B4-BE49-F238E27FC236}">
                <a16:creationId xmlns:a16="http://schemas.microsoft.com/office/drawing/2014/main" id="{2DA36827-65B8-6714-4B2B-14EF42199697}"/>
              </a:ext>
            </a:extLst>
          </p:cNvPr>
          <p:cNvSpPr>
            <a:spLocks noGrp="1"/>
          </p:cNvSpPr>
          <p:nvPr>
            <p:ph type="sldNum" sz="quarter" idx="5"/>
          </p:nvPr>
        </p:nvSpPr>
        <p:spPr/>
        <p:txBody>
          <a:bodyPr/>
          <a:lstStyle/>
          <a:p>
            <a:fld id="{32F9F603-1C3D-4282-A126-C2403FB1CBBF}" type="slidenum">
              <a:rPr lang="en-US" smtClean="0"/>
              <a:t>180</a:t>
            </a:fld>
            <a:endParaRPr lang="en-US"/>
          </a:p>
        </p:txBody>
      </p:sp>
    </p:spTree>
    <p:extLst>
      <p:ext uri="{BB962C8B-B14F-4D97-AF65-F5344CB8AC3E}">
        <p14:creationId xmlns:p14="http://schemas.microsoft.com/office/powerpoint/2010/main" val="3739383470"/>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1E7B27-44E8-9A21-096B-5835BEFCE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F99E091-6277-FE9B-63C0-C9194D26DD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56D452-8041-D111-1CB6-8949D4CB96F8}"/>
              </a:ext>
            </a:extLst>
          </p:cNvPr>
          <p:cNvSpPr>
            <a:spLocks noGrp="1"/>
          </p:cNvSpPr>
          <p:nvPr>
            <p:ph type="body" idx="1"/>
          </p:nvPr>
        </p:nvSpPr>
        <p:spPr/>
        <p:txBody>
          <a:bodyPr/>
          <a:lstStyle/>
          <a:p>
            <a:r>
              <a:rPr lang="en-US" b="1" dirty="0"/>
              <a:t>Unique Message Identifiers</a:t>
            </a:r>
            <a:r>
              <a:rPr lang="en-US" b="0" dirty="0"/>
              <a:t>: Use unique identifiers for each message to track which messages have been processed.</a:t>
            </a:r>
          </a:p>
          <a:p>
            <a:endParaRPr lang="en-US" b="0" dirty="0"/>
          </a:p>
          <a:p>
            <a:r>
              <a:rPr lang="en-US" b="1" dirty="0"/>
              <a:t>State Storage</a:t>
            </a:r>
            <a:r>
              <a:rPr lang="en-US" b="0" dirty="0"/>
              <a:t>: Maintain a state storage system (e.g., database, in-memory cache) to store and check the processing status of messages.</a:t>
            </a:r>
          </a:p>
          <a:p>
            <a:endParaRPr lang="en-US" b="0" dirty="0"/>
          </a:p>
          <a:p>
            <a:r>
              <a:rPr lang="en-US" b="1" dirty="0"/>
              <a:t>Idempotent Processing Logic</a:t>
            </a:r>
            <a:r>
              <a:rPr lang="en-US" b="0" dirty="0"/>
              <a:t>: Implement logic in the receiver to check for duplicate messages and discard them if they have already been processed.</a:t>
            </a:r>
            <a:endParaRPr lang="en-US" b="1" dirty="0"/>
          </a:p>
        </p:txBody>
      </p:sp>
      <p:sp>
        <p:nvSpPr>
          <p:cNvPr id="4" name="Slide Number Placeholder 3">
            <a:extLst>
              <a:ext uri="{FF2B5EF4-FFF2-40B4-BE49-F238E27FC236}">
                <a16:creationId xmlns:a16="http://schemas.microsoft.com/office/drawing/2014/main" id="{A13C726F-817C-7ECB-5C8F-CA2D481CFC14}"/>
              </a:ext>
            </a:extLst>
          </p:cNvPr>
          <p:cNvSpPr>
            <a:spLocks noGrp="1"/>
          </p:cNvSpPr>
          <p:nvPr>
            <p:ph type="sldNum" sz="quarter" idx="5"/>
          </p:nvPr>
        </p:nvSpPr>
        <p:spPr/>
        <p:txBody>
          <a:bodyPr/>
          <a:lstStyle/>
          <a:p>
            <a:fld id="{32F9F603-1C3D-4282-A126-C2403FB1CBBF}" type="slidenum">
              <a:rPr lang="en-US" smtClean="0"/>
              <a:t>181</a:t>
            </a:fld>
            <a:endParaRPr lang="en-US"/>
          </a:p>
        </p:txBody>
      </p:sp>
    </p:spTree>
    <p:extLst>
      <p:ext uri="{BB962C8B-B14F-4D97-AF65-F5344CB8AC3E}">
        <p14:creationId xmlns:p14="http://schemas.microsoft.com/office/powerpoint/2010/main" val="4086461423"/>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B38B5A-FC31-C9E4-8BA9-3F7813EEDE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74A689-426E-C0F6-1794-262AFC97DE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7101B5-FFBA-77B2-2E07-DB1AA3B634E9}"/>
              </a:ext>
            </a:extLst>
          </p:cNvPr>
          <p:cNvSpPr>
            <a:spLocks noGrp="1"/>
          </p:cNvSpPr>
          <p:nvPr>
            <p:ph type="body" idx="1"/>
          </p:nvPr>
        </p:nvSpPr>
        <p:spPr/>
        <p:txBody>
          <a:bodyPr/>
          <a:lstStyle/>
          <a:p>
            <a:r>
              <a:rPr lang="en-US" b="1" u="none" dirty="0"/>
              <a:t>Controlled Processing</a:t>
            </a:r>
            <a:r>
              <a:rPr lang="en-US" b="0" u="none" dirty="0"/>
              <a:t>: Allows for precise control over when messages are processed, improving system flexibility and efficiently.</a:t>
            </a:r>
          </a:p>
          <a:p>
            <a:endParaRPr lang="en-US" b="0" u="none" dirty="0"/>
          </a:p>
          <a:p>
            <a:r>
              <a:rPr lang="en-US" b="1" u="none" dirty="0"/>
              <a:t>Resource Optimization</a:t>
            </a:r>
            <a:r>
              <a:rPr lang="en-US" b="0" u="none" dirty="0"/>
              <a:t>: Enables deferred processing during off-peak hours, reducing the load on the system during busy period.</a:t>
            </a:r>
          </a:p>
          <a:p>
            <a:endParaRPr lang="en-US" b="0" u="none" dirty="0"/>
          </a:p>
          <a:p>
            <a:r>
              <a:rPr lang="en-US" b="1" u="none" dirty="0"/>
              <a:t>Improved Reliability</a:t>
            </a:r>
            <a:r>
              <a:rPr lang="en-US" b="0" u="none" dirty="0"/>
              <a:t>: Provides a mechanism for retrying failed messages without immediate reproducing, allowing time for transient issues to be resolved.</a:t>
            </a:r>
            <a:endParaRPr lang="en-US" b="1" u="none" dirty="0"/>
          </a:p>
        </p:txBody>
      </p:sp>
      <p:sp>
        <p:nvSpPr>
          <p:cNvPr id="4" name="Slide Number Placeholder 3">
            <a:extLst>
              <a:ext uri="{FF2B5EF4-FFF2-40B4-BE49-F238E27FC236}">
                <a16:creationId xmlns:a16="http://schemas.microsoft.com/office/drawing/2014/main" id="{653DF9B3-1FCB-7FF1-3646-9A8254600D2E}"/>
              </a:ext>
            </a:extLst>
          </p:cNvPr>
          <p:cNvSpPr>
            <a:spLocks noGrp="1"/>
          </p:cNvSpPr>
          <p:nvPr>
            <p:ph type="sldNum" sz="quarter" idx="5"/>
          </p:nvPr>
        </p:nvSpPr>
        <p:spPr/>
        <p:txBody>
          <a:bodyPr/>
          <a:lstStyle/>
          <a:p>
            <a:fld id="{32F9F603-1C3D-4282-A126-C2403FB1CBBF}" type="slidenum">
              <a:rPr lang="en-US" smtClean="0"/>
              <a:t>182</a:t>
            </a:fld>
            <a:endParaRPr lang="en-US"/>
          </a:p>
        </p:txBody>
      </p:sp>
    </p:spTree>
    <p:extLst>
      <p:ext uri="{BB962C8B-B14F-4D97-AF65-F5344CB8AC3E}">
        <p14:creationId xmlns:p14="http://schemas.microsoft.com/office/powerpoint/2010/main" val="4250451686"/>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0E6D52-C02E-B123-FE60-D5947CA4D2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3C4AB9-687E-B186-235F-C6302E6A21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843EFF-62BA-714B-38F6-445380E287CB}"/>
              </a:ext>
            </a:extLst>
          </p:cNvPr>
          <p:cNvSpPr>
            <a:spLocks noGrp="1"/>
          </p:cNvSpPr>
          <p:nvPr>
            <p:ph type="body" idx="1"/>
          </p:nvPr>
        </p:nvSpPr>
        <p:spPr/>
        <p:txBody>
          <a:bodyPr/>
          <a:lstStyle/>
          <a:p>
            <a:r>
              <a:rPr lang="en-US" b="1" u="none" dirty="0"/>
              <a:t>Complexity</a:t>
            </a:r>
            <a:r>
              <a:rPr lang="en-US" b="0" u="none" dirty="0"/>
              <a:t>: implementing message scheduling adds complexity in the system design.</a:t>
            </a:r>
          </a:p>
          <a:p>
            <a:endParaRPr lang="en-US" b="0" u="none" dirty="0"/>
          </a:p>
          <a:p>
            <a:r>
              <a:rPr lang="en-US" b="1" u="none" dirty="0"/>
              <a:t>Potential Delays</a:t>
            </a:r>
            <a:r>
              <a:rPr lang="en-US" b="0" u="none" dirty="0"/>
              <a:t>: Introduces delays in message processing, which may not be suitable for time-sensitive tasks.</a:t>
            </a:r>
            <a:endParaRPr lang="en-US" b="1" u="none" dirty="0"/>
          </a:p>
        </p:txBody>
      </p:sp>
      <p:sp>
        <p:nvSpPr>
          <p:cNvPr id="4" name="Slide Number Placeholder 3">
            <a:extLst>
              <a:ext uri="{FF2B5EF4-FFF2-40B4-BE49-F238E27FC236}">
                <a16:creationId xmlns:a16="http://schemas.microsoft.com/office/drawing/2014/main" id="{03BFB3F0-E132-8689-7369-59A9D9176076}"/>
              </a:ext>
            </a:extLst>
          </p:cNvPr>
          <p:cNvSpPr>
            <a:spLocks noGrp="1"/>
          </p:cNvSpPr>
          <p:nvPr>
            <p:ph type="sldNum" sz="quarter" idx="5"/>
          </p:nvPr>
        </p:nvSpPr>
        <p:spPr/>
        <p:txBody>
          <a:bodyPr/>
          <a:lstStyle/>
          <a:p>
            <a:fld id="{32F9F603-1C3D-4282-A126-C2403FB1CBBF}" type="slidenum">
              <a:rPr lang="en-US" smtClean="0"/>
              <a:t>183</a:t>
            </a:fld>
            <a:endParaRPr lang="en-US"/>
          </a:p>
        </p:txBody>
      </p:sp>
    </p:spTree>
    <p:extLst>
      <p:ext uri="{BB962C8B-B14F-4D97-AF65-F5344CB8AC3E}">
        <p14:creationId xmlns:p14="http://schemas.microsoft.com/office/powerpoint/2010/main" val="244351527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B599F8-B1FB-E170-00A2-20A30B9762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86373-13C4-CDBC-967C-8321B2A9B7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54D41B-9E1D-31D4-341F-28C3C433495E}"/>
              </a:ext>
            </a:extLst>
          </p:cNvPr>
          <p:cNvSpPr>
            <a:spLocks noGrp="1"/>
          </p:cNvSpPr>
          <p:nvPr>
            <p:ph type="body" idx="1"/>
          </p:nvPr>
        </p:nvSpPr>
        <p:spPr/>
        <p:txBody>
          <a:bodyPr/>
          <a:lstStyle/>
          <a:p>
            <a:r>
              <a:rPr lang="en-US" b="1" u="sng" dirty="0"/>
              <a:t>Delayed Notifications</a:t>
            </a:r>
            <a:endParaRPr lang="en-US" b="0" u="none" dirty="0"/>
          </a:p>
          <a:p>
            <a:r>
              <a:rPr lang="en-US" b="0" u="none" dirty="0"/>
              <a:t>Sending notifications or alerts at a scheduled time, such as reminders for appointments or follow-up messages.</a:t>
            </a:r>
          </a:p>
          <a:p>
            <a:endParaRPr lang="en-US" b="0" u="none" dirty="0"/>
          </a:p>
          <a:p>
            <a:r>
              <a:rPr lang="en-US" b="1" u="sng" dirty="0"/>
              <a:t>Batch Processing</a:t>
            </a:r>
            <a:endParaRPr lang="en-US" b="0" u="sng" dirty="0"/>
          </a:p>
          <a:p>
            <a:r>
              <a:rPr lang="en-US" b="0" u="none" dirty="0"/>
              <a:t>Deferring the processing of messages until off-peak hours to optimize resource usage and system performance.</a:t>
            </a:r>
          </a:p>
          <a:p>
            <a:endParaRPr lang="en-US" b="0" u="none" dirty="0"/>
          </a:p>
          <a:p>
            <a:r>
              <a:rPr lang="en-US" b="1" u="sng" dirty="0"/>
              <a:t>Retry Logic</a:t>
            </a:r>
            <a:endParaRPr lang="en-US" b="0" u="none" dirty="0"/>
          </a:p>
          <a:p>
            <a:r>
              <a:rPr lang="en-US" b="0" u="none" dirty="0"/>
              <a:t>Scheduling retries for failed messages to be processed at a later time, allowing transient issues to resolve.</a:t>
            </a:r>
            <a:endParaRPr lang="en-US" b="1" u="sng" dirty="0"/>
          </a:p>
        </p:txBody>
      </p:sp>
      <p:sp>
        <p:nvSpPr>
          <p:cNvPr id="4" name="Slide Number Placeholder 3">
            <a:extLst>
              <a:ext uri="{FF2B5EF4-FFF2-40B4-BE49-F238E27FC236}">
                <a16:creationId xmlns:a16="http://schemas.microsoft.com/office/drawing/2014/main" id="{0D851AA5-802E-3541-674A-1A0355EDD888}"/>
              </a:ext>
            </a:extLst>
          </p:cNvPr>
          <p:cNvSpPr>
            <a:spLocks noGrp="1"/>
          </p:cNvSpPr>
          <p:nvPr>
            <p:ph type="sldNum" sz="quarter" idx="5"/>
          </p:nvPr>
        </p:nvSpPr>
        <p:spPr/>
        <p:txBody>
          <a:bodyPr/>
          <a:lstStyle/>
          <a:p>
            <a:fld id="{32F9F603-1C3D-4282-A126-C2403FB1CBBF}" type="slidenum">
              <a:rPr lang="en-US" smtClean="0"/>
              <a:t>184</a:t>
            </a:fld>
            <a:endParaRPr lang="en-US"/>
          </a:p>
        </p:txBody>
      </p:sp>
    </p:spTree>
    <p:extLst>
      <p:ext uri="{BB962C8B-B14F-4D97-AF65-F5344CB8AC3E}">
        <p14:creationId xmlns:p14="http://schemas.microsoft.com/office/powerpoint/2010/main" val="828998122"/>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638D97-F34D-0CF9-596D-075B7054E1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383303-1AF4-892B-4753-311E50C188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80012F-434B-CB83-213A-320D38E38C4D}"/>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DFF9F287-4196-17A5-9C22-428D007C4906}"/>
              </a:ext>
            </a:extLst>
          </p:cNvPr>
          <p:cNvSpPr>
            <a:spLocks noGrp="1"/>
          </p:cNvSpPr>
          <p:nvPr>
            <p:ph type="sldNum" sz="quarter" idx="5"/>
          </p:nvPr>
        </p:nvSpPr>
        <p:spPr/>
        <p:txBody>
          <a:bodyPr/>
          <a:lstStyle/>
          <a:p>
            <a:fld id="{32F9F603-1C3D-4282-A126-C2403FB1CBBF}" type="slidenum">
              <a:rPr lang="en-US" smtClean="0"/>
              <a:t>185</a:t>
            </a:fld>
            <a:endParaRPr lang="en-US"/>
          </a:p>
        </p:txBody>
      </p:sp>
    </p:spTree>
    <p:extLst>
      <p:ext uri="{BB962C8B-B14F-4D97-AF65-F5344CB8AC3E}">
        <p14:creationId xmlns:p14="http://schemas.microsoft.com/office/powerpoint/2010/main" val="3931062713"/>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B36B9-3975-2EAD-003A-87F60AC3C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DB2509-C08E-2201-E86C-CF54A9F89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05E04-FEA6-DEEC-12FA-D8209FBAF40F}"/>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74F72D04-E665-A412-DEDC-E80F93DB9734}"/>
              </a:ext>
            </a:extLst>
          </p:cNvPr>
          <p:cNvSpPr>
            <a:spLocks noGrp="1"/>
          </p:cNvSpPr>
          <p:nvPr>
            <p:ph type="sldNum" sz="quarter" idx="5"/>
          </p:nvPr>
        </p:nvSpPr>
        <p:spPr/>
        <p:txBody>
          <a:bodyPr/>
          <a:lstStyle/>
          <a:p>
            <a:fld id="{32F9F603-1C3D-4282-A126-C2403FB1CBBF}" type="slidenum">
              <a:rPr lang="en-US" smtClean="0"/>
              <a:t>186</a:t>
            </a:fld>
            <a:endParaRPr lang="en-US"/>
          </a:p>
        </p:txBody>
      </p:sp>
    </p:spTree>
    <p:extLst>
      <p:ext uri="{BB962C8B-B14F-4D97-AF65-F5344CB8AC3E}">
        <p14:creationId xmlns:p14="http://schemas.microsoft.com/office/powerpoint/2010/main" val="37521092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A3416-A3C2-C4F7-E096-FB0D7BA795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A8C9B45-C392-DE8B-BD53-CEFC6FF368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7007EB-D590-1FAE-AF0C-B4B529C64C6B}"/>
              </a:ext>
            </a:extLst>
          </p:cNvPr>
          <p:cNvSpPr>
            <a:spLocks noGrp="1"/>
          </p:cNvSpPr>
          <p:nvPr>
            <p:ph type="body" idx="1"/>
          </p:nvPr>
        </p:nvSpPr>
        <p:spPr/>
        <p:txBody>
          <a:bodyPr/>
          <a:lstStyle/>
          <a:p>
            <a:r>
              <a:rPr lang="en-US" b="1" dirty="0"/>
              <a:t>Run the Demo</a:t>
            </a:r>
            <a:endParaRPr lang="en-US" b="0" dirty="0"/>
          </a:p>
          <a:p>
            <a:pPr marL="171450" indent="-171450">
              <a:buFont typeface="Arial" panose="020B0604020202020204" pitchFamily="34" charset="0"/>
              <a:buChar char="•"/>
            </a:pPr>
            <a:r>
              <a:rPr lang="en-US" b="0" u="none" dirty="0"/>
              <a:t>Execute the producer code to send a message.</a:t>
            </a:r>
          </a:p>
          <a:p>
            <a:pPr marL="171450" indent="-171450">
              <a:buFont typeface="Arial" panose="020B0604020202020204" pitchFamily="34" charset="0"/>
              <a:buChar char="•"/>
            </a:pPr>
            <a:r>
              <a:rPr lang="en-US" b="0" u="none" dirty="0"/>
              <a:t>Execute the consumer code to receive and process the message.</a:t>
            </a:r>
          </a:p>
          <a:p>
            <a:pPr marL="171450" indent="-171450">
              <a:buFont typeface="Arial" panose="020B0604020202020204" pitchFamily="34" charset="0"/>
              <a:buChar char="•"/>
            </a:pPr>
            <a:r>
              <a:rPr lang="en-US" b="0" u="none" dirty="0"/>
              <a:t>Observer the message flow from the producer to the consumer.</a:t>
            </a:r>
          </a:p>
        </p:txBody>
      </p:sp>
      <p:sp>
        <p:nvSpPr>
          <p:cNvPr id="4" name="Slide Number Placeholder 3">
            <a:extLst>
              <a:ext uri="{FF2B5EF4-FFF2-40B4-BE49-F238E27FC236}">
                <a16:creationId xmlns:a16="http://schemas.microsoft.com/office/drawing/2014/main" id="{84D18E85-7BC4-7715-B22F-5B294FAF9FC5}"/>
              </a:ext>
            </a:extLst>
          </p:cNvPr>
          <p:cNvSpPr>
            <a:spLocks noGrp="1"/>
          </p:cNvSpPr>
          <p:nvPr>
            <p:ph type="sldNum" sz="quarter" idx="5"/>
          </p:nvPr>
        </p:nvSpPr>
        <p:spPr/>
        <p:txBody>
          <a:bodyPr/>
          <a:lstStyle/>
          <a:p>
            <a:fld id="{32F9F603-1C3D-4282-A126-C2403FB1CBBF}" type="slidenum">
              <a:rPr lang="en-US" smtClean="0"/>
              <a:t>18</a:t>
            </a:fld>
            <a:endParaRPr lang="en-US"/>
          </a:p>
        </p:txBody>
      </p:sp>
    </p:spTree>
    <p:extLst>
      <p:ext uri="{BB962C8B-B14F-4D97-AF65-F5344CB8AC3E}">
        <p14:creationId xmlns:p14="http://schemas.microsoft.com/office/powerpoint/2010/main" val="2191602067"/>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E905E-69D1-8688-47C9-CCCBD09BED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1C7321-09F0-8FF3-429D-6478572E68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D335ED-EDF5-D056-7386-5BE5AD873F26}"/>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68A55C14-7AE0-30BB-3545-4915A4E1B6E5}"/>
              </a:ext>
            </a:extLst>
          </p:cNvPr>
          <p:cNvSpPr>
            <a:spLocks noGrp="1"/>
          </p:cNvSpPr>
          <p:nvPr>
            <p:ph type="sldNum" sz="quarter" idx="5"/>
          </p:nvPr>
        </p:nvSpPr>
        <p:spPr/>
        <p:txBody>
          <a:bodyPr/>
          <a:lstStyle/>
          <a:p>
            <a:fld id="{32F9F603-1C3D-4282-A126-C2403FB1CBBF}" type="slidenum">
              <a:rPr lang="en-US" smtClean="0"/>
              <a:t>187</a:t>
            </a:fld>
            <a:endParaRPr lang="en-US"/>
          </a:p>
        </p:txBody>
      </p:sp>
    </p:spTree>
    <p:extLst>
      <p:ext uri="{BB962C8B-B14F-4D97-AF65-F5344CB8AC3E}">
        <p14:creationId xmlns:p14="http://schemas.microsoft.com/office/powerpoint/2010/main" val="1426995433"/>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4EC178-DA0E-492C-D7AF-647F44781E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B04CD-FFA4-9069-F6FF-7154E885F11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090C38-298D-09C1-466D-E5A9BB2DA24A}"/>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950CC026-9478-4CCF-6F46-6D4C5F00F5B2}"/>
              </a:ext>
            </a:extLst>
          </p:cNvPr>
          <p:cNvSpPr>
            <a:spLocks noGrp="1"/>
          </p:cNvSpPr>
          <p:nvPr>
            <p:ph type="sldNum" sz="quarter" idx="5"/>
          </p:nvPr>
        </p:nvSpPr>
        <p:spPr/>
        <p:txBody>
          <a:bodyPr/>
          <a:lstStyle/>
          <a:p>
            <a:fld id="{32F9F603-1C3D-4282-A126-C2403FB1CBBF}" type="slidenum">
              <a:rPr lang="en-US" smtClean="0"/>
              <a:t>188</a:t>
            </a:fld>
            <a:endParaRPr lang="en-US"/>
          </a:p>
        </p:txBody>
      </p:sp>
    </p:spTree>
    <p:extLst>
      <p:ext uri="{BB962C8B-B14F-4D97-AF65-F5344CB8AC3E}">
        <p14:creationId xmlns:p14="http://schemas.microsoft.com/office/powerpoint/2010/main" val="878553603"/>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76CBD1-F7D7-4EE4-242E-D5B1124F2D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4151AF-3B2C-A7AF-4825-9355F5252E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A4C225-A191-4A72-9ACD-298EC0434366}"/>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E05380C3-7E80-3C6F-30EC-BE9AB789A208}"/>
              </a:ext>
            </a:extLst>
          </p:cNvPr>
          <p:cNvSpPr>
            <a:spLocks noGrp="1"/>
          </p:cNvSpPr>
          <p:nvPr>
            <p:ph type="sldNum" sz="quarter" idx="5"/>
          </p:nvPr>
        </p:nvSpPr>
        <p:spPr/>
        <p:txBody>
          <a:bodyPr/>
          <a:lstStyle/>
          <a:p>
            <a:fld id="{32F9F603-1C3D-4282-A126-C2403FB1CBBF}" type="slidenum">
              <a:rPr lang="en-US" smtClean="0"/>
              <a:t>189</a:t>
            </a:fld>
            <a:endParaRPr lang="en-US"/>
          </a:p>
        </p:txBody>
      </p:sp>
    </p:spTree>
    <p:extLst>
      <p:ext uri="{BB962C8B-B14F-4D97-AF65-F5344CB8AC3E}">
        <p14:creationId xmlns:p14="http://schemas.microsoft.com/office/powerpoint/2010/main" val="3409567959"/>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4A1F36-D2D1-AF1B-8606-01AAE2D38D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E66C9B-8F71-9AA8-9321-9AC8FD4CB2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0CDA75-C5E3-4951-E3B9-954844F0F916}"/>
              </a:ext>
            </a:extLst>
          </p:cNvPr>
          <p:cNvSpPr>
            <a:spLocks noGrp="1"/>
          </p:cNvSpPr>
          <p:nvPr>
            <p:ph type="body" idx="1"/>
          </p:nvPr>
        </p:nvSpPr>
        <p:spPr/>
        <p:txBody>
          <a:bodyPr/>
          <a:lstStyle/>
          <a:p>
            <a:r>
              <a:rPr lang="en-US" b="1" dirty="0"/>
              <a:t>Define Scheduling Criteria</a:t>
            </a:r>
            <a:r>
              <a:rPr lang="en-US" b="0" dirty="0"/>
              <a:t>: Clearly define the criteria for scheduling messages, such as specific times or conditions.</a:t>
            </a:r>
          </a:p>
          <a:p>
            <a:endParaRPr lang="en-US" b="0" dirty="0"/>
          </a:p>
          <a:p>
            <a:r>
              <a:rPr lang="en-US" b="1" dirty="0"/>
              <a:t>Implement Scheduling Logic</a:t>
            </a:r>
            <a:r>
              <a:rPr lang="en-US" b="0" dirty="0"/>
              <a:t>: Use scheduling logic to enqueue messages with a specified delay or condition.</a:t>
            </a:r>
          </a:p>
          <a:p>
            <a:endParaRPr lang="en-US" b="0" dirty="0"/>
          </a:p>
          <a:p>
            <a:r>
              <a:rPr lang="en-US" b="1" dirty="0"/>
              <a:t>Monitor and Manage</a:t>
            </a:r>
            <a:r>
              <a:rPr lang="en-US" b="0" dirty="0"/>
              <a:t>: Continuously monitor scheduled messages and manage their processing to ensure timely and reliable execution.</a:t>
            </a:r>
          </a:p>
          <a:p>
            <a:endParaRPr lang="en-US" b="0" dirty="0"/>
          </a:p>
          <a:p>
            <a:r>
              <a:rPr lang="en-US" b="1" dirty="0"/>
              <a:t>Handle Failures</a:t>
            </a:r>
            <a:r>
              <a:rPr lang="en-US" b="0" dirty="0"/>
              <a:t>: Implement mechanisms to handle failures and retries for scheduled messages, ensuring they are processed correctly.</a:t>
            </a:r>
            <a:endParaRPr lang="en-US" b="1" dirty="0"/>
          </a:p>
        </p:txBody>
      </p:sp>
      <p:sp>
        <p:nvSpPr>
          <p:cNvPr id="4" name="Slide Number Placeholder 3">
            <a:extLst>
              <a:ext uri="{FF2B5EF4-FFF2-40B4-BE49-F238E27FC236}">
                <a16:creationId xmlns:a16="http://schemas.microsoft.com/office/drawing/2014/main" id="{3E76E869-1749-0430-D90F-1A036071A3F2}"/>
              </a:ext>
            </a:extLst>
          </p:cNvPr>
          <p:cNvSpPr>
            <a:spLocks noGrp="1"/>
          </p:cNvSpPr>
          <p:nvPr>
            <p:ph type="sldNum" sz="quarter" idx="5"/>
          </p:nvPr>
        </p:nvSpPr>
        <p:spPr/>
        <p:txBody>
          <a:bodyPr/>
          <a:lstStyle/>
          <a:p>
            <a:fld id="{32F9F603-1C3D-4282-A126-C2403FB1CBBF}" type="slidenum">
              <a:rPr lang="en-US" smtClean="0"/>
              <a:t>190</a:t>
            </a:fld>
            <a:endParaRPr lang="en-US"/>
          </a:p>
        </p:txBody>
      </p:sp>
    </p:spTree>
    <p:extLst>
      <p:ext uri="{BB962C8B-B14F-4D97-AF65-F5344CB8AC3E}">
        <p14:creationId xmlns:p14="http://schemas.microsoft.com/office/powerpoint/2010/main" val="4225713362"/>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C40F6-70D5-89FB-51FB-3190E48CD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5B6A89-9280-EF23-E906-060FDC5E8A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909EB6-14AA-EE81-7767-585E2DF7EA5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59A5C4-7490-5454-55E6-03B3915C4EA9}"/>
              </a:ext>
            </a:extLst>
          </p:cNvPr>
          <p:cNvSpPr>
            <a:spLocks noGrp="1"/>
          </p:cNvSpPr>
          <p:nvPr>
            <p:ph type="sldNum" sz="quarter" idx="5"/>
          </p:nvPr>
        </p:nvSpPr>
        <p:spPr/>
        <p:txBody>
          <a:bodyPr/>
          <a:lstStyle/>
          <a:p>
            <a:fld id="{32F9F603-1C3D-4282-A126-C2403FB1CBBF}" type="slidenum">
              <a:rPr lang="en-US" smtClean="0"/>
              <a:t>191</a:t>
            </a:fld>
            <a:endParaRPr lang="en-US"/>
          </a:p>
        </p:txBody>
      </p:sp>
    </p:spTree>
    <p:extLst>
      <p:ext uri="{BB962C8B-B14F-4D97-AF65-F5344CB8AC3E}">
        <p14:creationId xmlns:p14="http://schemas.microsoft.com/office/powerpoint/2010/main" val="94982506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AE137F-9641-D5DA-4B70-DA9AAAD1D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58D6A0-C29A-3C3E-99E0-31795FB128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E35581-6D0D-9317-9F3F-4DC907EB5989}"/>
              </a:ext>
            </a:extLst>
          </p:cNvPr>
          <p:cNvSpPr>
            <a:spLocks noGrp="1"/>
          </p:cNvSpPr>
          <p:nvPr>
            <p:ph type="body" idx="1"/>
          </p:nvPr>
        </p:nvSpPr>
        <p:spPr/>
        <p:txBody>
          <a:bodyPr/>
          <a:lstStyle/>
          <a:p>
            <a:r>
              <a:rPr lang="en-US" b="1" u="sng" dirty="0"/>
              <a:t>Definition</a:t>
            </a:r>
            <a:endParaRPr lang="en-US" b="0" u="none" dirty="0"/>
          </a:p>
          <a:p>
            <a:r>
              <a:rPr lang="en-US" b="0" u="none" dirty="0"/>
              <a:t>The Transactional Queues pattern ensures that messages are processed within a transaction, providing atomicity, consistency, isolation, and durability (ACID) properties. This means that a set of operations (such as sending or receiving messages) are treated as a single, indivisible unit of work.</a:t>
            </a:r>
          </a:p>
          <a:p>
            <a:endParaRPr lang="en-US" b="0" u="none" dirty="0"/>
          </a:p>
          <a:p>
            <a:r>
              <a:rPr lang="en-US" b="1" u="sng" dirty="0"/>
              <a:t>Purpose</a:t>
            </a:r>
            <a:endParaRPr lang="en-US" b="0" u="none" dirty="0"/>
          </a:p>
          <a:p>
            <a:r>
              <a:rPr lang="en-US" b="0" u="none" dirty="0"/>
              <a:t>The purpose of the Transactional Queues pattern is to guarantee reliable and consistent message processing, ensuring that operations are either fully completed or fully rolled back in the event of a failure.</a:t>
            </a:r>
            <a:endParaRPr lang="en-US" b="1" u="sng" dirty="0"/>
          </a:p>
        </p:txBody>
      </p:sp>
      <p:sp>
        <p:nvSpPr>
          <p:cNvPr id="4" name="Slide Number Placeholder 3">
            <a:extLst>
              <a:ext uri="{FF2B5EF4-FFF2-40B4-BE49-F238E27FC236}">
                <a16:creationId xmlns:a16="http://schemas.microsoft.com/office/drawing/2014/main" id="{424462B4-E18F-491F-48BB-F47D6E9650B7}"/>
              </a:ext>
            </a:extLst>
          </p:cNvPr>
          <p:cNvSpPr>
            <a:spLocks noGrp="1"/>
          </p:cNvSpPr>
          <p:nvPr>
            <p:ph type="sldNum" sz="quarter" idx="5"/>
          </p:nvPr>
        </p:nvSpPr>
        <p:spPr/>
        <p:txBody>
          <a:bodyPr/>
          <a:lstStyle/>
          <a:p>
            <a:fld id="{32F9F603-1C3D-4282-A126-C2403FB1CBBF}" type="slidenum">
              <a:rPr lang="en-US" smtClean="0"/>
              <a:t>192</a:t>
            </a:fld>
            <a:endParaRPr lang="en-US"/>
          </a:p>
        </p:txBody>
      </p:sp>
    </p:spTree>
    <p:extLst>
      <p:ext uri="{BB962C8B-B14F-4D97-AF65-F5344CB8AC3E}">
        <p14:creationId xmlns:p14="http://schemas.microsoft.com/office/powerpoint/2010/main" val="2223801778"/>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40BFB3-1ABA-AB81-57D9-517AB62327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445A7D-F66F-2AC2-90A2-19E112F3B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809E8A-B863-DCA8-8553-7D7CE02A0127}"/>
              </a:ext>
            </a:extLst>
          </p:cNvPr>
          <p:cNvSpPr>
            <a:spLocks noGrp="1"/>
          </p:cNvSpPr>
          <p:nvPr>
            <p:ph type="body" idx="1"/>
          </p:nvPr>
        </p:nvSpPr>
        <p:spPr/>
        <p:txBody>
          <a:bodyPr/>
          <a:lstStyle/>
          <a:p>
            <a:r>
              <a:rPr lang="en-US" b="1" u="none" dirty="0"/>
              <a:t>Controlled Processing</a:t>
            </a:r>
            <a:r>
              <a:rPr lang="en-US" b="0" u="none" dirty="0"/>
              <a:t>: Allows for precise control over when messages are processed, improving system flexibility and efficiently.</a:t>
            </a:r>
          </a:p>
          <a:p>
            <a:endParaRPr lang="en-US" b="0" u="none" dirty="0"/>
          </a:p>
          <a:p>
            <a:r>
              <a:rPr lang="en-US" b="1" u="none" dirty="0"/>
              <a:t>Resource Optimization</a:t>
            </a:r>
            <a:r>
              <a:rPr lang="en-US" b="0" u="none" dirty="0"/>
              <a:t>: Enables deferred processing during off-peak hours, reducing the load on the system during busy period.</a:t>
            </a:r>
          </a:p>
          <a:p>
            <a:endParaRPr lang="en-US" b="0" u="none" dirty="0"/>
          </a:p>
          <a:p>
            <a:r>
              <a:rPr lang="en-US" b="1" u="none" dirty="0"/>
              <a:t>Improved Reliability</a:t>
            </a:r>
            <a:r>
              <a:rPr lang="en-US" b="0" u="none" dirty="0"/>
              <a:t>: Provides a mechanism for retrying failed messages without immediate reproducing, allowing time for transient issues to be resolved.</a:t>
            </a:r>
            <a:endParaRPr lang="en-US" b="1" u="none" dirty="0"/>
          </a:p>
        </p:txBody>
      </p:sp>
      <p:sp>
        <p:nvSpPr>
          <p:cNvPr id="4" name="Slide Number Placeholder 3">
            <a:extLst>
              <a:ext uri="{FF2B5EF4-FFF2-40B4-BE49-F238E27FC236}">
                <a16:creationId xmlns:a16="http://schemas.microsoft.com/office/drawing/2014/main" id="{7C9579CA-5F2B-3917-960F-04E947AEBE82}"/>
              </a:ext>
            </a:extLst>
          </p:cNvPr>
          <p:cNvSpPr>
            <a:spLocks noGrp="1"/>
          </p:cNvSpPr>
          <p:nvPr>
            <p:ph type="sldNum" sz="quarter" idx="5"/>
          </p:nvPr>
        </p:nvSpPr>
        <p:spPr/>
        <p:txBody>
          <a:bodyPr/>
          <a:lstStyle/>
          <a:p>
            <a:fld id="{32F9F603-1C3D-4282-A126-C2403FB1CBBF}" type="slidenum">
              <a:rPr lang="en-US" smtClean="0"/>
              <a:t>193</a:t>
            </a:fld>
            <a:endParaRPr lang="en-US"/>
          </a:p>
        </p:txBody>
      </p:sp>
    </p:spTree>
    <p:extLst>
      <p:ext uri="{BB962C8B-B14F-4D97-AF65-F5344CB8AC3E}">
        <p14:creationId xmlns:p14="http://schemas.microsoft.com/office/powerpoint/2010/main" val="63138088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B0B815-4ACC-119F-CB29-AB5A8B017DC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8DC5EA-22CE-F503-31CC-9842C0C57C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9A3DA5-2C9C-04FD-CE12-D60FFAA5FF6E}"/>
              </a:ext>
            </a:extLst>
          </p:cNvPr>
          <p:cNvSpPr>
            <a:spLocks noGrp="1"/>
          </p:cNvSpPr>
          <p:nvPr>
            <p:ph type="body" idx="1"/>
          </p:nvPr>
        </p:nvSpPr>
        <p:spPr/>
        <p:txBody>
          <a:bodyPr/>
          <a:lstStyle/>
          <a:p>
            <a:r>
              <a:rPr lang="en-US" b="1" u="none" dirty="0"/>
              <a:t>Complexity</a:t>
            </a:r>
            <a:r>
              <a:rPr lang="en-US" b="0" u="none" dirty="0"/>
              <a:t>: implementing transactional messaging adds complexity to the system design and requires careful management of transactions.</a:t>
            </a:r>
          </a:p>
          <a:p>
            <a:endParaRPr lang="en-US" b="0" u="none" dirty="0"/>
          </a:p>
          <a:p>
            <a:r>
              <a:rPr lang="en-US" b="1" u="none" dirty="0"/>
              <a:t>Performance Overhead</a:t>
            </a:r>
            <a:r>
              <a:rPr lang="en-US" b="0" u="none" dirty="0"/>
              <a:t>: Transactional operations may introduce performance overhead due to the need for coordination and consistency checks.</a:t>
            </a:r>
          </a:p>
          <a:p>
            <a:endParaRPr lang="en-US" b="0" u="none" dirty="0"/>
          </a:p>
          <a:p>
            <a:r>
              <a:rPr lang="en-US" b="1" u="none" dirty="0"/>
              <a:t>Resource Management</a:t>
            </a:r>
            <a:r>
              <a:rPr lang="en-US" b="0" u="none" dirty="0"/>
              <a:t>: Managing resources and ensuring efficient rollback mechanisms can be challenging.</a:t>
            </a:r>
            <a:endParaRPr lang="en-US" b="1" u="none" dirty="0"/>
          </a:p>
        </p:txBody>
      </p:sp>
      <p:sp>
        <p:nvSpPr>
          <p:cNvPr id="4" name="Slide Number Placeholder 3">
            <a:extLst>
              <a:ext uri="{FF2B5EF4-FFF2-40B4-BE49-F238E27FC236}">
                <a16:creationId xmlns:a16="http://schemas.microsoft.com/office/drawing/2014/main" id="{7ED1A655-9A29-9D27-00CD-9E7C05299380}"/>
              </a:ext>
            </a:extLst>
          </p:cNvPr>
          <p:cNvSpPr>
            <a:spLocks noGrp="1"/>
          </p:cNvSpPr>
          <p:nvPr>
            <p:ph type="sldNum" sz="quarter" idx="5"/>
          </p:nvPr>
        </p:nvSpPr>
        <p:spPr/>
        <p:txBody>
          <a:bodyPr/>
          <a:lstStyle/>
          <a:p>
            <a:fld id="{32F9F603-1C3D-4282-A126-C2403FB1CBBF}" type="slidenum">
              <a:rPr lang="en-US" smtClean="0"/>
              <a:t>194</a:t>
            </a:fld>
            <a:endParaRPr lang="en-US"/>
          </a:p>
        </p:txBody>
      </p:sp>
    </p:spTree>
    <p:extLst>
      <p:ext uri="{BB962C8B-B14F-4D97-AF65-F5344CB8AC3E}">
        <p14:creationId xmlns:p14="http://schemas.microsoft.com/office/powerpoint/2010/main" val="367620123"/>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FFB84-516F-BC25-86AC-78C0F3D68F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0D0560-3BC7-E84A-9A15-3244043910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29F063-5779-10CE-E231-7F48328AD836}"/>
              </a:ext>
            </a:extLst>
          </p:cNvPr>
          <p:cNvSpPr>
            <a:spLocks noGrp="1"/>
          </p:cNvSpPr>
          <p:nvPr>
            <p:ph type="body" idx="1"/>
          </p:nvPr>
        </p:nvSpPr>
        <p:spPr/>
        <p:txBody>
          <a:bodyPr/>
          <a:lstStyle/>
          <a:p>
            <a:r>
              <a:rPr lang="en-US" b="1" u="sng" dirty="0"/>
              <a:t>Financial Transactions</a:t>
            </a:r>
            <a:endParaRPr lang="en-US" b="0" u="none" dirty="0"/>
          </a:p>
          <a:p>
            <a:r>
              <a:rPr lang="en-US" b="0" u="none" dirty="0"/>
              <a:t>Ensuring that banking transactions, such as transfers and payments, are processed reliability and consistently.</a:t>
            </a:r>
          </a:p>
          <a:p>
            <a:endParaRPr lang="en-US" b="0" u="none" dirty="0"/>
          </a:p>
          <a:p>
            <a:r>
              <a:rPr lang="en-US" b="1" u="sng" dirty="0"/>
              <a:t>Order Processing</a:t>
            </a:r>
            <a:endParaRPr lang="en-US" b="0" u="none" dirty="0"/>
          </a:p>
          <a:p>
            <a:r>
              <a:rPr lang="en-US" b="0" u="none" dirty="0"/>
              <a:t>Guaranteeing that orders are processed correctly, with all related operations (e.g., inventory updates, payment processing) completing successfully or being rolled back.</a:t>
            </a:r>
          </a:p>
          <a:p>
            <a:endParaRPr lang="en-US" b="0" u="none" dirty="0"/>
          </a:p>
          <a:p>
            <a:r>
              <a:rPr lang="en-US" b="1" u="sng" dirty="0"/>
              <a:t>Distributed Systems</a:t>
            </a:r>
            <a:endParaRPr lang="en-US" b="0" u="none" dirty="0"/>
          </a:p>
          <a:p>
            <a:r>
              <a:rPr lang="en-US" b="0" u="none" dirty="0"/>
              <a:t>Coordinating multiple operations across different systems to ensure consistency and reliability.</a:t>
            </a:r>
            <a:endParaRPr lang="en-US" b="1" u="sng" dirty="0"/>
          </a:p>
        </p:txBody>
      </p:sp>
      <p:sp>
        <p:nvSpPr>
          <p:cNvPr id="4" name="Slide Number Placeholder 3">
            <a:extLst>
              <a:ext uri="{FF2B5EF4-FFF2-40B4-BE49-F238E27FC236}">
                <a16:creationId xmlns:a16="http://schemas.microsoft.com/office/drawing/2014/main" id="{27C092C9-8AE8-E979-1A4D-697F141A414A}"/>
              </a:ext>
            </a:extLst>
          </p:cNvPr>
          <p:cNvSpPr>
            <a:spLocks noGrp="1"/>
          </p:cNvSpPr>
          <p:nvPr>
            <p:ph type="sldNum" sz="quarter" idx="5"/>
          </p:nvPr>
        </p:nvSpPr>
        <p:spPr/>
        <p:txBody>
          <a:bodyPr/>
          <a:lstStyle/>
          <a:p>
            <a:fld id="{32F9F603-1C3D-4282-A126-C2403FB1CBBF}" type="slidenum">
              <a:rPr lang="en-US" smtClean="0"/>
              <a:t>195</a:t>
            </a:fld>
            <a:endParaRPr lang="en-US"/>
          </a:p>
        </p:txBody>
      </p:sp>
    </p:spTree>
    <p:extLst>
      <p:ext uri="{BB962C8B-B14F-4D97-AF65-F5344CB8AC3E}">
        <p14:creationId xmlns:p14="http://schemas.microsoft.com/office/powerpoint/2010/main" val="386953333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225278-D661-6545-3FB0-DB61EBCBA4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F1AB2F-26C3-9AA0-01A7-26FD5A0968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CB0E7F-3729-7C87-458B-066085A82B5A}"/>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154A0C2C-31E9-6079-35C7-A8D013563B85}"/>
              </a:ext>
            </a:extLst>
          </p:cNvPr>
          <p:cNvSpPr>
            <a:spLocks noGrp="1"/>
          </p:cNvSpPr>
          <p:nvPr>
            <p:ph type="sldNum" sz="quarter" idx="5"/>
          </p:nvPr>
        </p:nvSpPr>
        <p:spPr/>
        <p:txBody>
          <a:bodyPr/>
          <a:lstStyle/>
          <a:p>
            <a:fld id="{32F9F603-1C3D-4282-A126-C2403FB1CBBF}" type="slidenum">
              <a:rPr lang="en-US" smtClean="0"/>
              <a:t>196</a:t>
            </a:fld>
            <a:endParaRPr lang="en-US"/>
          </a:p>
        </p:txBody>
      </p:sp>
    </p:spTree>
    <p:extLst>
      <p:ext uri="{BB962C8B-B14F-4D97-AF65-F5344CB8AC3E}">
        <p14:creationId xmlns:p14="http://schemas.microsoft.com/office/powerpoint/2010/main" val="42769418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A7810-F27A-B872-2852-815FA03F91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564150-6017-9654-5BE7-81E3A036BE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5A3F61-EA79-49FC-4CE1-DF3212BEF808}"/>
              </a:ext>
            </a:extLst>
          </p:cNvPr>
          <p:cNvSpPr>
            <a:spLocks noGrp="1"/>
          </p:cNvSpPr>
          <p:nvPr>
            <p:ph type="body" idx="1"/>
          </p:nvPr>
        </p:nvSpPr>
        <p:spPr/>
        <p:txBody>
          <a:bodyPr/>
          <a:lstStyle/>
          <a:p>
            <a:r>
              <a:rPr lang="en-US" b="1" u="sng" dirty="0"/>
              <a:t>Definition</a:t>
            </a:r>
            <a:endParaRPr lang="en-US" b="0" u="none" dirty="0"/>
          </a:p>
          <a:p>
            <a:r>
              <a:rPr lang="en-US" b="0" u="none" dirty="0"/>
              <a:t>Publish/Subscribe (Pub/Sub) messaging is a pattern where message are published to a topic and multiple subscribers receive the message. This allows one-to-many communication.</a:t>
            </a:r>
          </a:p>
          <a:p>
            <a:endParaRPr lang="en-US" b="0" u="none" dirty="0"/>
          </a:p>
          <a:p>
            <a:endParaRPr lang="en-US" b="0" u="none" dirty="0"/>
          </a:p>
          <a:p>
            <a:r>
              <a:rPr lang="en-US" b="1" u="sng" dirty="0"/>
              <a:t>Purpose</a:t>
            </a:r>
            <a:endParaRPr lang="en-US" b="0" u="none" dirty="0"/>
          </a:p>
          <a:p>
            <a:r>
              <a:rPr lang="en-US" b="0" u="none" dirty="0"/>
              <a:t>It enable scalable and flexible communication, allowing multiple subscribes to receive the same message simultaneously.</a:t>
            </a:r>
            <a:endParaRPr lang="en-US" b="1" u="sng" dirty="0"/>
          </a:p>
        </p:txBody>
      </p:sp>
      <p:sp>
        <p:nvSpPr>
          <p:cNvPr id="4" name="Slide Number Placeholder 3">
            <a:extLst>
              <a:ext uri="{FF2B5EF4-FFF2-40B4-BE49-F238E27FC236}">
                <a16:creationId xmlns:a16="http://schemas.microsoft.com/office/drawing/2014/main" id="{F6211155-7D1C-4469-0273-B6849A4585D8}"/>
              </a:ext>
            </a:extLst>
          </p:cNvPr>
          <p:cNvSpPr>
            <a:spLocks noGrp="1"/>
          </p:cNvSpPr>
          <p:nvPr>
            <p:ph type="sldNum" sz="quarter" idx="5"/>
          </p:nvPr>
        </p:nvSpPr>
        <p:spPr/>
        <p:txBody>
          <a:bodyPr/>
          <a:lstStyle/>
          <a:p>
            <a:fld id="{32F9F603-1C3D-4282-A126-C2403FB1CBBF}" type="slidenum">
              <a:rPr lang="en-US" smtClean="0"/>
              <a:t>21</a:t>
            </a:fld>
            <a:endParaRPr lang="en-US"/>
          </a:p>
        </p:txBody>
      </p:sp>
    </p:spTree>
    <p:extLst>
      <p:ext uri="{BB962C8B-B14F-4D97-AF65-F5344CB8AC3E}">
        <p14:creationId xmlns:p14="http://schemas.microsoft.com/office/powerpoint/2010/main" val="1147581409"/>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0A729A-AED2-F6B6-3312-E084FFBA4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DD05D0-BBCA-EA70-1DD5-CBD47DF993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DE68C-79F8-67B6-8C84-3CA7C652E1E0}"/>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5C119FEB-2C9F-98EF-D902-66877697EB72}"/>
              </a:ext>
            </a:extLst>
          </p:cNvPr>
          <p:cNvSpPr>
            <a:spLocks noGrp="1"/>
          </p:cNvSpPr>
          <p:nvPr>
            <p:ph type="sldNum" sz="quarter" idx="5"/>
          </p:nvPr>
        </p:nvSpPr>
        <p:spPr/>
        <p:txBody>
          <a:bodyPr/>
          <a:lstStyle/>
          <a:p>
            <a:fld id="{32F9F603-1C3D-4282-A126-C2403FB1CBBF}" type="slidenum">
              <a:rPr lang="en-US" smtClean="0"/>
              <a:t>197</a:t>
            </a:fld>
            <a:endParaRPr lang="en-US"/>
          </a:p>
        </p:txBody>
      </p:sp>
    </p:spTree>
    <p:extLst>
      <p:ext uri="{BB962C8B-B14F-4D97-AF65-F5344CB8AC3E}">
        <p14:creationId xmlns:p14="http://schemas.microsoft.com/office/powerpoint/2010/main" val="773055545"/>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02C2F-6C13-DA39-68E6-FE819458B4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1730D6-94B1-119B-6E4A-127E7E5E42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3FBCE54-A205-0A77-BF8F-16F3CA710487}"/>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B5CD3C7-0F39-5B8A-6F39-00C46262D14C}"/>
              </a:ext>
            </a:extLst>
          </p:cNvPr>
          <p:cNvSpPr>
            <a:spLocks noGrp="1"/>
          </p:cNvSpPr>
          <p:nvPr>
            <p:ph type="sldNum" sz="quarter" idx="5"/>
          </p:nvPr>
        </p:nvSpPr>
        <p:spPr/>
        <p:txBody>
          <a:bodyPr/>
          <a:lstStyle/>
          <a:p>
            <a:fld id="{32F9F603-1C3D-4282-A126-C2403FB1CBBF}" type="slidenum">
              <a:rPr lang="en-US" smtClean="0"/>
              <a:t>198</a:t>
            </a:fld>
            <a:endParaRPr lang="en-US"/>
          </a:p>
        </p:txBody>
      </p:sp>
    </p:spTree>
    <p:extLst>
      <p:ext uri="{BB962C8B-B14F-4D97-AF65-F5344CB8AC3E}">
        <p14:creationId xmlns:p14="http://schemas.microsoft.com/office/powerpoint/2010/main" val="1582844779"/>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6AEB4A-DD63-B1A2-D0BC-DE0E7FF62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018D76-0E5A-072B-270F-E868F08E8E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CD00A3-5888-DF4C-9AF2-173FD79EEED6}"/>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39F695D-72AB-200E-D92E-16AD652B62F4}"/>
              </a:ext>
            </a:extLst>
          </p:cNvPr>
          <p:cNvSpPr>
            <a:spLocks noGrp="1"/>
          </p:cNvSpPr>
          <p:nvPr>
            <p:ph type="sldNum" sz="quarter" idx="5"/>
          </p:nvPr>
        </p:nvSpPr>
        <p:spPr/>
        <p:txBody>
          <a:bodyPr/>
          <a:lstStyle/>
          <a:p>
            <a:fld id="{32F9F603-1C3D-4282-A126-C2403FB1CBBF}" type="slidenum">
              <a:rPr lang="en-US" smtClean="0"/>
              <a:t>199</a:t>
            </a:fld>
            <a:endParaRPr lang="en-US"/>
          </a:p>
        </p:txBody>
      </p:sp>
    </p:spTree>
    <p:extLst>
      <p:ext uri="{BB962C8B-B14F-4D97-AF65-F5344CB8AC3E}">
        <p14:creationId xmlns:p14="http://schemas.microsoft.com/office/powerpoint/2010/main" val="1039926258"/>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3E491C-2A34-1BEE-9474-608FF3C3504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077E31-18B0-D790-04DA-F46471BB9B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0B055F2-251E-1044-A5D9-D39BC71284FA}"/>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1A9361A-37F9-2196-9297-0E1E577AA2CD}"/>
              </a:ext>
            </a:extLst>
          </p:cNvPr>
          <p:cNvSpPr>
            <a:spLocks noGrp="1"/>
          </p:cNvSpPr>
          <p:nvPr>
            <p:ph type="sldNum" sz="quarter" idx="5"/>
          </p:nvPr>
        </p:nvSpPr>
        <p:spPr/>
        <p:txBody>
          <a:bodyPr/>
          <a:lstStyle/>
          <a:p>
            <a:fld id="{32F9F603-1C3D-4282-A126-C2403FB1CBBF}" type="slidenum">
              <a:rPr lang="en-US" smtClean="0"/>
              <a:t>200</a:t>
            </a:fld>
            <a:endParaRPr lang="en-US"/>
          </a:p>
        </p:txBody>
      </p:sp>
    </p:spTree>
    <p:extLst>
      <p:ext uri="{BB962C8B-B14F-4D97-AF65-F5344CB8AC3E}">
        <p14:creationId xmlns:p14="http://schemas.microsoft.com/office/powerpoint/2010/main" val="332787856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3F4C7A-5B28-0F54-BD95-9CCD6F21A9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81A3A2-BCC9-8238-E477-E6EEE770D0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A24CCB-5072-A243-9C2F-DAB507A0E501}"/>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27233749-6C5F-AAB5-4F1C-C3B830EB88D1}"/>
              </a:ext>
            </a:extLst>
          </p:cNvPr>
          <p:cNvSpPr>
            <a:spLocks noGrp="1"/>
          </p:cNvSpPr>
          <p:nvPr>
            <p:ph type="sldNum" sz="quarter" idx="5"/>
          </p:nvPr>
        </p:nvSpPr>
        <p:spPr/>
        <p:txBody>
          <a:bodyPr/>
          <a:lstStyle/>
          <a:p>
            <a:fld id="{32F9F603-1C3D-4282-A126-C2403FB1CBBF}" type="slidenum">
              <a:rPr lang="en-US" smtClean="0"/>
              <a:t>201</a:t>
            </a:fld>
            <a:endParaRPr lang="en-US"/>
          </a:p>
        </p:txBody>
      </p:sp>
    </p:spTree>
    <p:extLst>
      <p:ext uri="{BB962C8B-B14F-4D97-AF65-F5344CB8AC3E}">
        <p14:creationId xmlns:p14="http://schemas.microsoft.com/office/powerpoint/2010/main" val="50856309"/>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53BD2-EFD1-02B8-1A08-1CD167AA61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C1A5EB6-889C-4C18-B1ED-A1115AFADA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ADB1CF-CDA0-63F9-B55F-0FD727710463}"/>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2C0F86CC-03A0-D436-AD34-E00C833D1B26}"/>
              </a:ext>
            </a:extLst>
          </p:cNvPr>
          <p:cNvSpPr>
            <a:spLocks noGrp="1"/>
          </p:cNvSpPr>
          <p:nvPr>
            <p:ph type="sldNum" sz="quarter" idx="5"/>
          </p:nvPr>
        </p:nvSpPr>
        <p:spPr/>
        <p:txBody>
          <a:bodyPr/>
          <a:lstStyle/>
          <a:p>
            <a:fld id="{32F9F603-1C3D-4282-A126-C2403FB1CBBF}" type="slidenum">
              <a:rPr lang="en-US" smtClean="0"/>
              <a:t>202</a:t>
            </a:fld>
            <a:endParaRPr lang="en-US"/>
          </a:p>
        </p:txBody>
      </p:sp>
    </p:spTree>
    <p:extLst>
      <p:ext uri="{BB962C8B-B14F-4D97-AF65-F5344CB8AC3E}">
        <p14:creationId xmlns:p14="http://schemas.microsoft.com/office/powerpoint/2010/main" val="3276679141"/>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B2FFA1-4C21-9F2F-D901-FC5B38BE7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F098C5-4FF0-2C1F-1161-913F7E6037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5132F-649F-83E0-D94B-F74FCB25BBEE}"/>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AC97855F-CDF6-790E-8649-D30580B536CE}"/>
              </a:ext>
            </a:extLst>
          </p:cNvPr>
          <p:cNvSpPr>
            <a:spLocks noGrp="1"/>
          </p:cNvSpPr>
          <p:nvPr>
            <p:ph type="sldNum" sz="quarter" idx="5"/>
          </p:nvPr>
        </p:nvSpPr>
        <p:spPr/>
        <p:txBody>
          <a:bodyPr/>
          <a:lstStyle/>
          <a:p>
            <a:fld id="{32F9F603-1C3D-4282-A126-C2403FB1CBBF}" type="slidenum">
              <a:rPr lang="en-US" smtClean="0"/>
              <a:t>203</a:t>
            </a:fld>
            <a:endParaRPr lang="en-US"/>
          </a:p>
        </p:txBody>
      </p:sp>
    </p:spTree>
    <p:extLst>
      <p:ext uri="{BB962C8B-B14F-4D97-AF65-F5344CB8AC3E}">
        <p14:creationId xmlns:p14="http://schemas.microsoft.com/office/powerpoint/2010/main" val="931575700"/>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C7861-2C84-9D4C-DBB7-EE8411B2E1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EE4DDA4-9F55-3E24-4A22-1CB903A216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F53B49-5531-27F2-DD22-CED86E8C71DE}"/>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2CDE65F2-4AE7-A6E0-97EE-F718D02F8E36}"/>
              </a:ext>
            </a:extLst>
          </p:cNvPr>
          <p:cNvSpPr>
            <a:spLocks noGrp="1"/>
          </p:cNvSpPr>
          <p:nvPr>
            <p:ph type="sldNum" sz="quarter" idx="5"/>
          </p:nvPr>
        </p:nvSpPr>
        <p:spPr/>
        <p:txBody>
          <a:bodyPr/>
          <a:lstStyle/>
          <a:p>
            <a:fld id="{32F9F603-1C3D-4282-A126-C2403FB1CBBF}" type="slidenum">
              <a:rPr lang="en-US" smtClean="0"/>
              <a:t>204</a:t>
            </a:fld>
            <a:endParaRPr lang="en-US"/>
          </a:p>
        </p:txBody>
      </p:sp>
    </p:spTree>
    <p:extLst>
      <p:ext uri="{BB962C8B-B14F-4D97-AF65-F5344CB8AC3E}">
        <p14:creationId xmlns:p14="http://schemas.microsoft.com/office/powerpoint/2010/main" val="403213250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6B46B-3D25-C847-2C0A-B20CE1EE27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3E3F3-25E7-E1B0-2E3E-F4D86E602B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69FCAC-33D2-3EA4-86EC-7E3D1EFB4C70}"/>
              </a:ext>
            </a:extLst>
          </p:cNvPr>
          <p:cNvSpPr>
            <a:spLocks noGrp="1"/>
          </p:cNvSpPr>
          <p:nvPr>
            <p:ph type="body" idx="1"/>
          </p:nvPr>
        </p:nvSpPr>
        <p:spPr/>
        <p:txBody>
          <a:bodyPr/>
          <a:lstStyle/>
          <a:p>
            <a:r>
              <a:rPr lang="en-US" b="1" dirty="0"/>
              <a:t>Atomic Operations</a:t>
            </a:r>
            <a:r>
              <a:rPr lang="en-US" b="0" dirty="0"/>
              <a:t>: Ensure that all operations within a transaction are treated as a single, indivisible unit of work.</a:t>
            </a:r>
          </a:p>
          <a:p>
            <a:endParaRPr lang="en-US" b="0" dirty="0"/>
          </a:p>
          <a:p>
            <a:r>
              <a:rPr lang="en-US" b="1" dirty="0"/>
              <a:t>Consistency Checks</a:t>
            </a:r>
            <a:r>
              <a:rPr lang="en-US" b="0" dirty="0"/>
              <a:t>: Implement checks to ensure that the system remains consistent before and after transactions.</a:t>
            </a:r>
          </a:p>
          <a:p>
            <a:endParaRPr lang="en-US" b="0" dirty="0"/>
          </a:p>
          <a:p>
            <a:r>
              <a:rPr lang="en-US" b="1" dirty="0"/>
              <a:t>Resource Isolation</a:t>
            </a:r>
            <a:r>
              <a:rPr lang="en-US" b="0" dirty="0"/>
              <a:t>: Isolate resources to prevent interference between concurrent transactions.</a:t>
            </a:r>
          </a:p>
          <a:p>
            <a:endParaRPr lang="en-US" b="0" dirty="0"/>
          </a:p>
          <a:p>
            <a:r>
              <a:rPr lang="en-US" b="1" dirty="0"/>
              <a:t>Rollback Mechanisms</a:t>
            </a:r>
            <a:r>
              <a:rPr lang="en-US" b="0" dirty="0"/>
              <a:t>: Provide mechanisms to roll back operations in the event of a failure, ensuring that the system returns to a consistent state.</a:t>
            </a:r>
            <a:endParaRPr lang="en-US" b="1" dirty="0"/>
          </a:p>
        </p:txBody>
      </p:sp>
      <p:sp>
        <p:nvSpPr>
          <p:cNvPr id="4" name="Slide Number Placeholder 3">
            <a:extLst>
              <a:ext uri="{FF2B5EF4-FFF2-40B4-BE49-F238E27FC236}">
                <a16:creationId xmlns:a16="http://schemas.microsoft.com/office/drawing/2014/main" id="{77CF6E33-6FCB-6A3D-BFAA-9C64D70764A8}"/>
              </a:ext>
            </a:extLst>
          </p:cNvPr>
          <p:cNvSpPr>
            <a:spLocks noGrp="1"/>
          </p:cNvSpPr>
          <p:nvPr>
            <p:ph type="sldNum" sz="quarter" idx="5"/>
          </p:nvPr>
        </p:nvSpPr>
        <p:spPr/>
        <p:txBody>
          <a:bodyPr/>
          <a:lstStyle/>
          <a:p>
            <a:fld id="{32F9F603-1C3D-4282-A126-C2403FB1CBBF}" type="slidenum">
              <a:rPr lang="en-US" smtClean="0"/>
              <a:t>205</a:t>
            </a:fld>
            <a:endParaRPr lang="en-US"/>
          </a:p>
        </p:txBody>
      </p:sp>
    </p:spTree>
    <p:extLst>
      <p:ext uri="{BB962C8B-B14F-4D97-AF65-F5344CB8AC3E}">
        <p14:creationId xmlns:p14="http://schemas.microsoft.com/office/powerpoint/2010/main" val="402074854"/>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FA6CC3-68B1-3D4A-B988-7D4693F5EF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3501F1-7F96-4436-A127-2405B1204D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4B2D43-90FF-86FC-6241-0149E7C34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4B7DCA-943F-B31F-4993-A120A79F0A03}"/>
              </a:ext>
            </a:extLst>
          </p:cNvPr>
          <p:cNvSpPr>
            <a:spLocks noGrp="1"/>
          </p:cNvSpPr>
          <p:nvPr>
            <p:ph type="sldNum" sz="quarter" idx="5"/>
          </p:nvPr>
        </p:nvSpPr>
        <p:spPr/>
        <p:txBody>
          <a:bodyPr/>
          <a:lstStyle/>
          <a:p>
            <a:fld id="{32F9F603-1C3D-4282-A126-C2403FB1CBBF}" type="slidenum">
              <a:rPr lang="en-US" smtClean="0"/>
              <a:t>206</a:t>
            </a:fld>
            <a:endParaRPr lang="en-US"/>
          </a:p>
        </p:txBody>
      </p:sp>
    </p:spTree>
    <p:extLst>
      <p:ext uri="{BB962C8B-B14F-4D97-AF65-F5344CB8AC3E}">
        <p14:creationId xmlns:p14="http://schemas.microsoft.com/office/powerpoint/2010/main" val="5567040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Publisher</a:t>
            </a:r>
            <a:endParaRPr lang="en-US" b="0" u="none" dirty="0"/>
          </a:p>
          <a:p>
            <a:r>
              <a:rPr lang="en-US" b="0" u="none" dirty="0"/>
              <a:t>The component or service that sends messages to a topic.</a:t>
            </a:r>
          </a:p>
          <a:p>
            <a:endParaRPr lang="en-US" b="0" u="none" dirty="0"/>
          </a:p>
          <a:p>
            <a:r>
              <a:rPr lang="en-US" b="1" u="sng" dirty="0"/>
              <a:t>Topic</a:t>
            </a:r>
            <a:endParaRPr lang="en-US" b="0" u="none" dirty="0"/>
          </a:p>
          <a:p>
            <a:r>
              <a:rPr lang="en-US" b="0" u="none" dirty="0"/>
              <a:t>An intermediary channel where messages are published and made available to subscribers.</a:t>
            </a:r>
          </a:p>
          <a:p>
            <a:endParaRPr lang="en-US" b="0" u="none" dirty="0"/>
          </a:p>
          <a:p>
            <a:r>
              <a:rPr lang="en-US" b="1" u="sng" dirty="0"/>
              <a:t>Message Subscribers</a:t>
            </a:r>
            <a:endParaRPr lang="en-US" b="0" u="none" dirty="0"/>
          </a:p>
          <a:p>
            <a:r>
              <a:rPr lang="en-US" b="0" u="none" dirty="0"/>
              <a:t>Components or services that subscribe to the topic and receive messages.</a:t>
            </a:r>
          </a:p>
          <a:p>
            <a:endParaRPr lang="en-US" b="0" u="none" dirty="0"/>
          </a:p>
          <a:p>
            <a:r>
              <a:rPr lang="en-US" b="1" u="sng" dirty="0"/>
              <a:t>Message Broker</a:t>
            </a:r>
            <a:endParaRPr lang="en-US" b="0" u="none" dirty="0"/>
          </a:p>
          <a:p>
            <a:r>
              <a:rPr lang="en-US" b="0" u="none" dirty="0"/>
              <a:t>An optional intermediary that manages the topic and ensures messages are delivered to all subscribers.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22</a:t>
            </a:fld>
            <a:endParaRPr lang="en-US"/>
          </a:p>
        </p:txBody>
      </p:sp>
    </p:spTree>
    <p:extLst>
      <p:ext uri="{BB962C8B-B14F-4D97-AF65-F5344CB8AC3E}">
        <p14:creationId xmlns:p14="http://schemas.microsoft.com/office/powerpoint/2010/main" val="361214097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847F0A-6D5C-97FA-D705-951C8931DF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4C7FE2-219A-ACB8-02A6-A1BF942594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45D4A7-DF57-C2B1-AEA5-6FDE80D214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FD80ADA-A430-B5BB-2BBB-A882B4D8A6B1}"/>
              </a:ext>
            </a:extLst>
          </p:cNvPr>
          <p:cNvSpPr>
            <a:spLocks noGrp="1"/>
          </p:cNvSpPr>
          <p:nvPr>
            <p:ph type="sldNum" sz="quarter" idx="5"/>
          </p:nvPr>
        </p:nvSpPr>
        <p:spPr/>
        <p:txBody>
          <a:bodyPr/>
          <a:lstStyle/>
          <a:p>
            <a:fld id="{32F9F603-1C3D-4282-A126-C2403FB1CBBF}" type="slidenum">
              <a:rPr lang="en-US" smtClean="0"/>
              <a:t>207</a:t>
            </a:fld>
            <a:endParaRPr lang="en-US"/>
          </a:p>
        </p:txBody>
      </p:sp>
    </p:spTree>
    <p:extLst>
      <p:ext uri="{BB962C8B-B14F-4D97-AF65-F5344CB8AC3E}">
        <p14:creationId xmlns:p14="http://schemas.microsoft.com/office/powerpoint/2010/main" val="414583287"/>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E9423-5372-6B9C-708C-2CAB638A59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2BE661B-D5C4-D2D5-1265-54BE79448C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0D5DA2-3796-5AEC-18A2-C59B6DD3CCB2}"/>
              </a:ext>
            </a:extLst>
          </p:cNvPr>
          <p:cNvSpPr>
            <a:spLocks noGrp="1"/>
          </p:cNvSpPr>
          <p:nvPr>
            <p:ph type="body" idx="1"/>
          </p:nvPr>
        </p:nvSpPr>
        <p:spPr/>
        <p:txBody>
          <a:bodyPr/>
          <a:lstStyle/>
          <a:p>
            <a:r>
              <a:rPr lang="en-US" b="1" u="sng" dirty="0"/>
              <a:t>Definition</a:t>
            </a:r>
            <a:endParaRPr lang="en-US" b="0" u="none" dirty="0"/>
          </a:p>
          <a:p>
            <a:r>
              <a:rPr lang="en-US" b="0" u="none" dirty="0"/>
              <a:t>The Claim Check pattern involves storing large message payloads in an external storage system and passing a reference (claim check) through the message queue. The receiving system uses this reference to retrieve the payload form the storage system when needed.</a:t>
            </a:r>
          </a:p>
          <a:p>
            <a:endParaRPr lang="en-US" b="0" u="none" dirty="0"/>
          </a:p>
          <a:p>
            <a:r>
              <a:rPr lang="en-US" b="1" u="sng" dirty="0"/>
              <a:t>Purpose</a:t>
            </a:r>
            <a:endParaRPr lang="en-US" b="0" u="none" dirty="0"/>
          </a:p>
          <a:p>
            <a:r>
              <a:rPr lang="en-US" b="0" u="none" dirty="0"/>
              <a:t>The purpose of the Claim Check pattern is to reduce the size of messages in the queue, improving performance and scalability by offloading large payloads to an external storage system.</a:t>
            </a:r>
            <a:endParaRPr lang="en-US" b="1" u="sng" dirty="0"/>
          </a:p>
        </p:txBody>
      </p:sp>
      <p:sp>
        <p:nvSpPr>
          <p:cNvPr id="4" name="Slide Number Placeholder 3">
            <a:extLst>
              <a:ext uri="{FF2B5EF4-FFF2-40B4-BE49-F238E27FC236}">
                <a16:creationId xmlns:a16="http://schemas.microsoft.com/office/drawing/2014/main" id="{3EDF928B-BA6E-972F-653A-5D4319C31FCF}"/>
              </a:ext>
            </a:extLst>
          </p:cNvPr>
          <p:cNvSpPr>
            <a:spLocks noGrp="1"/>
          </p:cNvSpPr>
          <p:nvPr>
            <p:ph type="sldNum" sz="quarter" idx="5"/>
          </p:nvPr>
        </p:nvSpPr>
        <p:spPr/>
        <p:txBody>
          <a:bodyPr/>
          <a:lstStyle/>
          <a:p>
            <a:fld id="{32F9F603-1C3D-4282-A126-C2403FB1CBBF}" type="slidenum">
              <a:rPr lang="en-US" smtClean="0"/>
              <a:t>208</a:t>
            </a:fld>
            <a:endParaRPr lang="en-US"/>
          </a:p>
        </p:txBody>
      </p:sp>
    </p:spTree>
    <p:extLst>
      <p:ext uri="{BB962C8B-B14F-4D97-AF65-F5344CB8AC3E}">
        <p14:creationId xmlns:p14="http://schemas.microsoft.com/office/powerpoint/2010/main" val="1553023168"/>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8CC07-7038-08BF-D895-1B1ED5C3B4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AA22F8-645D-07F2-0F69-E39330345D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3EF02C-3E96-C4B7-DC72-0B14AB7039DA}"/>
              </a:ext>
            </a:extLst>
          </p:cNvPr>
          <p:cNvSpPr>
            <a:spLocks noGrp="1"/>
          </p:cNvSpPr>
          <p:nvPr>
            <p:ph type="body" idx="1"/>
          </p:nvPr>
        </p:nvSpPr>
        <p:spPr/>
        <p:txBody>
          <a:bodyPr/>
          <a:lstStyle/>
          <a:p>
            <a:r>
              <a:rPr lang="en-US" b="1" dirty="0"/>
              <a:t>External Storage System</a:t>
            </a:r>
            <a:r>
              <a:rPr lang="en-US" b="0" dirty="0"/>
              <a:t>: A reliable storage system (e.g., blob storage, database) to store large message payloads.</a:t>
            </a:r>
          </a:p>
          <a:p>
            <a:endParaRPr lang="en-US" b="1" dirty="0"/>
          </a:p>
          <a:p>
            <a:r>
              <a:rPr lang="en-US" b="1" dirty="0"/>
              <a:t>Claim Check</a:t>
            </a:r>
            <a:r>
              <a:rPr lang="en-US" b="0" dirty="0"/>
              <a:t>: A unique reference or identifier that is included in the message in order to retrieve the payload from the storage system.</a:t>
            </a:r>
          </a:p>
          <a:p>
            <a:endParaRPr lang="en-US" b="0" dirty="0"/>
          </a:p>
          <a:p>
            <a:r>
              <a:rPr lang="en-US" b="1" dirty="0"/>
              <a:t>Message Queue</a:t>
            </a:r>
            <a:r>
              <a:rPr lang="en-US" b="0" dirty="0"/>
              <a:t>: The messaging system that passes lightweight messages containing the claim check.</a:t>
            </a:r>
          </a:p>
          <a:p>
            <a:endParaRPr lang="en-US" b="0" dirty="0"/>
          </a:p>
          <a:p>
            <a:r>
              <a:rPr lang="en-US" b="1" dirty="0"/>
              <a:t>Payload Retrieval Logic</a:t>
            </a:r>
            <a:r>
              <a:rPr lang="en-US" b="0" dirty="0"/>
              <a:t>: Logic to retrieve the payload from the external storage system using the claim check when needed.</a:t>
            </a:r>
            <a:endParaRPr lang="en-US" b="1" dirty="0"/>
          </a:p>
        </p:txBody>
      </p:sp>
      <p:sp>
        <p:nvSpPr>
          <p:cNvPr id="4" name="Slide Number Placeholder 3">
            <a:extLst>
              <a:ext uri="{FF2B5EF4-FFF2-40B4-BE49-F238E27FC236}">
                <a16:creationId xmlns:a16="http://schemas.microsoft.com/office/drawing/2014/main" id="{269FCD24-8BCE-B537-A9B3-5243CDABFDEC}"/>
              </a:ext>
            </a:extLst>
          </p:cNvPr>
          <p:cNvSpPr>
            <a:spLocks noGrp="1"/>
          </p:cNvSpPr>
          <p:nvPr>
            <p:ph type="sldNum" sz="quarter" idx="5"/>
          </p:nvPr>
        </p:nvSpPr>
        <p:spPr/>
        <p:txBody>
          <a:bodyPr/>
          <a:lstStyle/>
          <a:p>
            <a:fld id="{32F9F603-1C3D-4282-A126-C2403FB1CBBF}" type="slidenum">
              <a:rPr lang="en-US" smtClean="0"/>
              <a:t>209</a:t>
            </a:fld>
            <a:endParaRPr lang="en-US"/>
          </a:p>
        </p:txBody>
      </p:sp>
    </p:spTree>
    <p:extLst>
      <p:ext uri="{BB962C8B-B14F-4D97-AF65-F5344CB8AC3E}">
        <p14:creationId xmlns:p14="http://schemas.microsoft.com/office/powerpoint/2010/main" val="52372193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EC69D-3821-E984-EDC3-F56D793B77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51EF5A-782C-95FC-1993-45C306AADA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A1DEB0-5DD5-D83C-BCDB-BC6C65880DFA}"/>
              </a:ext>
            </a:extLst>
          </p:cNvPr>
          <p:cNvSpPr>
            <a:spLocks noGrp="1"/>
          </p:cNvSpPr>
          <p:nvPr>
            <p:ph type="body" idx="1"/>
          </p:nvPr>
        </p:nvSpPr>
        <p:spPr/>
        <p:txBody>
          <a:bodyPr/>
          <a:lstStyle/>
          <a:p>
            <a:r>
              <a:rPr lang="en-US" b="1" dirty="0"/>
              <a:t>Unique Message Identifiers</a:t>
            </a:r>
            <a:r>
              <a:rPr lang="en-US" b="0" dirty="0"/>
              <a:t>: Use unique identifiers for each message to track which messages have been processed.</a:t>
            </a:r>
          </a:p>
          <a:p>
            <a:endParaRPr lang="en-US" b="0" dirty="0"/>
          </a:p>
          <a:p>
            <a:r>
              <a:rPr lang="en-US" b="1" dirty="0"/>
              <a:t>State Storage</a:t>
            </a:r>
            <a:r>
              <a:rPr lang="en-US" b="0" dirty="0"/>
              <a:t>: Maintain a state storage system (e.g., database, in-memory cache) to store and check the processing status of messages.</a:t>
            </a:r>
          </a:p>
          <a:p>
            <a:endParaRPr lang="en-US" b="0" dirty="0"/>
          </a:p>
          <a:p>
            <a:r>
              <a:rPr lang="en-US" b="1" dirty="0"/>
              <a:t>Idempotent Processing Logic</a:t>
            </a:r>
            <a:r>
              <a:rPr lang="en-US" b="0" dirty="0"/>
              <a:t>: Implement logic in the receiver to check for duplicate messages and discard them if they have already been processed.</a:t>
            </a:r>
            <a:endParaRPr lang="en-US" b="1" dirty="0"/>
          </a:p>
        </p:txBody>
      </p:sp>
      <p:sp>
        <p:nvSpPr>
          <p:cNvPr id="4" name="Slide Number Placeholder 3">
            <a:extLst>
              <a:ext uri="{FF2B5EF4-FFF2-40B4-BE49-F238E27FC236}">
                <a16:creationId xmlns:a16="http://schemas.microsoft.com/office/drawing/2014/main" id="{DD090477-C07B-BFF7-AE14-BAD556449220}"/>
              </a:ext>
            </a:extLst>
          </p:cNvPr>
          <p:cNvSpPr>
            <a:spLocks noGrp="1"/>
          </p:cNvSpPr>
          <p:nvPr>
            <p:ph type="sldNum" sz="quarter" idx="5"/>
          </p:nvPr>
        </p:nvSpPr>
        <p:spPr/>
        <p:txBody>
          <a:bodyPr/>
          <a:lstStyle/>
          <a:p>
            <a:fld id="{32F9F603-1C3D-4282-A126-C2403FB1CBBF}" type="slidenum">
              <a:rPr lang="en-US" smtClean="0"/>
              <a:t>210</a:t>
            </a:fld>
            <a:endParaRPr lang="en-US"/>
          </a:p>
        </p:txBody>
      </p:sp>
    </p:spTree>
    <p:extLst>
      <p:ext uri="{BB962C8B-B14F-4D97-AF65-F5344CB8AC3E}">
        <p14:creationId xmlns:p14="http://schemas.microsoft.com/office/powerpoint/2010/main" val="2649466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ED98F-11AC-BC91-9B61-9E1392CE09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BBFA93-D86B-3DC8-2C5E-1450B4D659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F05348-4C8B-7ABD-90BE-72FB9644A510}"/>
              </a:ext>
            </a:extLst>
          </p:cNvPr>
          <p:cNvSpPr>
            <a:spLocks noGrp="1"/>
          </p:cNvSpPr>
          <p:nvPr>
            <p:ph type="body" idx="1"/>
          </p:nvPr>
        </p:nvSpPr>
        <p:spPr/>
        <p:txBody>
          <a:bodyPr/>
          <a:lstStyle/>
          <a:p>
            <a:r>
              <a:rPr lang="en-US" b="1" u="none" dirty="0"/>
              <a:t>Improved Performance</a:t>
            </a:r>
            <a:r>
              <a:rPr lang="en-US" b="0" u="none" dirty="0"/>
              <a:t>: Reduces the size of messages in the queue, allowing for faster transmissions and processing.</a:t>
            </a:r>
          </a:p>
          <a:p>
            <a:endParaRPr lang="en-US" b="0" u="none" dirty="0"/>
          </a:p>
          <a:p>
            <a:r>
              <a:rPr lang="en-US" b="1" u="none" dirty="0"/>
              <a:t>Scalability</a:t>
            </a:r>
            <a:r>
              <a:rPr lang="en-US" b="0" u="none" dirty="0"/>
              <a:t>: Offloads large payloads to an external storage system, enabling the message queue to handle a higher volume of messages.</a:t>
            </a:r>
          </a:p>
          <a:p>
            <a:endParaRPr lang="en-US" b="0" u="none" dirty="0"/>
          </a:p>
          <a:p>
            <a:r>
              <a:rPr lang="en-US" b="1" u="none" dirty="0"/>
              <a:t>Resource Efficiency</a:t>
            </a:r>
            <a:r>
              <a:rPr lang="en-US" b="0" u="none" dirty="0"/>
              <a:t>: Optimizes the use of queue resources by keeping messages lightweight and manageable.</a:t>
            </a:r>
            <a:endParaRPr lang="en-US" b="1" u="none" dirty="0"/>
          </a:p>
        </p:txBody>
      </p:sp>
      <p:sp>
        <p:nvSpPr>
          <p:cNvPr id="4" name="Slide Number Placeholder 3">
            <a:extLst>
              <a:ext uri="{FF2B5EF4-FFF2-40B4-BE49-F238E27FC236}">
                <a16:creationId xmlns:a16="http://schemas.microsoft.com/office/drawing/2014/main" id="{50A9D610-B520-346D-DECB-2C5610AF59EB}"/>
              </a:ext>
            </a:extLst>
          </p:cNvPr>
          <p:cNvSpPr>
            <a:spLocks noGrp="1"/>
          </p:cNvSpPr>
          <p:nvPr>
            <p:ph type="sldNum" sz="quarter" idx="5"/>
          </p:nvPr>
        </p:nvSpPr>
        <p:spPr/>
        <p:txBody>
          <a:bodyPr/>
          <a:lstStyle/>
          <a:p>
            <a:fld id="{32F9F603-1C3D-4282-A126-C2403FB1CBBF}" type="slidenum">
              <a:rPr lang="en-US" smtClean="0"/>
              <a:t>211</a:t>
            </a:fld>
            <a:endParaRPr lang="en-US"/>
          </a:p>
        </p:txBody>
      </p:sp>
    </p:spTree>
    <p:extLst>
      <p:ext uri="{BB962C8B-B14F-4D97-AF65-F5344CB8AC3E}">
        <p14:creationId xmlns:p14="http://schemas.microsoft.com/office/powerpoint/2010/main" val="3988229928"/>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E0582-69E6-F794-3553-3ECD5098D0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CBC803-9F38-48CC-1108-6E1BDB5C8A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87AE6E-600A-5ABE-1946-7EBC32C3DB1D}"/>
              </a:ext>
            </a:extLst>
          </p:cNvPr>
          <p:cNvSpPr>
            <a:spLocks noGrp="1"/>
          </p:cNvSpPr>
          <p:nvPr>
            <p:ph type="body" idx="1"/>
          </p:nvPr>
        </p:nvSpPr>
        <p:spPr/>
        <p:txBody>
          <a:bodyPr/>
          <a:lstStyle/>
          <a:p>
            <a:r>
              <a:rPr lang="en-US" b="1" u="none" dirty="0"/>
              <a:t>Increased Complexity</a:t>
            </a:r>
            <a:r>
              <a:rPr lang="en-US" b="0" u="none" dirty="0"/>
              <a:t>: Introduces additional complexity by requiring coordination between the messaging system and external storage.</a:t>
            </a:r>
          </a:p>
          <a:p>
            <a:endParaRPr lang="en-US" b="0" u="none" dirty="0"/>
          </a:p>
          <a:p>
            <a:r>
              <a:rPr lang="en-US" b="1" u="none" dirty="0"/>
              <a:t>Potential Latency</a:t>
            </a:r>
            <a:r>
              <a:rPr lang="en-US" b="0" u="none" dirty="0"/>
              <a:t>: Retrieving large payloads from external storage may introduce latency, especially if the storage system is slower.</a:t>
            </a:r>
          </a:p>
          <a:p>
            <a:endParaRPr lang="en-US" b="0" u="none" dirty="0"/>
          </a:p>
          <a:p>
            <a:r>
              <a:rPr lang="en-US" b="1" u="none" dirty="0"/>
              <a:t>Dependency Management</a:t>
            </a:r>
            <a:r>
              <a:rPr lang="en-US" b="0" u="none" dirty="0"/>
              <a:t>: Increases dependency on the external storage system, which must be reliable and performant.</a:t>
            </a:r>
            <a:endParaRPr lang="en-US" b="1" u="none" dirty="0"/>
          </a:p>
        </p:txBody>
      </p:sp>
      <p:sp>
        <p:nvSpPr>
          <p:cNvPr id="4" name="Slide Number Placeholder 3">
            <a:extLst>
              <a:ext uri="{FF2B5EF4-FFF2-40B4-BE49-F238E27FC236}">
                <a16:creationId xmlns:a16="http://schemas.microsoft.com/office/drawing/2014/main" id="{2844BD53-23D2-AC77-30A9-32A28A922B47}"/>
              </a:ext>
            </a:extLst>
          </p:cNvPr>
          <p:cNvSpPr>
            <a:spLocks noGrp="1"/>
          </p:cNvSpPr>
          <p:nvPr>
            <p:ph type="sldNum" sz="quarter" idx="5"/>
          </p:nvPr>
        </p:nvSpPr>
        <p:spPr/>
        <p:txBody>
          <a:bodyPr/>
          <a:lstStyle/>
          <a:p>
            <a:fld id="{32F9F603-1C3D-4282-A126-C2403FB1CBBF}" type="slidenum">
              <a:rPr lang="en-US" smtClean="0"/>
              <a:t>212</a:t>
            </a:fld>
            <a:endParaRPr lang="en-US"/>
          </a:p>
        </p:txBody>
      </p:sp>
    </p:spTree>
    <p:extLst>
      <p:ext uri="{BB962C8B-B14F-4D97-AF65-F5344CB8AC3E}">
        <p14:creationId xmlns:p14="http://schemas.microsoft.com/office/powerpoint/2010/main" val="29134571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942608-1285-E8A3-ECB2-EC5749B788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6A1A94-DF53-DF22-4F1A-7938D75425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F63375-9E39-E906-C854-773D3C44C00D}"/>
              </a:ext>
            </a:extLst>
          </p:cNvPr>
          <p:cNvSpPr>
            <a:spLocks noGrp="1"/>
          </p:cNvSpPr>
          <p:nvPr>
            <p:ph type="body" idx="1"/>
          </p:nvPr>
        </p:nvSpPr>
        <p:spPr/>
        <p:txBody>
          <a:bodyPr/>
          <a:lstStyle/>
          <a:p>
            <a:r>
              <a:rPr lang="en-US" b="1" u="sng" dirty="0"/>
              <a:t>Large File Transfers</a:t>
            </a:r>
            <a:endParaRPr lang="en-US" b="0" u="none" dirty="0"/>
          </a:p>
          <a:p>
            <a:r>
              <a:rPr lang="en-US" b="0" u="none" dirty="0"/>
              <a:t>When transferring large files or multimedia content, storing the files externally and passing references ensures efficient message processing.</a:t>
            </a:r>
          </a:p>
          <a:p>
            <a:endParaRPr lang="en-US" b="0" u="none" dirty="0"/>
          </a:p>
          <a:p>
            <a:r>
              <a:rPr lang="en-US" b="1" i="0" u="sng" dirty="0"/>
              <a:t>Complex Data Structures</a:t>
            </a:r>
          </a:p>
          <a:p>
            <a:r>
              <a:rPr lang="en-US" b="0" i="0" u="none" dirty="0"/>
              <a:t>For messages containing complex or large data structures, using a claim check prevents overloading the message queue.</a:t>
            </a:r>
          </a:p>
          <a:p>
            <a:endParaRPr lang="en-US" b="0" i="0" u="none" dirty="0"/>
          </a:p>
          <a:p>
            <a:r>
              <a:rPr lang="en-US" b="1" i="0" u="sng" dirty="0"/>
              <a:t>Resource Optimization</a:t>
            </a:r>
            <a:endParaRPr lang="en-US" b="0" i="0" u="none" dirty="0"/>
          </a:p>
          <a:p>
            <a:r>
              <a:rPr lang="en-US" b="0" i="0" u="none" dirty="0"/>
              <a:t>Optimizing the use of message queue resources by reducing the payload size and ensuring faster message transmission.</a:t>
            </a:r>
            <a:endParaRPr lang="en-US" b="1" i="0" u="sng" dirty="0"/>
          </a:p>
        </p:txBody>
      </p:sp>
      <p:sp>
        <p:nvSpPr>
          <p:cNvPr id="4" name="Slide Number Placeholder 3">
            <a:extLst>
              <a:ext uri="{FF2B5EF4-FFF2-40B4-BE49-F238E27FC236}">
                <a16:creationId xmlns:a16="http://schemas.microsoft.com/office/drawing/2014/main" id="{FF5750C1-BFF4-2CFF-222A-3DB164327525}"/>
              </a:ext>
            </a:extLst>
          </p:cNvPr>
          <p:cNvSpPr>
            <a:spLocks noGrp="1"/>
          </p:cNvSpPr>
          <p:nvPr>
            <p:ph type="sldNum" sz="quarter" idx="5"/>
          </p:nvPr>
        </p:nvSpPr>
        <p:spPr/>
        <p:txBody>
          <a:bodyPr/>
          <a:lstStyle/>
          <a:p>
            <a:fld id="{32F9F603-1C3D-4282-A126-C2403FB1CBBF}" type="slidenum">
              <a:rPr lang="en-US" smtClean="0"/>
              <a:t>213</a:t>
            </a:fld>
            <a:endParaRPr lang="en-US"/>
          </a:p>
        </p:txBody>
      </p:sp>
    </p:spTree>
    <p:extLst>
      <p:ext uri="{BB962C8B-B14F-4D97-AF65-F5344CB8AC3E}">
        <p14:creationId xmlns:p14="http://schemas.microsoft.com/office/powerpoint/2010/main" val="401608462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6DAE63-0376-0EB3-4458-999F33AC4E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A0DEE0-80EF-E358-E570-5C21326424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7453BF-619B-13DE-5F69-57C0234E6DA4}"/>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A74B410-957F-7380-CA21-8A757F3FA363}"/>
              </a:ext>
            </a:extLst>
          </p:cNvPr>
          <p:cNvSpPr>
            <a:spLocks noGrp="1"/>
          </p:cNvSpPr>
          <p:nvPr>
            <p:ph type="sldNum" sz="quarter" idx="5"/>
          </p:nvPr>
        </p:nvSpPr>
        <p:spPr/>
        <p:txBody>
          <a:bodyPr/>
          <a:lstStyle/>
          <a:p>
            <a:fld id="{32F9F603-1C3D-4282-A126-C2403FB1CBBF}" type="slidenum">
              <a:rPr lang="en-US" smtClean="0"/>
              <a:t>214</a:t>
            </a:fld>
            <a:endParaRPr lang="en-US"/>
          </a:p>
        </p:txBody>
      </p:sp>
    </p:spTree>
    <p:extLst>
      <p:ext uri="{BB962C8B-B14F-4D97-AF65-F5344CB8AC3E}">
        <p14:creationId xmlns:p14="http://schemas.microsoft.com/office/powerpoint/2010/main" val="1116759772"/>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37CCC-10FE-EEA5-7212-CF0D862E387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51E479-582F-01B1-4D62-6F28B49FD0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EE7D99-5328-5C2F-B3D2-1464BD28EF9C}"/>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12638DB6-F461-D62A-6D86-67D7E70C43C8}"/>
              </a:ext>
            </a:extLst>
          </p:cNvPr>
          <p:cNvSpPr>
            <a:spLocks noGrp="1"/>
          </p:cNvSpPr>
          <p:nvPr>
            <p:ph type="sldNum" sz="quarter" idx="5"/>
          </p:nvPr>
        </p:nvSpPr>
        <p:spPr/>
        <p:txBody>
          <a:bodyPr/>
          <a:lstStyle/>
          <a:p>
            <a:fld id="{32F9F603-1C3D-4282-A126-C2403FB1CBBF}" type="slidenum">
              <a:rPr lang="en-US" smtClean="0"/>
              <a:t>215</a:t>
            </a:fld>
            <a:endParaRPr lang="en-US"/>
          </a:p>
        </p:txBody>
      </p:sp>
    </p:spTree>
    <p:extLst>
      <p:ext uri="{BB962C8B-B14F-4D97-AF65-F5344CB8AC3E}">
        <p14:creationId xmlns:p14="http://schemas.microsoft.com/office/powerpoint/2010/main" val="2186425608"/>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A0F6CD-853B-B4FA-D387-B143510A9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504238-EC57-8EAE-CA7B-C67DB4EA33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029160-5D2D-5D82-12CA-D12F7E608C6F}"/>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FCD13F3-1B57-E080-7BD5-1E6503D16577}"/>
              </a:ext>
            </a:extLst>
          </p:cNvPr>
          <p:cNvSpPr>
            <a:spLocks noGrp="1"/>
          </p:cNvSpPr>
          <p:nvPr>
            <p:ph type="sldNum" sz="quarter" idx="5"/>
          </p:nvPr>
        </p:nvSpPr>
        <p:spPr/>
        <p:txBody>
          <a:bodyPr/>
          <a:lstStyle/>
          <a:p>
            <a:fld id="{32F9F603-1C3D-4282-A126-C2403FB1CBBF}" type="slidenum">
              <a:rPr lang="en-US" smtClean="0"/>
              <a:t>216</a:t>
            </a:fld>
            <a:endParaRPr lang="en-US"/>
          </a:p>
        </p:txBody>
      </p:sp>
    </p:spTree>
    <p:extLst>
      <p:ext uri="{BB962C8B-B14F-4D97-AF65-F5344CB8AC3E}">
        <p14:creationId xmlns:p14="http://schemas.microsoft.com/office/powerpoint/2010/main" val="3398525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Reliable and Scalable Communication</a:t>
            </a:r>
          </a:p>
          <a:p>
            <a:r>
              <a:rPr lang="en-US" dirty="0"/>
              <a:t>Messaging patterns are essential techniques that enable reliable and scalable communication between different parts of a cloud-based application.</a:t>
            </a:r>
          </a:p>
          <a:p>
            <a:endParaRPr lang="en-US" dirty="0"/>
          </a:p>
          <a:p>
            <a:r>
              <a:rPr lang="en-US" b="1" u="sng" dirty="0"/>
              <a:t>Help Decouple Components</a:t>
            </a:r>
            <a:endParaRPr lang="en-US" b="0" u="none" dirty="0"/>
          </a:p>
          <a:p>
            <a:r>
              <a:rPr lang="en-US" b="0" u="none" dirty="0"/>
              <a:t>They help in decoupling components, ensuring fault tolerance, and enhancing the responsiveness of applications.</a:t>
            </a:r>
          </a:p>
        </p:txBody>
      </p:sp>
      <p:sp>
        <p:nvSpPr>
          <p:cNvPr id="4" name="Slide Number Placeholder 3"/>
          <p:cNvSpPr>
            <a:spLocks noGrp="1"/>
          </p:cNvSpPr>
          <p:nvPr>
            <p:ph type="sldNum" sz="quarter" idx="5"/>
          </p:nvPr>
        </p:nvSpPr>
        <p:spPr/>
        <p:txBody>
          <a:bodyPr/>
          <a:lstStyle/>
          <a:p>
            <a:fld id="{32F9F603-1C3D-4282-A126-C2403FB1CBBF}" type="slidenum">
              <a:rPr lang="en-US" smtClean="0"/>
              <a:t>2</a:t>
            </a:fld>
            <a:endParaRPr lang="en-US"/>
          </a:p>
        </p:txBody>
      </p:sp>
    </p:spTree>
    <p:extLst>
      <p:ext uri="{BB962C8B-B14F-4D97-AF65-F5344CB8AC3E}">
        <p14:creationId xmlns:p14="http://schemas.microsoft.com/office/powerpoint/2010/main" val="330765085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D082F0-6917-E4FE-3545-2F6BD86FE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A109A9-6B03-DB4C-E91C-8045070447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F2062A-6CE9-3160-7B99-CEECB3B6C83C}"/>
              </a:ext>
            </a:extLst>
          </p:cNvPr>
          <p:cNvSpPr>
            <a:spLocks noGrp="1"/>
          </p:cNvSpPr>
          <p:nvPr>
            <p:ph type="body" idx="1"/>
          </p:nvPr>
        </p:nvSpPr>
        <p:spPr/>
        <p:txBody>
          <a:bodyPr/>
          <a:lstStyle/>
          <a:p>
            <a:r>
              <a:rPr lang="en-US" b="0" u="none" dirty="0"/>
              <a:t>Decouples message producers from consumers.</a:t>
            </a:r>
          </a:p>
          <a:p>
            <a:endParaRPr lang="en-US" b="0" u="none" dirty="0"/>
          </a:p>
          <a:p>
            <a:r>
              <a:rPr lang="en-US" b="0" u="none" dirty="0"/>
              <a:t>Supports multiple consumers for the same message.</a:t>
            </a:r>
          </a:p>
          <a:p>
            <a:endParaRPr lang="en-US" b="0" u="none" dirty="0"/>
          </a:p>
          <a:p>
            <a:r>
              <a:rPr lang="en-US" b="0" u="none" dirty="0"/>
              <a:t>Enhances scalability and flexibility in message delivery.</a:t>
            </a:r>
          </a:p>
        </p:txBody>
      </p:sp>
      <p:sp>
        <p:nvSpPr>
          <p:cNvPr id="4" name="Slide Number Placeholder 3">
            <a:extLst>
              <a:ext uri="{FF2B5EF4-FFF2-40B4-BE49-F238E27FC236}">
                <a16:creationId xmlns:a16="http://schemas.microsoft.com/office/drawing/2014/main" id="{4C823D70-3AF6-9FB6-8C31-3EED55520ACE}"/>
              </a:ext>
            </a:extLst>
          </p:cNvPr>
          <p:cNvSpPr>
            <a:spLocks noGrp="1"/>
          </p:cNvSpPr>
          <p:nvPr>
            <p:ph type="sldNum" sz="quarter" idx="5"/>
          </p:nvPr>
        </p:nvSpPr>
        <p:spPr/>
        <p:txBody>
          <a:bodyPr/>
          <a:lstStyle/>
          <a:p>
            <a:fld id="{32F9F603-1C3D-4282-A126-C2403FB1CBBF}" type="slidenum">
              <a:rPr lang="en-US" smtClean="0"/>
              <a:t>23</a:t>
            </a:fld>
            <a:endParaRPr lang="en-US"/>
          </a:p>
        </p:txBody>
      </p:sp>
    </p:spTree>
    <p:extLst>
      <p:ext uri="{BB962C8B-B14F-4D97-AF65-F5344CB8AC3E}">
        <p14:creationId xmlns:p14="http://schemas.microsoft.com/office/powerpoint/2010/main" val="888141522"/>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127A8-9956-8EF2-0DB1-A5A726F47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CA3BD4-36C3-DEF4-21DB-BE07B92134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384D20-75FE-9704-ABD4-CD1E779C3E4D}"/>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ADE485A-759A-705C-CC55-BE103861CAF8}"/>
              </a:ext>
            </a:extLst>
          </p:cNvPr>
          <p:cNvSpPr>
            <a:spLocks noGrp="1"/>
          </p:cNvSpPr>
          <p:nvPr>
            <p:ph type="sldNum" sz="quarter" idx="5"/>
          </p:nvPr>
        </p:nvSpPr>
        <p:spPr/>
        <p:txBody>
          <a:bodyPr/>
          <a:lstStyle/>
          <a:p>
            <a:fld id="{32F9F603-1C3D-4282-A126-C2403FB1CBBF}" type="slidenum">
              <a:rPr lang="en-US" smtClean="0"/>
              <a:t>217</a:t>
            </a:fld>
            <a:endParaRPr lang="en-US"/>
          </a:p>
        </p:txBody>
      </p:sp>
    </p:spTree>
    <p:extLst>
      <p:ext uri="{BB962C8B-B14F-4D97-AF65-F5344CB8AC3E}">
        <p14:creationId xmlns:p14="http://schemas.microsoft.com/office/powerpoint/2010/main" val="148112609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C8961B-9E37-3D72-09DE-311643DE56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D61661-4994-A27D-60DF-067B3F6D0C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5C06CD-4BF8-5710-2FC1-AA09EF2CFE3D}"/>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61623C0-458E-14B5-C5EC-167AC65E1E72}"/>
              </a:ext>
            </a:extLst>
          </p:cNvPr>
          <p:cNvSpPr>
            <a:spLocks noGrp="1"/>
          </p:cNvSpPr>
          <p:nvPr>
            <p:ph type="sldNum" sz="quarter" idx="5"/>
          </p:nvPr>
        </p:nvSpPr>
        <p:spPr/>
        <p:txBody>
          <a:bodyPr/>
          <a:lstStyle/>
          <a:p>
            <a:fld id="{32F9F603-1C3D-4282-A126-C2403FB1CBBF}" type="slidenum">
              <a:rPr lang="en-US" smtClean="0"/>
              <a:t>218</a:t>
            </a:fld>
            <a:endParaRPr lang="en-US"/>
          </a:p>
        </p:txBody>
      </p:sp>
    </p:spTree>
    <p:extLst>
      <p:ext uri="{BB962C8B-B14F-4D97-AF65-F5344CB8AC3E}">
        <p14:creationId xmlns:p14="http://schemas.microsoft.com/office/powerpoint/2010/main" val="49225987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64B313-78DE-874D-EF16-D1A2C9BA08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2284DA-C1B1-2F12-5D55-1E2C249BAB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07AE87-38AF-93D8-401C-332A707D4711}"/>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993C6F9-EA55-165F-A890-FBD8628DAD1C}"/>
              </a:ext>
            </a:extLst>
          </p:cNvPr>
          <p:cNvSpPr>
            <a:spLocks noGrp="1"/>
          </p:cNvSpPr>
          <p:nvPr>
            <p:ph type="sldNum" sz="quarter" idx="5"/>
          </p:nvPr>
        </p:nvSpPr>
        <p:spPr/>
        <p:txBody>
          <a:bodyPr/>
          <a:lstStyle/>
          <a:p>
            <a:fld id="{32F9F603-1C3D-4282-A126-C2403FB1CBBF}" type="slidenum">
              <a:rPr lang="en-US" smtClean="0"/>
              <a:t>219</a:t>
            </a:fld>
            <a:endParaRPr lang="en-US"/>
          </a:p>
        </p:txBody>
      </p:sp>
    </p:spTree>
    <p:extLst>
      <p:ext uri="{BB962C8B-B14F-4D97-AF65-F5344CB8AC3E}">
        <p14:creationId xmlns:p14="http://schemas.microsoft.com/office/powerpoint/2010/main" val="377499100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BD1BE-844C-90BE-7297-34FB570C8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B532E1-ADCC-A59D-14A3-D13816DCA0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5B8526-A679-B99A-B27F-57C24BCD74A3}"/>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A6D80C1-1794-5E5C-0029-0D094D4EEED7}"/>
              </a:ext>
            </a:extLst>
          </p:cNvPr>
          <p:cNvSpPr>
            <a:spLocks noGrp="1"/>
          </p:cNvSpPr>
          <p:nvPr>
            <p:ph type="sldNum" sz="quarter" idx="5"/>
          </p:nvPr>
        </p:nvSpPr>
        <p:spPr/>
        <p:txBody>
          <a:bodyPr/>
          <a:lstStyle/>
          <a:p>
            <a:fld id="{32F9F603-1C3D-4282-A126-C2403FB1CBBF}" type="slidenum">
              <a:rPr lang="en-US" smtClean="0"/>
              <a:t>220</a:t>
            </a:fld>
            <a:endParaRPr lang="en-US"/>
          </a:p>
        </p:txBody>
      </p:sp>
    </p:spTree>
    <p:extLst>
      <p:ext uri="{BB962C8B-B14F-4D97-AF65-F5344CB8AC3E}">
        <p14:creationId xmlns:p14="http://schemas.microsoft.com/office/powerpoint/2010/main" val="367472215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CD8F1-AFA5-F0C2-B5EE-E193BAAB27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AC890D-D01E-BAAB-4E5F-123ABEA7E7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B494AA-2485-D796-27B8-0719AED9AD0C}"/>
              </a:ext>
            </a:extLst>
          </p:cNvPr>
          <p:cNvSpPr>
            <a:spLocks noGrp="1"/>
          </p:cNvSpPr>
          <p:nvPr>
            <p:ph type="body" idx="1"/>
          </p:nvPr>
        </p:nvSpPr>
        <p:spPr/>
        <p:txBody>
          <a:bodyPr/>
          <a:lstStyle/>
          <a:p>
            <a:r>
              <a:rPr lang="en-US" b="1" dirty="0"/>
              <a:t>Store Large Payloads Externally</a:t>
            </a:r>
            <a:r>
              <a:rPr lang="en-US" b="0" dirty="0"/>
              <a:t>: Use an external storage system to store large message payloads and keep the message queue lightweight.</a:t>
            </a:r>
          </a:p>
          <a:p>
            <a:endParaRPr lang="en-US" b="0" dirty="0"/>
          </a:p>
          <a:p>
            <a:r>
              <a:rPr lang="en-US" b="1" dirty="0"/>
              <a:t>Include Claim Checks</a:t>
            </a:r>
            <a:r>
              <a:rPr lang="en-US" b="0" dirty="0"/>
              <a:t>: Pass references or claim checks through the message queue to retrieve the payload when needed.</a:t>
            </a:r>
          </a:p>
          <a:p>
            <a:endParaRPr lang="en-US" b="0" dirty="0"/>
          </a:p>
          <a:p>
            <a:r>
              <a:rPr lang="en-US" b="1" dirty="0"/>
              <a:t>Ensure Storage Reliability</a:t>
            </a:r>
            <a:r>
              <a:rPr lang="en-US" b="0" dirty="0"/>
              <a:t>: Use a reliable and performant external storage system to store and retrieve large payloads efficiently.</a:t>
            </a:r>
          </a:p>
          <a:p>
            <a:endParaRPr lang="en-US" b="0" dirty="0"/>
          </a:p>
          <a:p>
            <a:r>
              <a:rPr lang="en-US" b="1" dirty="0"/>
              <a:t>Coordinate Components</a:t>
            </a:r>
            <a:r>
              <a:rPr lang="en-US" b="0" dirty="0"/>
              <a:t>: Ensure proper coordination between the messaging system and the external storage to maintain consistency and reliability.</a:t>
            </a:r>
          </a:p>
          <a:p>
            <a:endParaRPr lang="en-US" b="0" dirty="0"/>
          </a:p>
          <a:p>
            <a:endParaRPr lang="en-US" b="1" dirty="0"/>
          </a:p>
        </p:txBody>
      </p:sp>
      <p:sp>
        <p:nvSpPr>
          <p:cNvPr id="4" name="Slide Number Placeholder 3">
            <a:extLst>
              <a:ext uri="{FF2B5EF4-FFF2-40B4-BE49-F238E27FC236}">
                <a16:creationId xmlns:a16="http://schemas.microsoft.com/office/drawing/2014/main" id="{1819EA04-5D0E-8908-AB42-2AB0312DAB51}"/>
              </a:ext>
            </a:extLst>
          </p:cNvPr>
          <p:cNvSpPr>
            <a:spLocks noGrp="1"/>
          </p:cNvSpPr>
          <p:nvPr>
            <p:ph type="sldNum" sz="quarter" idx="5"/>
          </p:nvPr>
        </p:nvSpPr>
        <p:spPr/>
        <p:txBody>
          <a:bodyPr/>
          <a:lstStyle/>
          <a:p>
            <a:fld id="{32F9F603-1C3D-4282-A126-C2403FB1CBBF}" type="slidenum">
              <a:rPr lang="en-US" smtClean="0"/>
              <a:t>221</a:t>
            </a:fld>
            <a:endParaRPr lang="en-US"/>
          </a:p>
        </p:txBody>
      </p:sp>
    </p:spTree>
    <p:extLst>
      <p:ext uri="{BB962C8B-B14F-4D97-AF65-F5344CB8AC3E}">
        <p14:creationId xmlns:p14="http://schemas.microsoft.com/office/powerpoint/2010/main" val="82131186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88E831-2053-67B5-E12F-D58A97DE4F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2C6731-FFE2-4D1E-1678-2994EA8F36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0A9418-9861-58B0-91F4-671D21729F39}"/>
              </a:ext>
            </a:extLst>
          </p:cNvPr>
          <p:cNvSpPr>
            <a:spLocks noGrp="1"/>
          </p:cNvSpPr>
          <p:nvPr>
            <p:ph type="body" idx="1"/>
          </p:nvPr>
        </p:nvSpPr>
        <p:spPr/>
        <p:txBody>
          <a:bodyPr/>
          <a:lstStyle/>
          <a:p>
            <a:r>
              <a:rPr lang="en-US" b="0" dirty="0"/>
              <a:t>As we conclude the </a:t>
            </a:r>
            <a:r>
              <a:rPr lang="en-US" b="1" dirty="0"/>
              <a:t>Advanced Processing Techniques</a:t>
            </a:r>
            <a:r>
              <a:rPr lang="en-US" b="0" dirty="0"/>
              <a:t> module, let’s summarize the key patterns and insights we have covered, and preview what is coming up next.</a:t>
            </a:r>
          </a:p>
          <a:p>
            <a:endParaRPr lang="en-US" b="0" dirty="0"/>
          </a:p>
          <a:p>
            <a:r>
              <a:rPr lang="en-US" b="1" dirty="0"/>
              <a:t>Key Takeaways</a:t>
            </a:r>
            <a:r>
              <a:rPr lang="en-US" b="0" dirty="0"/>
              <a:t>:</a:t>
            </a:r>
          </a:p>
          <a:p>
            <a:endParaRPr lang="en-US" b="0" dirty="0"/>
          </a:p>
          <a:p>
            <a:pPr marL="171450" indent="-171450">
              <a:buFont typeface="Arial" panose="020B0604020202020204" pitchFamily="34" charset="0"/>
              <a:buChar char="•"/>
            </a:pPr>
            <a:r>
              <a:rPr lang="en-US" b="1" dirty="0"/>
              <a:t>Idempotent Receiver</a:t>
            </a:r>
            <a:r>
              <a:rPr lang="en-US" b="0" dirty="0"/>
              <a:t>: Ensuring that messages are processed safely multiple times without unintended side effects.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Message Scheduling</a:t>
            </a:r>
            <a:r>
              <a:rPr lang="en-US" b="0" dirty="0"/>
              <a:t>: Techniques for delaying messaging processing until a specified time.</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Transactional Queues</a:t>
            </a:r>
            <a:r>
              <a:rPr lang="en-US" b="0" dirty="0"/>
              <a:t>: Guaranteeing message integrity within transactions.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Claim Check</a:t>
            </a:r>
            <a:r>
              <a:rPr lang="en-US" b="0" dirty="0"/>
              <a:t>: Efficiently offloading large messages form the queue to handle them more effectively.</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These patterns have provided you with advanced tools to improve the reliability and efficiency of your messaging solutions.</a:t>
            </a:r>
          </a:p>
        </p:txBody>
      </p:sp>
      <p:sp>
        <p:nvSpPr>
          <p:cNvPr id="4" name="Slide Number Placeholder 3">
            <a:extLst>
              <a:ext uri="{FF2B5EF4-FFF2-40B4-BE49-F238E27FC236}">
                <a16:creationId xmlns:a16="http://schemas.microsoft.com/office/drawing/2014/main" id="{EE6793D7-830F-007C-5FD8-98C7CAC81D8A}"/>
              </a:ext>
            </a:extLst>
          </p:cNvPr>
          <p:cNvSpPr>
            <a:spLocks noGrp="1"/>
          </p:cNvSpPr>
          <p:nvPr>
            <p:ph type="sldNum" sz="quarter" idx="5"/>
          </p:nvPr>
        </p:nvSpPr>
        <p:spPr/>
        <p:txBody>
          <a:bodyPr/>
          <a:lstStyle/>
          <a:p>
            <a:fld id="{32F9F603-1C3D-4282-A126-C2403FB1CBBF}" type="slidenum">
              <a:rPr lang="en-US" smtClean="0"/>
              <a:t>223</a:t>
            </a:fld>
            <a:endParaRPr lang="en-US"/>
          </a:p>
        </p:txBody>
      </p:sp>
    </p:spTree>
    <p:extLst>
      <p:ext uri="{BB962C8B-B14F-4D97-AF65-F5344CB8AC3E}">
        <p14:creationId xmlns:p14="http://schemas.microsoft.com/office/powerpoint/2010/main" val="261840641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09C2AA-E442-8846-99B5-760A2DF743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BED5CF1-8AB4-950C-0E23-A5657C7A41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CAC86F-8811-41E4-A48C-F52A35375E09}"/>
              </a:ext>
            </a:extLst>
          </p:cNvPr>
          <p:cNvSpPr>
            <a:spLocks noGrp="1"/>
          </p:cNvSpPr>
          <p:nvPr>
            <p:ph type="body" idx="1"/>
          </p:nvPr>
        </p:nvSpPr>
        <p:spPr/>
        <p:txBody>
          <a:bodyPr/>
          <a:lstStyle/>
          <a:p>
            <a:r>
              <a:rPr lang="en-US" dirty="0"/>
              <a:t>In the next module, we will look into essential patterns that ensure you messaging systems are resilient and reliable. Here is a glimpse of what is to come:</a:t>
            </a:r>
          </a:p>
          <a:p>
            <a:endParaRPr lang="en-US" b="1" dirty="0"/>
          </a:p>
          <a:p>
            <a:pPr marL="171450" indent="-171450">
              <a:buFont typeface="Arial" panose="020B0604020202020204" pitchFamily="34" charset="0"/>
              <a:buChar char="•"/>
            </a:pPr>
            <a:r>
              <a:rPr lang="en-US" b="1" dirty="0"/>
              <a:t>Circuit Breaker</a:t>
            </a:r>
            <a:r>
              <a:rPr lang="en-US" b="0" dirty="0"/>
              <a:t>: Introducing fault tolerance and resilience in your messaging solutions.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Saga</a:t>
            </a:r>
            <a:r>
              <a:rPr lang="en-US" b="0" dirty="0"/>
              <a:t>: Managing long-running transactions with distributed systems.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Sequential Convoy</a:t>
            </a:r>
            <a:r>
              <a:rPr lang="en-US" b="0" dirty="0"/>
              <a:t>: Handling related messages in a specific order.</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Exactly Once Processing</a:t>
            </a:r>
            <a:r>
              <a:rPr lang="en-US" b="0" dirty="0"/>
              <a:t>: Guaranteeing that messages are processed only once, with no duplicates.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These upcoming patterns will further enhance your ability to design robust and scalable messaging systems. Stay tuned as we continue our journey into building resilient and reliable messaging solutions!</a:t>
            </a:r>
            <a:endParaRPr lang="en-US" b="1" dirty="0"/>
          </a:p>
        </p:txBody>
      </p:sp>
      <p:sp>
        <p:nvSpPr>
          <p:cNvPr id="4" name="Slide Number Placeholder 3">
            <a:extLst>
              <a:ext uri="{FF2B5EF4-FFF2-40B4-BE49-F238E27FC236}">
                <a16:creationId xmlns:a16="http://schemas.microsoft.com/office/drawing/2014/main" id="{EC16DDAB-F15D-7BEB-BCD6-F71B7E5027C7}"/>
              </a:ext>
            </a:extLst>
          </p:cNvPr>
          <p:cNvSpPr>
            <a:spLocks noGrp="1"/>
          </p:cNvSpPr>
          <p:nvPr>
            <p:ph type="sldNum" sz="quarter" idx="5"/>
          </p:nvPr>
        </p:nvSpPr>
        <p:spPr/>
        <p:txBody>
          <a:bodyPr/>
          <a:lstStyle/>
          <a:p>
            <a:fld id="{32F9F603-1C3D-4282-A126-C2403FB1CBBF}" type="slidenum">
              <a:rPr lang="en-US" smtClean="0"/>
              <a:t>224</a:t>
            </a:fld>
            <a:endParaRPr lang="en-US"/>
          </a:p>
        </p:txBody>
      </p:sp>
    </p:spTree>
    <p:extLst>
      <p:ext uri="{BB962C8B-B14F-4D97-AF65-F5344CB8AC3E}">
        <p14:creationId xmlns:p14="http://schemas.microsoft.com/office/powerpoint/2010/main" val="2588913910"/>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42E7F1-0800-EE0C-36F7-41F96418D4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B11385D-8753-AFDF-0516-BBF4B0E35F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7C93AD-428B-B175-8FC2-D14412E8A739}"/>
              </a:ext>
            </a:extLst>
          </p:cNvPr>
          <p:cNvSpPr>
            <a:spLocks noGrp="1"/>
          </p:cNvSpPr>
          <p:nvPr>
            <p:ph type="body" idx="1"/>
          </p:nvPr>
        </p:nvSpPr>
        <p:spPr/>
        <p:txBody>
          <a:bodyPr/>
          <a:lstStyle/>
          <a:p>
            <a:r>
              <a:rPr lang="en-US" dirty="0"/>
              <a:t>Welcome to the </a:t>
            </a:r>
            <a:r>
              <a:rPr lang="en-US" b="1" dirty="0"/>
              <a:t>Resilience and Reliability</a:t>
            </a:r>
            <a:r>
              <a:rPr lang="en-US" dirty="0"/>
              <a:t> module. In this section, we will focus on patterns that ensure your messaging systems are robust, fault-tolerant, and capable of maintaining high availability even under challenging conditions. Building resilient and reliable messaging solutions is crucial for creating dependable and scalable systems that can withstand failures and continue to operate smoothly.</a:t>
            </a:r>
          </a:p>
          <a:p>
            <a:endParaRPr lang="en-US" dirty="0"/>
          </a:p>
          <a:p>
            <a:r>
              <a:rPr lang="en-US" dirty="0"/>
              <a:t>By the end of this module, you'll have the tools and knowledge to design messaging solutions that can handle failures gracefully and ensure consistent and reliable message processing. Let's dive into the techniques that will make your messaging systems resilient and dependable!</a:t>
            </a:r>
          </a:p>
        </p:txBody>
      </p:sp>
      <p:sp>
        <p:nvSpPr>
          <p:cNvPr id="4" name="Slide Number Placeholder 3">
            <a:extLst>
              <a:ext uri="{FF2B5EF4-FFF2-40B4-BE49-F238E27FC236}">
                <a16:creationId xmlns:a16="http://schemas.microsoft.com/office/drawing/2014/main" id="{9D118202-3E3E-FB7F-B183-160F07355CA7}"/>
              </a:ext>
            </a:extLst>
          </p:cNvPr>
          <p:cNvSpPr>
            <a:spLocks noGrp="1"/>
          </p:cNvSpPr>
          <p:nvPr>
            <p:ph type="sldNum" sz="quarter" idx="5"/>
          </p:nvPr>
        </p:nvSpPr>
        <p:spPr/>
        <p:txBody>
          <a:bodyPr/>
          <a:lstStyle/>
          <a:p>
            <a:fld id="{32F9F603-1C3D-4282-A126-C2403FB1CBBF}" type="slidenum">
              <a:rPr lang="en-US" smtClean="0"/>
              <a:t>225</a:t>
            </a:fld>
            <a:endParaRPr lang="en-US"/>
          </a:p>
        </p:txBody>
      </p:sp>
    </p:spTree>
    <p:extLst>
      <p:ext uri="{BB962C8B-B14F-4D97-AF65-F5344CB8AC3E}">
        <p14:creationId xmlns:p14="http://schemas.microsoft.com/office/powerpoint/2010/main" val="2053134887"/>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15A73-7319-1CE7-3F5B-DBA188BCB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D5D44C-26E0-80A7-4809-B2370798F6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DDBA9E-33A5-29D7-10B0-A4189E55582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3613A-262D-D155-AF61-D9336645BF67}"/>
              </a:ext>
            </a:extLst>
          </p:cNvPr>
          <p:cNvSpPr>
            <a:spLocks noGrp="1"/>
          </p:cNvSpPr>
          <p:nvPr>
            <p:ph type="sldNum" sz="quarter" idx="5"/>
          </p:nvPr>
        </p:nvSpPr>
        <p:spPr/>
        <p:txBody>
          <a:bodyPr/>
          <a:lstStyle/>
          <a:p>
            <a:fld id="{32F9F603-1C3D-4282-A126-C2403FB1CBBF}" type="slidenum">
              <a:rPr lang="en-US" smtClean="0"/>
              <a:t>226</a:t>
            </a:fld>
            <a:endParaRPr lang="en-US"/>
          </a:p>
        </p:txBody>
      </p:sp>
    </p:spTree>
    <p:extLst>
      <p:ext uri="{BB962C8B-B14F-4D97-AF65-F5344CB8AC3E}">
        <p14:creationId xmlns:p14="http://schemas.microsoft.com/office/powerpoint/2010/main" val="3837075311"/>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2FB851-3014-D1EB-130D-A67F34D323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CAFE93-3336-C7C0-D27C-F6CE0B8F6D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01EB9B-EB25-F230-648F-EB839EC27869}"/>
              </a:ext>
            </a:extLst>
          </p:cNvPr>
          <p:cNvSpPr>
            <a:spLocks noGrp="1"/>
          </p:cNvSpPr>
          <p:nvPr>
            <p:ph type="body" idx="1"/>
          </p:nvPr>
        </p:nvSpPr>
        <p:spPr/>
        <p:txBody>
          <a:bodyPr/>
          <a:lstStyle/>
          <a:p>
            <a:r>
              <a:rPr lang="en-US" b="1" u="sng" dirty="0"/>
              <a:t>Definition</a:t>
            </a:r>
            <a:endParaRPr lang="en-US" b="0" u="none" dirty="0"/>
          </a:p>
          <a:p>
            <a:r>
              <a:rPr lang="en-US" b="0" u="none" dirty="0"/>
              <a:t>The Circuit Breaker pattern is a design pattern used to detect and handle failures gracefully. It acts as a protective barrier, stopping the flow of requests to a failing service to prevent cascading failures across the system. When the failure rate exceeds a certain threshold, the circuit breaker “trips” and redirects requests to a fallback mechanism.</a:t>
            </a:r>
          </a:p>
          <a:p>
            <a:endParaRPr lang="en-US" b="0" u="none" dirty="0"/>
          </a:p>
          <a:p>
            <a:r>
              <a:rPr lang="en-US" b="1" u="sng" dirty="0"/>
              <a:t>Purpose</a:t>
            </a:r>
            <a:endParaRPr lang="en-US" b="0" u="none" dirty="0"/>
          </a:p>
          <a:p>
            <a:r>
              <a:rPr lang="en-US" b="0" u="none" dirty="0"/>
              <a:t>The purpose of the Circuit Breaker pattern is to improve system resilience and stability by preventing failed operations from overwhelming the system and allowing for graceful recovery.</a:t>
            </a:r>
            <a:endParaRPr lang="en-US" b="1" u="sng" dirty="0"/>
          </a:p>
        </p:txBody>
      </p:sp>
      <p:sp>
        <p:nvSpPr>
          <p:cNvPr id="4" name="Slide Number Placeholder 3">
            <a:extLst>
              <a:ext uri="{FF2B5EF4-FFF2-40B4-BE49-F238E27FC236}">
                <a16:creationId xmlns:a16="http://schemas.microsoft.com/office/drawing/2014/main" id="{C229917B-8A60-C542-5C62-B38DAB17A2B7}"/>
              </a:ext>
            </a:extLst>
          </p:cNvPr>
          <p:cNvSpPr>
            <a:spLocks noGrp="1"/>
          </p:cNvSpPr>
          <p:nvPr>
            <p:ph type="sldNum" sz="quarter" idx="5"/>
          </p:nvPr>
        </p:nvSpPr>
        <p:spPr/>
        <p:txBody>
          <a:bodyPr/>
          <a:lstStyle/>
          <a:p>
            <a:fld id="{32F9F603-1C3D-4282-A126-C2403FB1CBBF}" type="slidenum">
              <a:rPr lang="en-US" smtClean="0"/>
              <a:t>227</a:t>
            </a:fld>
            <a:endParaRPr lang="en-US"/>
          </a:p>
        </p:txBody>
      </p:sp>
    </p:spTree>
    <p:extLst>
      <p:ext uri="{BB962C8B-B14F-4D97-AF65-F5344CB8AC3E}">
        <p14:creationId xmlns:p14="http://schemas.microsoft.com/office/powerpoint/2010/main" val="33242631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A70C4-3429-90F3-C95C-01C38F355C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6A0A06-1132-5AAC-6DA4-D7B8E4CA49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1BC80-D99A-1C14-288B-A4C59528137F}"/>
              </a:ext>
            </a:extLst>
          </p:cNvPr>
          <p:cNvSpPr>
            <a:spLocks noGrp="1"/>
          </p:cNvSpPr>
          <p:nvPr>
            <p:ph type="body" idx="1"/>
          </p:nvPr>
        </p:nvSpPr>
        <p:spPr/>
        <p:txBody>
          <a:bodyPr/>
          <a:lstStyle/>
          <a:p>
            <a:r>
              <a:rPr lang="en-US" b="1" u="sng" dirty="0"/>
              <a:t>Complexity in Message Management</a:t>
            </a:r>
            <a:endParaRPr lang="en-US" b="0" u="none" dirty="0"/>
          </a:p>
          <a:p>
            <a:pPr marL="171450" indent="-171450">
              <a:buFont typeface="Arial" panose="020B0604020202020204" pitchFamily="34" charset="0"/>
              <a:buChar char="•"/>
            </a:pPr>
            <a:r>
              <a:rPr lang="en-US" b="0" u="none" dirty="0"/>
              <a:t>Managing message delivery guarantees and ensuring messages are delivered to all subscribers can be complex.</a:t>
            </a:r>
          </a:p>
          <a:p>
            <a:pPr marL="171450" indent="-171450">
              <a:buFont typeface="Arial" panose="020B0604020202020204" pitchFamily="34" charset="0"/>
              <a:buChar char="•"/>
            </a:pPr>
            <a:r>
              <a:rPr lang="en-US" b="0" u="none" dirty="0"/>
              <a:t>Handling message ordering and duplicates across multiple subscribers adds additional complexity.</a:t>
            </a:r>
            <a:endParaRPr lang="en-US" b="1" u="sng" dirty="0"/>
          </a:p>
        </p:txBody>
      </p:sp>
      <p:sp>
        <p:nvSpPr>
          <p:cNvPr id="4" name="Slide Number Placeholder 3">
            <a:extLst>
              <a:ext uri="{FF2B5EF4-FFF2-40B4-BE49-F238E27FC236}">
                <a16:creationId xmlns:a16="http://schemas.microsoft.com/office/drawing/2014/main" id="{696F860E-5F5C-5EBA-7B3B-17CCE3DBAA5A}"/>
              </a:ext>
            </a:extLst>
          </p:cNvPr>
          <p:cNvSpPr>
            <a:spLocks noGrp="1"/>
          </p:cNvSpPr>
          <p:nvPr>
            <p:ph type="sldNum" sz="quarter" idx="5"/>
          </p:nvPr>
        </p:nvSpPr>
        <p:spPr/>
        <p:txBody>
          <a:bodyPr/>
          <a:lstStyle/>
          <a:p>
            <a:fld id="{32F9F603-1C3D-4282-A126-C2403FB1CBBF}" type="slidenum">
              <a:rPr lang="en-US" smtClean="0"/>
              <a:t>24</a:t>
            </a:fld>
            <a:endParaRPr lang="en-US"/>
          </a:p>
        </p:txBody>
      </p:sp>
    </p:spTree>
    <p:extLst>
      <p:ext uri="{BB962C8B-B14F-4D97-AF65-F5344CB8AC3E}">
        <p14:creationId xmlns:p14="http://schemas.microsoft.com/office/powerpoint/2010/main" val="2280714314"/>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1683A3-A49F-FF92-1E1C-DF1CF9D16A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068892-D17E-7598-3703-9CFF0DD3C4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807AC0-1FB1-E209-7D16-008209861CA3}"/>
              </a:ext>
            </a:extLst>
          </p:cNvPr>
          <p:cNvSpPr>
            <a:spLocks noGrp="1"/>
          </p:cNvSpPr>
          <p:nvPr>
            <p:ph type="body" idx="1"/>
          </p:nvPr>
        </p:nvSpPr>
        <p:spPr/>
        <p:txBody>
          <a:bodyPr/>
          <a:lstStyle/>
          <a:p>
            <a:r>
              <a:rPr lang="en-US" b="1" dirty="0"/>
              <a:t>Circuit Breaker State</a:t>
            </a:r>
            <a:r>
              <a:rPr lang="en-US" b="0" dirty="0"/>
              <a:t>: The state of the circuit breaker can be “Closed” (normal operation), “Open” (tripped, blocking requests), or “Half-Open”) (testing to see if the issue is resolved).</a:t>
            </a:r>
          </a:p>
          <a:p>
            <a:endParaRPr lang="en-US" b="0" dirty="0"/>
          </a:p>
          <a:p>
            <a:r>
              <a:rPr lang="en-US" b="1" dirty="0"/>
              <a:t>Failure Threshold</a:t>
            </a:r>
            <a:r>
              <a:rPr lang="en-US" b="0" dirty="0"/>
              <a:t>: The predefined threshold for failures that triggers the circuit breaker to trip.</a:t>
            </a:r>
          </a:p>
          <a:p>
            <a:endParaRPr lang="en-US" b="0" dirty="0"/>
          </a:p>
          <a:p>
            <a:r>
              <a:rPr lang="en-US" b="1" dirty="0"/>
              <a:t>Fallback Mechanism</a:t>
            </a:r>
            <a:r>
              <a:rPr lang="en-US" b="0" dirty="0"/>
              <a:t>: Alternative logic or service that is invoked when the circuit breaker is in the “Open” state.</a:t>
            </a:r>
          </a:p>
          <a:p>
            <a:endParaRPr lang="en-US" b="0" dirty="0"/>
          </a:p>
          <a:p>
            <a:r>
              <a:rPr lang="en-US" b="1" dirty="0"/>
              <a:t>Recovery Logic</a:t>
            </a:r>
            <a:r>
              <a:rPr lang="en-US" b="0" dirty="0"/>
              <a:t>: Logic to periodically test the failing service and transition the circuit breaker back to the “Closed” state if the issues is resolved.</a:t>
            </a:r>
            <a:endParaRPr lang="en-US" b="1" dirty="0"/>
          </a:p>
        </p:txBody>
      </p:sp>
      <p:sp>
        <p:nvSpPr>
          <p:cNvPr id="4" name="Slide Number Placeholder 3">
            <a:extLst>
              <a:ext uri="{FF2B5EF4-FFF2-40B4-BE49-F238E27FC236}">
                <a16:creationId xmlns:a16="http://schemas.microsoft.com/office/drawing/2014/main" id="{F9451752-5D4A-6F87-4803-08A460C4D499}"/>
              </a:ext>
            </a:extLst>
          </p:cNvPr>
          <p:cNvSpPr>
            <a:spLocks noGrp="1"/>
          </p:cNvSpPr>
          <p:nvPr>
            <p:ph type="sldNum" sz="quarter" idx="5"/>
          </p:nvPr>
        </p:nvSpPr>
        <p:spPr/>
        <p:txBody>
          <a:bodyPr/>
          <a:lstStyle/>
          <a:p>
            <a:fld id="{32F9F603-1C3D-4282-A126-C2403FB1CBBF}" type="slidenum">
              <a:rPr lang="en-US" smtClean="0"/>
              <a:t>228</a:t>
            </a:fld>
            <a:endParaRPr lang="en-US"/>
          </a:p>
        </p:txBody>
      </p:sp>
    </p:spTree>
    <p:extLst>
      <p:ext uri="{BB962C8B-B14F-4D97-AF65-F5344CB8AC3E}">
        <p14:creationId xmlns:p14="http://schemas.microsoft.com/office/powerpoint/2010/main" val="416574195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1C8A3C-E3FB-DCC1-24DC-E4FC52BB92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F49F9-377A-447B-5592-A8BA73F18F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387ED0-BB68-2A83-A260-5C25DD7CCAC4}"/>
              </a:ext>
            </a:extLst>
          </p:cNvPr>
          <p:cNvSpPr>
            <a:spLocks noGrp="1"/>
          </p:cNvSpPr>
          <p:nvPr>
            <p:ph type="body" idx="1"/>
          </p:nvPr>
        </p:nvSpPr>
        <p:spPr/>
        <p:txBody>
          <a:bodyPr/>
          <a:lstStyle/>
          <a:p>
            <a:r>
              <a:rPr lang="en-US" b="1" dirty="0"/>
              <a:t>Circuit Breaker State</a:t>
            </a:r>
            <a:r>
              <a:rPr lang="en-US" b="0" dirty="0"/>
              <a:t>: The state of the circuit breaker can be “Closed” (normal operation), “Open” (tripped, blocking requests), or “Half-Open”) (testing to see if the issue is resolved).</a:t>
            </a:r>
          </a:p>
          <a:p>
            <a:endParaRPr lang="en-US" b="0" dirty="0"/>
          </a:p>
          <a:p>
            <a:r>
              <a:rPr lang="en-US" b="1" dirty="0"/>
              <a:t>Failure Threshold</a:t>
            </a:r>
            <a:r>
              <a:rPr lang="en-US" b="0" dirty="0"/>
              <a:t>: The predefined threshold for failures that triggers the circuit breaker to trip.</a:t>
            </a:r>
          </a:p>
          <a:p>
            <a:endParaRPr lang="en-US" b="0" dirty="0"/>
          </a:p>
          <a:p>
            <a:r>
              <a:rPr lang="en-US" b="1" dirty="0"/>
              <a:t>Fallback Mechanism</a:t>
            </a:r>
            <a:r>
              <a:rPr lang="en-US" b="0" dirty="0"/>
              <a:t>: Alternative logic or service that is invoked when the circuit breaker is in the “Open” state.</a:t>
            </a:r>
          </a:p>
          <a:p>
            <a:endParaRPr lang="en-US" b="0" dirty="0"/>
          </a:p>
          <a:p>
            <a:r>
              <a:rPr lang="en-US" b="1" dirty="0"/>
              <a:t>Recovery Logic</a:t>
            </a:r>
            <a:r>
              <a:rPr lang="en-US" b="0" dirty="0"/>
              <a:t>: Logic to periodically test the failing service and transition the circuit breaker back to the “Closed” state if the issues is resolved.</a:t>
            </a:r>
            <a:endParaRPr lang="en-US" b="1" dirty="0"/>
          </a:p>
        </p:txBody>
      </p:sp>
      <p:sp>
        <p:nvSpPr>
          <p:cNvPr id="4" name="Slide Number Placeholder 3">
            <a:extLst>
              <a:ext uri="{FF2B5EF4-FFF2-40B4-BE49-F238E27FC236}">
                <a16:creationId xmlns:a16="http://schemas.microsoft.com/office/drawing/2014/main" id="{CBA83B1F-68CB-A4B5-74D7-C50A2AE95771}"/>
              </a:ext>
            </a:extLst>
          </p:cNvPr>
          <p:cNvSpPr>
            <a:spLocks noGrp="1"/>
          </p:cNvSpPr>
          <p:nvPr>
            <p:ph type="sldNum" sz="quarter" idx="5"/>
          </p:nvPr>
        </p:nvSpPr>
        <p:spPr/>
        <p:txBody>
          <a:bodyPr/>
          <a:lstStyle/>
          <a:p>
            <a:fld id="{32F9F603-1C3D-4282-A126-C2403FB1CBBF}" type="slidenum">
              <a:rPr lang="en-US" smtClean="0"/>
              <a:t>229</a:t>
            </a:fld>
            <a:endParaRPr lang="en-US"/>
          </a:p>
        </p:txBody>
      </p:sp>
    </p:spTree>
    <p:extLst>
      <p:ext uri="{BB962C8B-B14F-4D97-AF65-F5344CB8AC3E}">
        <p14:creationId xmlns:p14="http://schemas.microsoft.com/office/powerpoint/2010/main" val="2958665636"/>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035A4-1287-17C3-9EF5-7F96EF1DAA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A7DF06-7900-F582-3CD0-4DE687972B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0404F61-D7D3-AE79-B759-364617148D87}"/>
              </a:ext>
            </a:extLst>
          </p:cNvPr>
          <p:cNvSpPr>
            <a:spLocks noGrp="1"/>
          </p:cNvSpPr>
          <p:nvPr>
            <p:ph type="body" idx="1"/>
          </p:nvPr>
        </p:nvSpPr>
        <p:spPr/>
        <p:txBody>
          <a:bodyPr/>
          <a:lstStyle/>
          <a:p>
            <a:r>
              <a:rPr lang="en-US" b="1" u="none" dirty="0"/>
              <a:t>Improved Resilience</a:t>
            </a:r>
            <a:r>
              <a:rPr lang="en-US" b="0" u="none" dirty="0"/>
              <a:t>: Protects the system from cascading failures, allowing for graceful degradation and recovery.</a:t>
            </a:r>
          </a:p>
          <a:p>
            <a:endParaRPr lang="en-US" b="0" u="none" dirty="0"/>
          </a:p>
          <a:p>
            <a:r>
              <a:rPr lang="en-US" b="1" u="none" dirty="0"/>
              <a:t>Faster Failure Detection</a:t>
            </a:r>
            <a:r>
              <a:rPr lang="en-US" b="0" u="none" dirty="0"/>
              <a:t>: Quickly identifies and responds to failures, preventing prolonged periods of unavailability.</a:t>
            </a:r>
          </a:p>
          <a:p>
            <a:endParaRPr lang="en-US" b="0" u="none" dirty="0"/>
          </a:p>
          <a:p>
            <a:r>
              <a:rPr lang="en-US" b="1" u="none" dirty="0"/>
              <a:t>Resource Optimization</a:t>
            </a:r>
            <a:r>
              <a:rPr lang="en-US" b="0" u="none" dirty="0"/>
              <a:t>: Reduces the load on failing services, allowing them to recover without being overwhelmed by continuous requests.</a:t>
            </a:r>
            <a:endParaRPr lang="en-US" b="1" u="none" dirty="0"/>
          </a:p>
        </p:txBody>
      </p:sp>
      <p:sp>
        <p:nvSpPr>
          <p:cNvPr id="4" name="Slide Number Placeholder 3">
            <a:extLst>
              <a:ext uri="{FF2B5EF4-FFF2-40B4-BE49-F238E27FC236}">
                <a16:creationId xmlns:a16="http://schemas.microsoft.com/office/drawing/2014/main" id="{649EA73D-183F-D20E-2627-405DB62E1770}"/>
              </a:ext>
            </a:extLst>
          </p:cNvPr>
          <p:cNvSpPr>
            <a:spLocks noGrp="1"/>
          </p:cNvSpPr>
          <p:nvPr>
            <p:ph type="sldNum" sz="quarter" idx="5"/>
          </p:nvPr>
        </p:nvSpPr>
        <p:spPr/>
        <p:txBody>
          <a:bodyPr/>
          <a:lstStyle/>
          <a:p>
            <a:fld id="{32F9F603-1C3D-4282-A126-C2403FB1CBBF}" type="slidenum">
              <a:rPr lang="en-US" smtClean="0"/>
              <a:t>230</a:t>
            </a:fld>
            <a:endParaRPr lang="en-US"/>
          </a:p>
        </p:txBody>
      </p:sp>
    </p:spTree>
    <p:extLst>
      <p:ext uri="{BB962C8B-B14F-4D97-AF65-F5344CB8AC3E}">
        <p14:creationId xmlns:p14="http://schemas.microsoft.com/office/powerpoint/2010/main" val="113084324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75D82-955D-5DA9-6316-2D34A3E140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03DF94-275E-0A53-525D-627A5812B1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750029-DA09-26F8-C74B-637801B1C066}"/>
              </a:ext>
            </a:extLst>
          </p:cNvPr>
          <p:cNvSpPr>
            <a:spLocks noGrp="1"/>
          </p:cNvSpPr>
          <p:nvPr>
            <p:ph type="body" idx="1"/>
          </p:nvPr>
        </p:nvSpPr>
        <p:spPr/>
        <p:txBody>
          <a:bodyPr/>
          <a:lstStyle/>
          <a:p>
            <a:r>
              <a:rPr lang="en-US" b="1" u="none" dirty="0"/>
              <a:t>Increased Complexity</a:t>
            </a:r>
            <a:r>
              <a:rPr lang="en-US" b="0" u="none" dirty="0"/>
              <a:t>: Adds complexity to the system design, requiring careful configuration and management of the circuit breaker.</a:t>
            </a:r>
          </a:p>
          <a:p>
            <a:endParaRPr lang="en-US" b="0" u="none" dirty="0"/>
          </a:p>
          <a:p>
            <a:r>
              <a:rPr lang="en-US" b="1" u="none" dirty="0"/>
              <a:t>Potential Latency</a:t>
            </a:r>
            <a:r>
              <a:rPr lang="en-US" b="0" u="none" dirty="0"/>
              <a:t>: Introducing a circuit breaker may add latency to the request, especially if fallback mechanisms are involved.</a:t>
            </a:r>
          </a:p>
          <a:p>
            <a:endParaRPr lang="en-US" b="0" u="none" dirty="0"/>
          </a:p>
          <a:p>
            <a:r>
              <a:rPr lang="en-US" b="1" u="none" dirty="0"/>
              <a:t>False Positives</a:t>
            </a:r>
            <a:r>
              <a:rPr lang="en-US" b="0" u="none" dirty="0"/>
              <a:t>: Incorrect configuration of thresholds and timings may lead to unnecessary tripping of the circuit breaker, affecting system performance.</a:t>
            </a:r>
            <a:endParaRPr lang="en-US" b="1" u="none" dirty="0"/>
          </a:p>
        </p:txBody>
      </p:sp>
      <p:sp>
        <p:nvSpPr>
          <p:cNvPr id="4" name="Slide Number Placeholder 3">
            <a:extLst>
              <a:ext uri="{FF2B5EF4-FFF2-40B4-BE49-F238E27FC236}">
                <a16:creationId xmlns:a16="http://schemas.microsoft.com/office/drawing/2014/main" id="{235DEE08-8BEC-E387-D38A-6900A4F2092F}"/>
              </a:ext>
            </a:extLst>
          </p:cNvPr>
          <p:cNvSpPr>
            <a:spLocks noGrp="1"/>
          </p:cNvSpPr>
          <p:nvPr>
            <p:ph type="sldNum" sz="quarter" idx="5"/>
          </p:nvPr>
        </p:nvSpPr>
        <p:spPr/>
        <p:txBody>
          <a:bodyPr/>
          <a:lstStyle/>
          <a:p>
            <a:fld id="{32F9F603-1C3D-4282-A126-C2403FB1CBBF}" type="slidenum">
              <a:rPr lang="en-US" smtClean="0"/>
              <a:t>231</a:t>
            </a:fld>
            <a:endParaRPr lang="en-US"/>
          </a:p>
        </p:txBody>
      </p:sp>
    </p:spTree>
    <p:extLst>
      <p:ext uri="{BB962C8B-B14F-4D97-AF65-F5344CB8AC3E}">
        <p14:creationId xmlns:p14="http://schemas.microsoft.com/office/powerpoint/2010/main" val="3952364197"/>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D302F2-CD70-1454-A71D-BB3753F3AF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78CABC-492F-6FE2-0EE6-35B34A9DC8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558670-E6FE-B598-56D7-BB61B49D1956}"/>
              </a:ext>
            </a:extLst>
          </p:cNvPr>
          <p:cNvSpPr>
            <a:spLocks noGrp="1"/>
          </p:cNvSpPr>
          <p:nvPr>
            <p:ph type="body" idx="1"/>
          </p:nvPr>
        </p:nvSpPr>
        <p:spPr/>
        <p:txBody>
          <a:bodyPr/>
          <a:lstStyle/>
          <a:p>
            <a:r>
              <a:rPr lang="en-US" b="1" u="sng" dirty="0"/>
              <a:t>External Service Failures</a:t>
            </a:r>
            <a:endParaRPr lang="en-US" b="0" u="none" dirty="0"/>
          </a:p>
          <a:p>
            <a:r>
              <a:rPr lang="en-US" b="0" i="0" u="none" dirty="0"/>
              <a:t>Protects the system from cascading failures, allowing for graceful degradation and recovery.</a:t>
            </a:r>
          </a:p>
          <a:p>
            <a:endParaRPr lang="en-US" b="0" i="0" u="none" dirty="0"/>
          </a:p>
          <a:p>
            <a:r>
              <a:rPr lang="en-US" b="1" i="0" u="sng" dirty="0"/>
              <a:t>Temporary Overload</a:t>
            </a:r>
            <a:endParaRPr lang="en-US" b="0" i="0" u="none" dirty="0"/>
          </a:p>
          <a:p>
            <a:r>
              <a:rPr lang="en-US" b="0" i="0" u="none" dirty="0"/>
              <a:t>During period of high load, the circuit breaker can prevent the system from becoming overwhelmed by temporarily stopping requests to certain components.</a:t>
            </a:r>
          </a:p>
          <a:p>
            <a:endParaRPr lang="en-US" b="0" i="0" u="none" dirty="0"/>
          </a:p>
          <a:p>
            <a:r>
              <a:rPr lang="en-US" b="1" i="0" u="sng" dirty="0"/>
              <a:t>Error Threshold Management</a:t>
            </a:r>
            <a:endParaRPr lang="en-US" b="0" i="0" u="none" dirty="0"/>
          </a:p>
          <a:p>
            <a:r>
              <a:rPr lang="en-US" b="0" i="0" u="none" dirty="0"/>
              <a:t>Managing scenarios where the error rate for a particular eservice exceeds a predefined threshold, indicating a problem that needs to be address.</a:t>
            </a:r>
            <a:endParaRPr lang="en-US" b="1" i="0" u="sng" dirty="0"/>
          </a:p>
        </p:txBody>
      </p:sp>
      <p:sp>
        <p:nvSpPr>
          <p:cNvPr id="4" name="Slide Number Placeholder 3">
            <a:extLst>
              <a:ext uri="{FF2B5EF4-FFF2-40B4-BE49-F238E27FC236}">
                <a16:creationId xmlns:a16="http://schemas.microsoft.com/office/drawing/2014/main" id="{E5ED8751-DDB1-AB5C-B020-4E8863446968}"/>
              </a:ext>
            </a:extLst>
          </p:cNvPr>
          <p:cNvSpPr>
            <a:spLocks noGrp="1"/>
          </p:cNvSpPr>
          <p:nvPr>
            <p:ph type="sldNum" sz="quarter" idx="5"/>
          </p:nvPr>
        </p:nvSpPr>
        <p:spPr/>
        <p:txBody>
          <a:bodyPr/>
          <a:lstStyle/>
          <a:p>
            <a:fld id="{32F9F603-1C3D-4282-A126-C2403FB1CBBF}" type="slidenum">
              <a:rPr lang="en-US" smtClean="0"/>
              <a:t>232</a:t>
            </a:fld>
            <a:endParaRPr lang="en-US"/>
          </a:p>
        </p:txBody>
      </p:sp>
    </p:spTree>
    <p:extLst>
      <p:ext uri="{BB962C8B-B14F-4D97-AF65-F5344CB8AC3E}">
        <p14:creationId xmlns:p14="http://schemas.microsoft.com/office/powerpoint/2010/main" val="8044868"/>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4328B-96F5-87B9-E01F-B5136C4AC1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6ED117-3780-287A-06EB-087BA2427C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035C28-69F2-0B20-3385-0920913C02C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FED65977-154E-C6E3-DC78-941D2400245F}"/>
              </a:ext>
            </a:extLst>
          </p:cNvPr>
          <p:cNvSpPr>
            <a:spLocks noGrp="1"/>
          </p:cNvSpPr>
          <p:nvPr>
            <p:ph type="sldNum" sz="quarter" idx="5"/>
          </p:nvPr>
        </p:nvSpPr>
        <p:spPr/>
        <p:txBody>
          <a:bodyPr/>
          <a:lstStyle/>
          <a:p>
            <a:fld id="{32F9F603-1C3D-4282-A126-C2403FB1CBBF}" type="slidenum">
              <a:rPr lang="en-US" smtClean="0"/>
              <a:t>233</a:t>
            </a:fld>
            <a:endParaRPr lang="en-US"/>
          </a:p>
        </p:txBody>
      </p:sp>
    </p:spTree>
    <p:extLst>
      <p:ext uri="{BB962C8B-B14F-4D97-AF65-F5344CB8AC3E}">
        <p14:creationId xmlns:p14="http://schemas.microsoft.com/office/powerpoint/2010/main" val="3736404811"/>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316ED-F53A-4556-5A65-894B7196B8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1C2BE75-5C31-EC06-6223-B93C44AB040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36FC8C-D8CE-3DC3-E21C-8837010B1DE4}"/>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AC83949A-BD8A-F4CF-D664-677882A1793B}"/>
              </a:ext>
            </a:extLst>
          </p:cNvPr>
          <p:cNvSpPr>
            <a:spLocks noGrp="1"/>
          </p:cNvSpPr>
          <p:nvPr>
            <p:ph type="sldNum" sz="quarter" idx="5"/>
          </p:nvPr>
        </p:nvSpPr>
        <p:spPr/>
        <p:txBody>
          <a:bodyPr/>
          <a:lstStyle/>
          <a:p>
            <a:fld id="{32F9F603-1C3D-4282-A126-C2403FB1CBBF}" type="slidenum">
              <a:rPr lang="en-US" smtClean="0"/>
              <a:t>234</a:t>
            </a:fld>
            <a:endParaRPr lang="en-US"/>
          </a:p>
        </p:txBody>
      </p:sp>
    </p:spTree>
    <p:extLst>
      <p:ext uri="{BB962C8B-B14F-4D97-AF65-F5344CB8AC3E}">
        <p14:creationId xmlns:p14="http://schemas.microsoft.com/office/powerpoint/2010/main" val="215016152"/>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E40F1D-65B5-B75E-086C-B22DFA5505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9C8AD-660B-2230-9086-74E8E792AD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900AE2-E3C1-F74C-B0C5-BC247AC0E3A5}"/>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C3A64BD1-333F-063F-EBDB-0ACE5AA4A05A}"/>
              </a:ext>
            </a:extLst>
          </p:cNvPr>
          <p:cNvSpPr>
            <a:spLocks noGrp="1"/>
          </p:cNvSpPr>
          <p:nvPr>
            <p:ph type="sldNum" sz="quarter" idx="5"/>
          </p:nvPr>
        </p:nvSpPr>
        <p:spPr/>
        <p:txBody>
          <a:bodyPr/>
          <a:lstStyle/>
          <a:p>
            <a:fld id="{32F9F603-1C3D-4282-A126-C2403FB1CBBF}" type="slidenum">
              <a:rPr lang="en-US" smtClean="0"/>
              <a:t>235</a:t>
            </a:fld>
            <a:endParaRPr lang="en-US"/>
          </a:p>
        </p:txBody>
      </p:sp>
    </p:spTree>
    <p:extLst>
      <p:ext uri="{BB962C8B-B14F-4D97-AF65-F5344CB8AC3E}">
        <p14:creationId xmlns:p14="http://schemas.microsoft.com/office/powerpoint/2010/main" val="4273470229"/>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B211F3-DEE3-9BA1-54DC-7197377B08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AC8D5F-4443-BD49-D686-23A07A560D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030DF9-1A51-3243-CEB2-8A32E6DFFA15}"/>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FE67B0B-9711-F94C-A616-44FD55B62912}"/>
              </a:ext>
            </a:extLst>
          </p:cNvPr>
          <p:cNvSpPr>
            <a:spLocks noGrp="1"/>
          </p:cNvSpPr>
          <p:nvPr>
            <p:ph type="sldNum" sz="quarter" idx="5"/>
          </p:nvPr>
        </p:nvSpPr>
        <p:spPr/>
        <p:txBody>
          <a:bodyPr/>
          <a:lstStyle/>
          <a:p>
            <a:fld id="{32F9F603-1C3D-4282-A126-C2403FB1CBBF}" type="slidenum">
              <a:rPr lang="en-US" smtClean="0"/>
              <a:t>236</a:t>
            </a:fld>
            <a:endParaRPr lang="en-US"/>
          </a:p>
        </p:txBody>
      </p:sp>
    </p:spTree>
    <p:extLst>
      <p:ext uri="{BB962C8B-B14F-4D97-AF65-F5344CB8AC3E}">
        <p14:creationId xmlns:p14="http://schemas.microsoft.com/office/powerpoint/2010/main" val="4141059483"/>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6767D8-6BA2-DC97-F85F-4B2F7D79A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A4DEE-0C33-E851-7B28-7869F094FF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33BB28-1392-C0A7-31E9-A2242DC7FCAE}"/>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91119F0D-4526-07DF-DBE8-639435A531E7}"/>
              </a:ext>
            </a:extLst>
          </p:cNvPr>
          <p:cNvSpPr>
            <a:spLocks noGrp="1"/>
          </p:cNvSpPr>
          <p:nvPr>
            <p:ph type="sldNum" sz="quarter" idx="5"/>
          </p:nvPr>
        </p:nvSpPr>
        <p:spPr/>
        <p:txBody>
          <a:bodyPr/>
          <a:lstStyle/>
          <a:p>
            <a:fld id="{32F9F603-1C3D-4282-A126-C2403FB1CBBF}" type="slidenum">
              <a:rPr lang="en-US" smtClean="0"/>
              <a:t>237</a:t>
            </a:fld>
            <a:endParaRPr lang="en-US"/>
          </a:p>
        </p:txBody>
      </p:sp>
    </p:spTree>
    <p:extLst>
      <p:ext uri="{BB962C8B-B14F-4D97-AF65-F5344CB8AC3E}">
        <p14:creationId xmlns:p14="http://schemas.microsoft.com/office/powerpoint/2010/main" val="23644538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B5CC83-D860-C11E-0ABB-ED05641808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A3665A-E9DE-E0EC-70AD-F11729B977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39A1B6-F573-5F03-5D9E-5DC91245608A}"/>
              </a:ext>
            </a:extLst>
          </p:cNvPr>
          <p:cNvSpPr>
            <a:spLocks noGrp="1"/>
          </p:cNvSpPr>
          <p:nvPr>
            <p:ph type="body" idx="1"/>
          </p:nvPr>
        </p:nvSpPr>
        <p:spPr/>
        <p:txBody>
          <a:bodyPr/>
          <a:lstStyle/>
          <a:p>
            <a:r>
              <a:rPr lang="en-US" b="1" u="sng" dirty="0"/>
              <a:t>Scalability Challenges</a:t>
            </a:r>
            <a:endParaRPr lang="en-US" b="0" u="none" dirty="0"/>
          </a:p>
          <a:p>
            <a:pPr marL="171450" indent="-171450">
              <a:buFont typeface="Arial" panose="020B0604020202020204" pitchFamily="34" charset="0"/>
              <a:buChar char="•"/>
            </a:pPr>
            <a:r>
              <a:rPr lang="en-US" b="0" u="none" dirty="0"/>
              <a:t>As the number of subscribers grows, the load on the message broker can incr4ease, potentially impacting performance.</a:t>
            </a:r>
          </a:p>
          <a:p>
            <a:pPr marL="171450" indent="-171450">
              <a:buFont typeface="Arial" panose="020B0604020202020204" pitchFamily="34" charset="0"/>
              <a:buChar char="•"/>
            </a:pPr>
            <a:r>
              <a:rPr lang="en-US" b="0" u="none" dirty="0"/>
              <a:t>Ensuring timely delivery of messages to all subscribers can become more challenging with a high volume of messages.</a:t>
            </a:r>
            <a:endParaRPr lang="en-US" b="1" u="sng" dirty="0"/>
          </a:p>
        </p:txBody>
      </p:sp>
      <p:sp>
        <p:nvSpPr>
          <p:cNvPr id="4" name="Slide Number Placeholder 3">
            <a:extLst>
              <a:ext uri="{FF2B5EF4-FFF2-40B4-BE49-F238E27FC236}">
                <a16:creationId xmlns:a16="http://schemas.microsoft.com/office/drawing/2014/main" id="{274707C2-DFF0-BA0B-D233-EFEC4E77D547}"/>
              </a:ext>
            </a:extLst>
          </p:cNvPr>
          <p:cNvSpPr>
            <a:spLocks noGrp="1"/>
          </p:cNvSpPr>
          <p:nvPr>
            <p:ph type="sldNum" sz="quarter" idx="5"/>
          </p:nvPr>
        </p:nvSpPr>
        <p:spPr/>
        <p:txBody>
          <a:bodyPr/>
          <a:lstStyle/>
          <a:p>
            <a:fld id="{32F9F603-1C3D-4282-A126-C2403FB1CBBF}" type="slidenum">
              <a:rPr lang="en-US" smtClean="0"/>
              <a:t>25</a:t>
            </a:fld>
            <a:endParaRPr lang="en-US"/>
          </a:p>
        </p:txBody>
      </p:sp>
    </p:spTree>
    <p:extLst>
      <p:ext uri="{BB962C8B-B14F-4D97-AF65-F5344CB8AC3E}">
        <p14:creationId xmlns:p14="http://schemas.microsoft.com/office/powerpoint/2010/main" val="2708991399"/>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274DB3-63D3-EA3A-FC62-45276FA389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45F32F-E844-2F8B-7660-01C2D88A67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D9FB13-8B3C-BFE9-FFF6-90FBBE82F667}"/>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7DE43003-2178-5558-9C9F-1EA1F8DDB149}"/>
              </a:ext>
            </a:extLst>
          </p:cNvPr>
          <p:cNvSpPr>
            <a:spLocks noGrp="1"/>
          </p:cNvSpPr>
          <p:nvPr>
            <p:ph type="sldNum" sz="quarter" idx="5"/>
          </p:nvPr>
        </p:nvSpPr>
        <p:spPr/>
        <p:txBody>
          <a:bodyPr/>
          <a:lstStyle/>
          <a:p>
            <a:fld id="{32F9F603-1C3D-4282-A126-C2403FB1CBBF}" type="slidenum">
              <a:rPr lang="en-US" smtClean="0"/>
              <a:t>238</a:t>
            </a:fld>
            <a:endParaRPr lang="en-US"/>
          </a:p>
        </p:txBody>
      </p:sp>
    </p:spTree>
    <p:extLst>
      <p:ext uri="{BB962C8B-B14F-4D97-AF65-F5344CB8AC3E}">
        <p14:creationId xmlns:p14="http://schemas.microsoft.com/office/powerpoint/2010/main" val="4279015060"/>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CDCEA-BEC0-3BBF-97F0-2AA0486D60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A129E55-3067-A919-3416-D4197CC756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E2F211-7B15-385F-FBF8-C8961F7A07BD}"/>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C845F34-FB90-FDD7-349C-217239A9A801}"/>
              </a:ext>
            </a:extLst>
          </p:cNvPr>
          <p:cNvSpPr>
            <a:spLocks noGrp="1"/>
          </p:cNvSpPr>
          <p:nvPr>
            <p:ph type="sldNum" sz="quarter" idx="5"/>
          </p:nvPr>
        </p:nvSpPr>
        <p:spPr/>
        <p:txBody>
          <a:bodyPr/>
          <a:lstStyle/>
          <a:p>
            <a:fld id="{32F9F603-1C3D-4282-A126-C2403FB1CBBF}" type="slidenum">
              <a:rPr lang="en-US" smtClean="0"/>
              <a:t>239</a:t>
            </a:fld>
            <a:endParaRPr lang="en-US"/>
          </a:p>
        </p:txBody>
      </p:sp>
    </p:spTree>
    <p:extLst>
      <p:ext uri="{BB962C8B-B14F-4D97-AF65-F5344CB8AC3E}">
        <p14:creationId xmlns:p14="http://schemas.microsoft.com/office/powerpoint/2010/main" val="168534101"/>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14968-E250-B188-648D-CC063E8D40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C279C2-F8FE-767A-5B78-3970E0542A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36246D-45E3-6653-CD51-F1E9885C65B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F93A94B9-7D36-1875-A348-50E995263510}"/>
              </a:ext>
            </a:extLst>
          </p:cNvPr>
          <p:cNvSpPr>
            <a:spLocks noGrp="1"/>
          </p:cNvSpPr>
          <p:nvPr>
            <p:ph type="sldNum" sz="quarter" idx="5"/>
          </p:nvPr>
        </p:nvSpPr>
        <p:spPr/>
        <p:txBody>
          <a:bodyPr/>
          <a:lstStyle/>
          <a:p>
            <a:fld id="{32F9F603-1C3D-4282-A126-C2403FB1CBBF}" type="slidenum">
              <a:rPr lang="en-US" smtClean="0"/>
              <a:t>240</a:t>
            </a:fld>
            <a:endParaRPr lang="en-US"/>
          </a:p>
        </p:txBody>
      </p:sp>
    </p:spTree>
    <p:extLst>
      <p:ext uri="{BB962C8B-B14F-4D97-AF65-F5344CB8AC3E}">
        <p14:creationId xmlns:p14="http://schemas.microsoft.com/office/powerpoint/2010/main" val="2640484252"/>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CBC3C-5CB3-8C93-53F5-A34B9488C2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956CB1-D934-0D37-44F2-FBF2D62EC3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93FA85-4B91-5A81-24A8-884E2C40055C}"/>
              </a:ext>
            </a:extLst>
          </p:cNvPr>
          <p:cNvSpPr>
            <a:spLocks noGrp="1"/>
          </p:cNvSpPr>
          <p:nvPr>
            <p:ph type="body" idx="1"/>
          </p:nvPr>
        </p:nvSpPr>
        <p:spPr/>
        <p:txBody>
          <a:bodyPr/>
          <a:lstStyle/>
          <a:p>
            <a:r>
              <a:rPr lang="en-US" b="1" dirty="0"/>
              <a:t>Configure Thresholds</a:t>
            </a:r>
            <a:r>
              <a:rPr lang="en-US" b="0" dirty="0"/>
              <a:t>: Set appropriate failure thresholds and timings to ensure the circuit breaker trips only when necessary.</a:t>
            </a:r>
          </a:p>
          <a:p>
            <a:endParaRPr lang="en-US" b="0" dirty="0"/>
          </a:p>
          <a:p>
            <a:r>
              <a:rPr lang="en-US" b="1" dirty="0"/>
              <a:t>Implement Fallbacks</a:t>
            </a:r>
            <a:r>
              <a:rPr lang="en-US" b="0" dirty="0"/>
              <a:t>: Provide fallback mechanisms to handle requests when the circuit breaker is tripped, ensuring continued operation.</a:t>
            </a:r>
          </a:p>
          <a:p>
            <a:endParaRPr lang="en-US" b="0" dirty="0"/>
          </a:p>
          <a:p>
            <a:r>
              <a:rPr lang="en-US" b="1" dirty="0"/>
              <a:t>Monitor and Adjust</a:t>
            </a:r>
            <a:r>
              <a:rPr lang="en-US" b="0" dirty="0"/>
              <a:t>: Continuously monitor the circuit breaker state and adjust configurations as needed to optimize performance and resilience.</a:t>
            </a:r>
          </a:p>
          <a:p>
            <a:endParaRPr lang="en-US" b="0" dirty="0"/>
          </a:p>
          <a:p>
            <a:r>
              <a:rPr lang="en-US" b="1" dirty="0"/>
              <a:t>Test Recovery</a:t>
            </a:r>
            <a:r>
              <a:rPr lang="en-US" b="0" dirty="0"/>
              <a:t>: Implement recovery logic to periodically test the failing service and transition the circuit breaker to the “Half-Open” state to determine fi it can be closed.</a:t>
            </a:r>
            <a:endParaRPr lang="en-US" b="1" dirty="0"/>
          </a:p>
        </p:txBody>
      </p:sp>
      <p:sp>
        <p:nvSpPr>
          <p:cNvPr id="4" name="Slide Number Placeholder 3">
            <a:extLst>
              <a:ext uri="{FF2B5EF4-FFF2-40B4-BE49-F238E27FC236}">
                <a16:creationId xmlns:a16="http://schemas.microsoft.com/office/drawing/2014/main" id="{E361F565-D8CB-22A9-80E5-4EE4941C39E6}"/>
              </a:ext>
            </a:extLst>
          </p:cNvPr>
          <p:cNvSpPr>
            <a:spLocks noGrp="1"/>
          </p:cNvSpPr>
          <p:nvPr>
            <p:ph type="sldNum" sz="quarter" idx="5"/>
          </p:nvPr>
        </p:nvSpPr>
        <p:spPr/>
        <p:txBody>
          <a:bodyPr/>
          <a:lstStyle/>
          <a:p>
            <a:fld id="{32F9F603-1C3D-4282-A126-C2403FB1CBBF}" type="slidenum">
              <a:rPr lang="en-US" smtClean="0"/>
              <a:t>241</a:t>
            </a:fld>
            <a:endParaRPr lang="en-US"/>
          </a:p>
        </p:txBody>
      </p:sp>
    </p:spTree>
    <p:extLst>
      <p:ext uri="{BB962C8B-B14F-4D97-AF65-F5344CB8AC3E}">
        <p14:creationId xmlns:p14="http://schemas.microsoft.com/office/powerpoint/2010/main" val="3666869812"/>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00463-0006-9FCB-6351-BE6A3306BC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69DB1F-A611-E3EC-6903-978F7E899B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774746-5F4D-9BDB-6349-5E8D99AFE8B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88EF4D-9F2F-72D5-023B-CDE8A4CE7204}"/>
              </a:ext>
            </a:extLst>
          </p:cNvPr>
          <p:cNvSpPr>
            <a:spLocks noGrp="1"/>
          </p:cNvSpPr>
          <p:nvPr>
            <p:ph type="sldNum" sz="quarter" idx="5"/>
          </p:nvPr>
        </p:nvSpPr>
        <p:spPr/>
        <p:txBody>
          <a:bodyPr/>
          <a:lstStyle/>
          <a:p>
            <a:fld id="{32F9F603-1C3D-4282-A126-C2403FB1CBBF}" type="slidenum">
              <a:rPr lang="en-US" smtClean="0"/>
              <a:t>242</a:t>
            </a:fld>
            <a:endParaRPr lang="en-US"/>
          </a:p>
        </p:txBody>
      </p:sp>
    </p:spTree>
    <p:extLst>
      <p:ext uri="{BB962C8B-B14F-4D97-AF65-F5344CB8AC3E}">
        <p14:creationId xmlns:p14="http://schemas.microsoft.com/office/powerpoint/2010/main" val="167027396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0DBEC6-5FE8-1941-269C-B95D8FBA16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C6CCFD-24EA-8122-9E44-186E1EF859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1673E7-6F66-559C-B2F2-B7BB3FD11EB8}"/>
              </a:ext>
            </a:extLst>
          </p:cNvPr>
          <p:cNvSpPr>
            <a:spLocks noGrp="1"/>
          </p:cNvSpPr>
          <p:nvPr>
            <p:ph type="body" idx="1"/>
          </p:nvPr>
        </p:nvSpPr>
        <p:spPr/>
        <p:txBody>
          <a:bodyPr/>
          <a:lstStyle/>
          <a:p>
            <a:r>
              <a:rPr lang="en-US" b="1" u="sng" dirty="0"/>
              <a:t>Definition</a:t>
            </a:r>
            <a:endParaRPr lang="en-US" b="0" u="none" dirty="0"/>
          </a:p>
          <a:p>
            <a:r>
              <a:rPr lang="en-US" b="0" u="none" dirty="0"/>
              <a:t>The Saga pattern is a design pattern used to manage and coordinate long-running transactions in a distributed system. Instead of using a single monolithic transaction, the Saga pattern breaks the transaction into a series of smaller, independent steps, each with its own compensating action to undo the step in case of failure</a:t>
            </a:r>
          </a:p>
          <a:p>
            <a:endParaRPr lang="en-US" b="0" u="none" dirty="0"/>
          </a:p>
          <a:p>
            <a:r>
              <a:rPr lang="en-US" b="1" u="sng" dirty="0"/>
              <a:t>Purpose</a:t>
            </a:r>
            <a:endParaRPr lang="en-US" b="0" u="none" dirty="0"/>
          </a:p>
          <a:p>
            <a:r>
              <a:rPr lang="en-US" b="0" u="none" dirty="0"/>
              <a:t>The purpose of the Saga pattern is to ensure data consistency and reliability in distributed systems by managing long-running transactions and handling failures through compensating actions.</a:t>
            </a:r>
            <a:endParaRPr lang="en-US" b="1" u="sng" dirty="0"/>
          </a:p>
        </p:txBody>
      </p:sp>
      <p:sp>
        <p:nvSpPr>
          <p:cNvPr id="4" name="Slide Number Placeholder 3">
            <a:extLst>
              <a:ext uri="{FF2B5EF4-FFF2-40B4-BE49-F238E27FC236}">
                <a16:creationId xmlns:a16="http://schemas.microsoft.com/office/drawing/2014/main" id="{EB59198D-E592-EFE0-0495-7994AB580798}"/>
              </a:ext>
            </a:extLst>
          </p:cNvPr>
          <p:cNvSpPr>
            <a:spLocks noGrp="1"/>
          </p:cNvSpPr>
          <p:nvPr>
            <p:ph type="sldNum" sz="quarter" idx="5"/>
          </p:nvPr>
        </p:nvSpPr>
        <p:spPr/>
        <p:txBody>
          <a:bodyPr/>
          <a:lstStyle/>
          <a:p>
            <a:fld id="{32F9F603-1C3D-4282-A126-C2403FB1CBBF}" type="slidenum">
              <a:rPr lang="en-US" smtClean="0"/>
              <a:t>243</a:t>
            </a:fld>
            <a:endParaRPr lang="en-US"/>
          </a:p>
        </p:txBody>
      </p:sp>
    </p:spTree>
    <p:extLst>
      <p:ext uri="{BB962C8B-B14F-4D97-AF65-F5344CB8AC3E}">
        <p14:creationId xmlns:p14="http://schemas.microsoft.com/office/powerpoint/2010/main" val="320138324"/>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EC5F0-78D6-CFA2-AE2E-28485AEC0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C7643F-0948-34FD-17ED-E53CC0CEA6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9DB491-A4FE-D926-1D39-1074F86A9E5F}"/>
              </a:ext>
            </a:extLst>
          </p:cNvPr>
          <p:cNvSpPr>
            <a:spLocks noGrp="1"/>
          </p:cNvSpPr>
          <p:nvPr>
            <p:ph type="body" idx="1"/>
          </p:nvPr>
        </p:nvSpPr>
        <p:spPr/>
        <p:txBody>
          <a:bodyPr/>
          <a:lstStyle/>
          <a:p>
            <a:r>
              <a:rPr lang="en-US" b="1" dirty="0"/>
              <a:t>Saga Coordinator </a:t>
            </a:r>
            <a:r>
              <a:rPr lang="en-US" b="0" dirty="0"/>
              <a:t>: A component responsible for managing the execution of the Saga, including coordinating steps and handling compensations.</a:t>
            </a:r>
          </a:p>
          <a:p>
            <a:endParaRPr lang="en-US" b="0" dirty="0"/>
          </a:p>
          <a:p>
            <a:r>
              <a:rPr lang="en-US" b="1" dirty="0"/>
              <a:t>Transaction Steps</a:t>
            </a:r>
            <a:r>
              <a:rPr lang="en-US" b="0" dirty="0"/>
              <a:t>: Smaller, independent steps that make up the overall transaction, each with its own compensating action.</a:t>
            </a:r>
          </a:p>
          <a:p>
            <a:endParaRPr lang="en-US" b="0" dirty="0"/>
          </a:p>
          <a:p>
            <a:r>
              <a:rPr lang="en-US" b="1" dirty="0"/>
              <a:t>Compensating Actions</a:t>
            </a:r>
            <a:r>
              <a:rPr lang="en-US" b="0" dirty="0"/>
              <a:t>: Actions that undo the effects of a step in case of failure, ensuring data consistency.</a:t>
            </a:r>
          </a:p>
          <a:p>
            <a:endParaRPr lang="en-US" b="0" dirty="0"/>
          </a:p>
          <a:p>
            <a:r>
              <a:rPr lang="en-US" b="1" dirty="0"/>
              <a:t>State Management</a:t>
            </a:r>
            <a:r>
              <a:rPr lang="en-US" b="0" dirty="0"/>
              <a:t>: Mechanisms to track the progress and state of the Saga, ensuring proper execution and </a:t>
            </a:r>
            <a:r>
              <a:rPr lang="en-US" b="0" dirty="0" err="1"/>
              <a:t>compenstation</a:t>
            </a:r>
            <a:r>
              <a:rPr lang="en-US" b="0" dirty="0"/>
              <a:t>.</a:t>
            </a:r>
            <a:endParaRPr lang="en-US" b="1" dirty="0"/>
          </a:p>
        </p:txBody>
      </p:sp>
      <p:sp>
        <p:nvSpPr>
          <p:cNvPr id="4" name="Slide Number Placeholder 3">
            <a:extLst>
              <a:ext uri="{FF2B5EF4-FFF2-40B4-BE49-F238E27FC236}">
                <a16:creationId xmlns:a16="http://schemas.microsoft.com/office/drawing/2014/main" id="{1CA81FC6-20A4-624B-0D98-FED8C8749E9C}"/>
              </a:ext>
            </a:extLst>
          </p:cNvPr>
          <p:cNvSpPr>
            <a:spLocks noGrp="1"/>
          </p:cNvSpPr>
          <p:nvPr>
            <p:ph type="sldNum" sz="quarter" idx="5"/>
          </p:nvPr>
        </p:nvSpPr>
        <p:spPr/>
        <p:txBody>
          <a:bodyPr/>
          <a:lstStyle/>
          <a:p>
            <a:fld id="{32F9F603-1C3D-4282-A126-C2403FB1CBBF}" type="slidenum">
              <a:rPr lang="en-US" smtClean="0"/>
              <a:t>244</a:t>
            </a:fld>
            <a:endParaRPr lang="en-US"/>
          </a:p>
        </p:txBody>
      </p:sp>
    </p:spTree>
    <p:extLst>
      <p:ext uri="{BB962C8B-B14F-4D97-AF65-F5344CB8AC3E}">
        <p14:creationId xmlns:p14="http://schemas.microsoft.com/office/powerpoint/2010/main" val="756556374"/>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65ABB6-DA31-3026-36C5-26B27A56BB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8FDA2-5C97-9A44-02CF-EE43EC3263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F6048D-28E4-5786-C4EB-C751D2C79229}"/>
              </a:ext>
            </a:extLst>
          </p:cNvPr>
          <p:cNvSpPr>
            <a:spLocks noGrp="1"/>
          </p:cNvSpPr>
          <p:nvPr>
            <p:ph type="body" idx="1"/>
          </p:nvPr>
        </p:nvSpPr>
        <p:spPr/>
        <p:txBody>
          <a:bodyPr/>
          <a:lstStyle/>
          <a:p>
            <a:r>
              <a:rPr lang="en-US" b="1" dirty="0"/>
              <a:t>Saga Coordinator </a:t>
            </a:r>
            <a:r>
              <a:rPr lang="en-US" b="0" dirty="0"/>
              <a:t>: A component responsible for managing the execution of the Saga, including coordinating steps and handling compensations.</a:t>
            </a:r>
          </a:p>
          <a:p>
            <a:endParaRPr lang="en-US" b="0" dirty="0"/>
          </a:p>
          <a:p>
            <a:r>
              <a:rPr lang="en-US" b="1" dirty="0"/>
              <a:t>Transaction Steps</a:t>
            </a:r>
            <a:r>
              <a:rPr lang="en-US" b="0" dirty="0"/>
              <a:t>: Smaller, independent steps that make up the overall transaction, each with its own compensating action.</a:t>
            </a:r>
          </a:p>
          <a:p>
            <a:endParaRPr lang="en-US" b="0" dirty="0"/>
          </a:p>
          <a:p>
            <a:r>
              <a:rPr lang="en-US" b="1" dirty="0"/>
              <a:t>Compensating Actions</a:t>
            </a:r>
            <a:r>
              <a:rPr lang="en-US" b="0" dirty="0"/>
              <a:t>: Actions that undo the effects of a step in case of failure, ensuring data consistency.</a:t>
            </a:r>
          </a:p>
          <a:p>
            <a:endParaRPr lang="en-US" b="0" dirty="0"/>
          </a:p>
          <a:p>
            <a:r>
              <a:rPr lang="en-US" b="1" dirty="0"/>
              <a:t>State Management</a:t>
            </a:r>
            <a:r>
              <a:rPr lang="en-US" b="0" dirty="0"/>
              <a:t>: Mechanisms to track the progress and state of the Saga, ensuring proper execution and </a:t>
            </a:r>
            <a:r>
              <a:rPr lang="en-US" b="0" dirty="0" err="1"/>
              <a:t>compenstation</a:t>
            </a:r>
            <a:r>
              <a:rPr lang="en-US" b="0" dirty="0"/>
              <a:t>.</a:t>
            </a:r>
            <a:endParaRPr lang="en-US" b="1" dirty="0"/>
          </a:p>
        </p:txBody>
      </p:sp>
      <p:sp>
        <p:nvSpPr>
          <p:cNvPr id="4" name="Slide Number Placeholder 3">
            <a:extLst>
              <a:ext uri="{FF2B5EF4-FFF2-40B4-BE49-F238E27FC236}">
                <a16:creationId xmlns:a16="http://schemas.microsoft.com/office/drawing/2014/main" id="{BCEA91F7-E0CB-8DDF-39D1-9BF2006E8D24}"/>
              </a:ext>
            </a:extLst>
          </p:cNvPr>
          <p:cNvSpPr>
            <a:spLocks noGrp="1"/>
          </p:cNvSpPr>
          <p:nvPr>
            <p:ph type="sldNum" sz="quarter" idx="5"/>
          </p:nvPr>
        </p:nvSpPr>
        <p:spPr/>
        <p:txBody>
          <a:bodyPr/>
          <a:lstStyle/>
          <a:p>
            <a:fld id="{32F9F603-1C3D-4282-A126-C2403FB1CBBF}" type="slidenum">
              <a:rPr lang="en-US" smtClean="0"/>
              <a:t>245</a:t>
            </a:fld>
            <a:endParaRPr lang="en-US"/>
          </a:p>
        </p:txBody>
      </p:sp>
    </p:spTree>
    <p:extLst>
      <p:ext uri="{BB962C8B-B14F-4D97-AF65-F5344CB8AC3E}">
        <p14:creationId xmlns:p14="http://schemas.microsoft.com/office/powerpoint/2010/main" val="2587621376"/>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E1370B-2096-D115-05EA-81EE8746E39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5EE19C-8916-99A9-8277-39C4FB0A00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B2155-BCEB-C48E-1053-BF42DEF4673A}"/>
              </a:ext>
            </a:extLst>
          </p:cNvPr>
          <p:cNvSpPr>
            <a:spLocks noGrp="1"/>
          </p:cNvSpPr>
          <p:nvPr>
            <p:ph type="body" idx="1"/>
          </p:nvPr>
        </p:nvSpPr>
        <p:spPr/>
        <p:txBody>
          <a:bodyPr/>
          <a:lstStyle/>
          <a:p>
            <a:r>
              <a:rPr lang="en-US" b="1" u="none" dirty="0"/>
              <a:t>Data Consistency</a:t>
            </a:r>
            <a:r>
              <a:rPr lang="en-US" b="0" u="none" dirty="0"/>
              <a:t>: Ensures data consistency across distributed services by managing long-running transactions and handling failures.</a:t>
            </a:r>
          </a:p>
          <a:p>
            <a:endParaRPr lang="en-US" b="0" u="none" dirty="0"/>
          </a:p>
          <a:p>
            <a:r>
              <a:rPr lang="en-US" b="1" u="none" dirty="0"/>
              <a:t>Fault Tolerance</a:t>
            </a:r>
            <a:r>
              <a:rPr lang="en-US" b="0" u="none" dirty="0"/>
              <a:t>: Provides a mechanism for gracefully handling failures and rolling back actions, improving system reliability.</a:t>
            </a:r>
          </a:p>
          <a:p>
            <a:endParaRPr lang="en-US" b="0" u="none" dirty="0"/>
          </a:p>
          <a:p>
            <a:r>
              <a:rPr lang="en-US" b="1" u="none" dirty="0"/>
              <a:t>Scalability</a:t>
            </a:r>
            <a:r>
              <a:rPr lang="en-US" b="0" u="none" dirty="0"/>
              <a:t>: Allows for scalable transaction management in distributed systems by breaking transactions into small, independent steps.</a:t>
            </a:r>
            <a:endParaRPr lang="en-US" b="1" u="none" dirty="0"/>
          </a:p>
        </p:txBody>
      </p:sp>
      <p:sp>
        <p:nvSpPr>
          <p:cNvPr id="4" name="Slide Number Placeholder 3">
            <a:extLst>
              <a:ext uri="{FF2B5EF4-FFF2-40B4-BE49-F238E27FC236}">
                <a16:creationId xmlns:a16="http://schemas.microsoft.com/office/drawing/2014/main" id="{3BDD419A-6BB6-538A-953A-7C1E7B5C04DF}"/>
              </a:ext>
            </a:extLst>
          </p:cNvPr>
          <p:cNvSpPr>
            <a:spLocks noGrp="1"/>
          </p:cNvSpPr>
          <p:nvPr>
            <p:ph type="sldNum" sz="quarter" idx="5"/>
          </p:nvPr>
        </p:nvSpPr>
        <p:spPr/>
        <p:txBody>
          <a:bodyPr/>
          <a:lstStyle/>
          <a:p>
            <a:fld id="{32F9F603-1C3D-4282-A126-C2403FB1CBBF}" type="slidenum">
              <a:rPr lang="en-US" smtClean="0"/>
              <a:t>246</a:t>
            </a:fld>
            <a:endParaRPr lang="en-US"/>
          </a:p>
        </p:txBody>
      </p:sp>
    </p:spTree>
    <p:extLst>
      <p:ext uri="{BB962C8B-B14F-4D97-AF65-F5344CB8AC3E}">
        <p14:creationId xmlns:p14="http://schemas.microsoft.com/office/powerpoint/2010/main" val="1147452693"/>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941BD-454F-8180-851F-6685C75A04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D76165-068A-4F68-F57D-6E5B393E22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DE96A7-74CA-FDDE-E782-0188549A825A}"/>
              </a:ext>
            </a:extLst>
          </p:cNvPr>
          <p:cNvSpPr>
            <a:spLocks noGrp="1"/>
          </p:cNvSpPr>
          <p:nvPr>
            <p:ph type="body" idx="1"/>
          </p:nvPr>
        </p:nvSpPr>
        <p:spPr/>
        <p:txBody>
          <a:bodyPr/>
          <a:lstStyle/>
          <a:p>
            <a:r>
              <a:rPr lang="en-US" b="1" u="none" dirty="0"/>
              <a:t>Increased Complexity</a:t>
            </a:r>
            <a:r>
              <a:rPr lang="en-US" b="0" u="none" dirty="0"/>
              <a:t>: Adds complexity to the system design, requiring careful coordination and management of transactions and compensating actions.</a:t>
            </a:r>
          </a:p>
          <a:p>
            <a:endParaRPr lang="en-US" b="0" u="none" dirty="0"/>
          </a:p>
          <a:p>
            <a:r>
              <a:rPr lang="en-US" b="1" u="none" dirty="0"/>
              <a:t>Compensating Logic</a:t>
            </a:r>
            <a:r>
              <a:rPr lang="en-US" b="0" u="none" dirty="0"/>
              <a:t>: Implementing compensating actions for each step can be challenging and requires thorough consideration.</a:t>
            </a:r>
          </a:p>
          <a:p>
            <a:endParaRPr lang="en-US" b="0" u="none" dirty="0"/>
          </a:p>
          <a:p>
            <a:r>
              <a:rPr lang="en-US" b="1" u="none" dirty="0"/>
              <a:t>Latency</a:t>
            </a:r>
            <a:r>
              <a:rPr lang="en-US" b="0" u="none" dirty="0"/>
              <a:t>: May introduce latency due to the need for coordinating multiple steps and handling compensations.</a:t>
            </a:r>
            <a:endParaRPr lang="en-US" b="1" u="none" dirty="0"/>
          </a:p>
        </p:txBody>
      </p:sp>
      <p:sp>
        <p:nvSpPr>
          <p:cNvPr id="4" name="Slide Number Placeholder 3">
            <a:extLst>
              <a:ext uri="{FF2B5EF4-FFF2-40B4-BE49-F238E27FC236}">
                <a16:creationId xmlns:a16="http://schemas.microsoft.com/office/drawing/2014/main" id="{124BCF95-A21B-152B-AE82-D99E27DE17A2}"/>
              </a:ext>
            </a:extLst>
          </p:cNvPr>
          <p:cNvSpPr>
            <a:spLocks noGrp="1"/>
          </p:cNvSpPr>
          <p:nvPr>
            <p:ph type="sldNum" sz="quarter" idx="5"/>
          </p:nvPr>
        </p:nvSpPr>
        <p:spPr/>
        <p:txBody>
          <a:bodyPr/>
          <a:lstStyle/>
          <a:p>
            <a:fld id="{32F9F603-1C3D-4282-A126-C2403FB1CBBF}" type="slidenum">
              <a:rPr lang="en-US" smtClean="0"/>
              <a:t>247</a:t>
            </a:fld>
            <a:endParaRPr lang="en-US"/>
          </a:p>
        </p:txBody>
      </p:sp>
    </p:spTree>
    <p:extLst>
      <p:ext uri="{BB962C8B-B14F-4D97-AF65-F5344CB8AC3E}">
        <p14:creationId xmlns:p14="http://schemas.microsoft.com/office/powerpoint/2010/main" val="2855119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06D421-C499-2EBD-BA72-580C92781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6CAD78-FA96-8859-96B1-00F0EBF672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66A94-29FE-47F8-13E5-78FD21928430}"/>
              </a:ext>
            </a:extLst>
          </p:cNvPr>
          <p:cNvSpPr>
            <a:spLocks noGrp="1"/>
          </p:cNvSpPr>
          <p:nvPr>
            <p:ph type="body" idx="1"/>
          </p:nvPr>
        </p:nvSpPr>
        <p:spPr/>
        <p:txBody>
          <a:bodyPr/>
          <a:lstStyle/>
          <a:p>
            <a:r>
              <a:rPr lang="en-US" b="1" u="sng" dirty="0"/>
              <a:t>Subscriber Dependency</a:t>
            </a:r>
            <a:endParaRPr lang="en-US" b="0" u="none" dirty="0"/>
          </a:p>
          <a:p>
            <a:pPr marL="171450" indent="-171450">
              <a:buFont typeface="Arial" panose="020B0604020202020204" pitchFamily="34" charset="0"/>
              <a:buChar char="•"/>
            </a:pPr>
            <a:r>
              <a:rPr lang="en-US" b="0" u="none" dirty="0"/>
              <a:t>As the number of subscribers grows, the load on the message broker can increase, potentially impacting performance.</a:t>
            </a:r>
          </a:p>
          <a:p>
            <a:pPr marL="171450" indent="-171450">
              <a:buFont typeface="Arial" panose="020B0604020202020204" pitchFamily="34" charset="0"/>
              <a:buChar char="•"/>
            </a:pPr>
            <a:r>
              <a:rPr lang="en-US" b="0" u="none" dirty="0"/>
              <a:t>Ensuring timely delivery of message to all subscribers can become more challenging with a high volume of messages.</a:t>
            </a:r>
            <a:endParaRPr lang="en-US" b="1" u="sng" dirty="0"/>
          </a:p>
        </p:txBody>
      </p:sp>
      <p:sp>
        <p:nvSpPr>
          <p:cNvPr id="4" name="Slide Number Placeholder 3">
            <a:extLst>
              <a:ext uri="{FF2B5EF4-FFF2-40B4-BE49-F238E27FC236}">
                <a16:creationId xmlns:a16="http://schemas.microsoft.com/office/drawing/2014/main" id="{6A53A9BD-737B-CF63-C3F1-F647F66BDE14}"/>
              </a:ext>
            </a:extLst>
          </p:cNvPr>
          <p:cNvSpPr>
            <a:spLocks noGrp="1"/>
          </p:cNvSpPr>
          <p:nvPr>
            <p:ph type="sldNum" sz="quarter" idx="5"/>
          </p:nvPr>
        </p:nvSpPr>
        <p:spPr/>
        <p:txBody>
          <a:bodyPr/>
          <a:lstStyle/>
          <a:p>
            <a:fld id="{32F9F603-1C3D-4282-A126-C2403FB1CBBF}" type="slidenum">
              <a:rPr lang="en-US" smtClean="0"/>
              <a:t>26</a:t>
            </a:fld>
            <a:endParaRPr lang="en-US"/>
          </a:p>
        </p:txBody>
      </p:sp>
    </p:spTree>
    <p:extLst>
      <p:ext uri="{BB962C8B-B14F-4D97-AF65-F5344CB8AC3E}">
        <p14:creationId xmlns:p14="http://schemas.microsoft.com/office/powerpoint/2010/main" val="716440890"/>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8A9E7-B95B-A840-BE6B-255E9A36EF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23F57B-ADE9-8D8C-B946-6103025196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F64B71-EB4B-12B5-6393-CF99BE6C5D71}"/>
              </a:ext>
            </a:extLst>
          </p:cNvPr>
          <p:cNvSpPr>
            <a:spLocks noGrp="1"/>
          </p:cNvSpPr>
          <p:nvPr>
            <p:ph type="body" idx="1"/>
          </p:nvPr>
        </p:nvSpPr>
        <p:spPr/>
        <p:txBody>
          <a:bodyPr/>
          <a:lstStyle/>
          <a:p>
            <a:r>
              <a:rPr lang="en-US" b="1" u="sng" dirty="0"/>
              <a:t>Microservices Architectures</a:t>
            </a:r>
          </a:p>
          <a:p>
            <a:r>
              <a:rPr lang="en-US" b="0" i="0" u="none" dirty="0"/>
              <a:t>Managing transactions across multiple microservices, ensuring that the entire process completes successfully or is rolled back if a failure occurs.</a:t>
            </a:r>
          </a:p>
          <a:p>
            <a:endParaRPr lang="en-US" b="0" i="0" u="none" dirty="0"/>
          </a:p>
          <a:p>
            <a:r>
              <a:rPr lang="en-US" b="1" i="0" u="sng" dirty="0"/>
              <a:t>E-Commerce Order Processing</a:t>
            </a:r>
            <a:endParaRPr lang="en-US" b="0" i="0" u="sng" dirty="0"/>
          </a:p>
          <a:p>
            <a:r>
              <a:rPr lang="en-US" b="0" i="0" u="none" dirty="0"/>
              <a:t>Coordinating multiple services (e.g., payment, inventory, shipping) to process an order, with compensating actions to roll back steps if one of the services fail.</a:t>
            </a:r>
          </a:p>
          <a:p>
            <a:endParaRPr lang="en-US" b="0" i="0" u="none" dirty="0"/>
          </a:p>
          <a:p>
            <a:r>
              <a:rPr lang="en-US" b="1" i="0" u="sng" dirty="0"/>
              <a:t>Travel Booking</a:t>
            </a:r>
            <a:endParaRPr lang="en-US" b="0" i="0" u="none" dirty="0"/>
          </a:p>
          <a:p>
            <a:r>
              <a:rPr lang="en-US" b="0" i="0" u="none" dirty="0"/>
              <a:t>Coordinating reservations for flights, hotels, and car rentals, with the ability to cancel and roll back bookings if one of the reservations fails.</a:t>
            </a:r>
            <a:endParaRPr lang="en-US" b="1" i="0" u="sng" dirty="0"/>
          </a:p>
        </p:txBody>
      </p:sp>
      <p:sp>
        <p:nvSpPr>
          <p:cNvPr id="4" name="Slide Number Placeholder 3">
            <a:extLst>
              <a:ext uri="{FF2B5EF4-FFF2-40B4-BE49-F238E27FC236}">
                <a16:creationId xmlns:a16="http://schemas.microsoft.com/office/drawing/2014/main" id="{1C26AFEB-B5BE-5B79-2165-4792DCEEE0F1}"/>
              </a:ext>
            </a:extLst>
          </p:cNvPr>
          <p:cNvSpPr>
            <a:spLocks noGrp="1"/>
          </p:cNvSpPr>
          <p:nvPr>
            <p:ph type="sldNum" sz="quarter" idx="5"/>
          </p:nvPr>
        </p:nvSpPr>
        <p:spPr/>
        <p:txBody>
          <a:bodyPr/>
          <a:lstStyle/>
          <a:p>
            <a:fld id="{32F9F603-1C3D-4282-A126-C2403FB1CBBF}" type="slidenum">
              <a:rPr lang="en-US" smtClean="0"/>
              <a:t>248</a:t>
            </a:fld>
            <a:endParaRPr lang="en-US"/>
          </a:p>
        </p:txBody>
      </p:sp>
    </p:spTree>
    <p:extLst>
      <p:ext uri="{BB962C8B-B14F-4D97-AF65-F5344CB8AC3E}">
        <p14:creationId xmlns:p14="http://schemas.microsoft.com/office/powerpoint/2010/main" val="4020834416"/>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B7DD01-58C7-2D8A-3C84-BE711A27BB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4D2F748-9EC2-5DD1-C188-E9FF2D81DF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2947D1-4800-0B2B-5250-F7A465072380}"/>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C28A94D6-B088-AA33-89D7-8C576DD505F2}"/>
              </a:ext>
            </a:extLst>
          </p:cNvPr>
          <p:cNvSpPr>
            <a:spLocks noGrp="1"/>
          </p:cNvSpPr>
          <p:nvPr>
            <p:ph type="sldNum" sz="quarter" idx="5"/>
          </p:nvPr>
        </p:nvSpPr>
        <p:spPr/>
        <p:txBody>
          <a:bodyPr/>
          <a:lstStyle/>
          <a:p>
            <a:fld id="{32F9F603-1C3D-4282-A126-C2403FB1CBBF}" type="slidenum">
              <a:rPr lang="en-US" smtClean="0"/>
              <a:t>249</a:t>
            </a:fld>
            <a:endParaRPr lang="en-US"/>
          </a:p>
        </p:txBody>
      </p:sp>
    </p:spTree>
    <p:extLst>
      <p:ext uri="{BB962C8B-B14F-4D97-AF65-F5344CB8AC3E}">
        <p14:creationId xmlns:p14="http://schemas.microsoft.com/office/powerpoint/2010/main" val="214203035"/>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09061A-2DF2-AFC0-1DD1-A66627BEB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BD1A4E-C937-8734-8271-E7F14A9B34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082EAC-7F90-96C2-A8B1-47C47A38E33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A9296480-CA80-CC46-BF41-29394C89459C}"/>
              </a:ext>
            </a:extLst>
          </p:cNvPr>
          <p:cNvSpPr>
            <a:spLocks noGrp="1"/>
          </p:cNvSpPr>
          <p:nvPr>
            <p:ph type="sldNum" sz="quarter" idx="5"/>
          </p:nvPr>
        </p:nvSpPr>
        <p:spPr/>
        <p:txBody>
          <a:bodyPr/>
          <a:lstStyle/>
          <a:p>
            <a:fld id="{32F9F603-1C3D-4282-A126-C2403FB1CBBF}" type="slidenum">
              <a:rPr lang="en-US" smtClean="0"/>
              <a:t>250</a:t>
            </a:fld>
            <a:endParaRPr lang="en-US"/>
          </a:p>
        </p:txBody>
      </p:sp>
    </p:spTree>
    <p:extLst>
      <p:ext uri="{BB962C8B-B14F-4D97-AF65-F5344CB8AC3E}">
        <p14:creationId xmlns:p14="http://schemas.microsoft.com/office/powerpoint/2010/main" val="89169227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03119-B797-AADB-63BD-968805C91D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D301F77-CBB6-CD0F-3EAE-253F7FAFB7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32058C5-ADC7-A8E1-9D41-E13D23C18F83}"/>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991E3C7C-1431-FE3B-EBDF-2AD17A8E091C}"/>
              </a:ext>
            </a:extLst>
          </p:cNvPr>
          <p:cNvSpPr>
            <a:spLocks noGrp="1"/>
          </p:cNvSpPr>
          <p:nvPr>
            <p:ph type="sldNum" sz="quarter" idx="5"/>
          </p:nvPr>
        </p:nvSpPr>
        <p:spPr/>
        <p:txBody>
          <a:bodyPr/>
          <a:lstStyle/>
          <a:p>
            <a:fld id="{32F9F603-1C3D-4282-A126-C2403FB1CBBF}" type="slidenum">
              <a:rPr lang="en-US" smtClean="0"/>
              <a:t>251</a:t>
            </a:fld>
            <a:endParaRPr lang="en-US"/>
          </a:p>
        </p:txBody>
      </p:sp>
    </p:spTree>
    <p:extLst>
      <p:ext uri="{BB962C8B-B14F-4D97-AF65-F5344CB8AC3E}">
        <p14:creationId xmlns:p14="http://schemas.microsoft.com/office/powerpoint/2010/main" val="3657414809"/>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F1933E-88D9-33C0-1EAC-72B3732BC7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B0B1BE-370E-DB8F-0816-A908BC822D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E42A2E-3B47-539F-3DD4-4B001D03DB7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3BFAA77B-588B-20FE-CD69-021070311336}"/>
              </a:ext>
            </a:extLst>
          </p:cNvPr>
          <p:cNvSpPr>
            <a:spLocks noGrp="1"/>
          </p:cNvSpPr>
          <p:nvPr>
            <p:ph type="sldNum" sz="quarter" idx="5"/>
          </p:nvPr>
        </p:nvSpPr>
        <p:spPr/>
        <p:txBody>
          <a:bodyPr/>
          <a:lstStyle/>
          <a:p>
            <a:fld id="{32F9F603-1C3D-4282-A126-C2403FB1CBBF}" type="slidenum">
              <a:rPr lang="en-US" smtClean="0"/>
              <a:t>252</a:t>
            </a:fld>
            <a:endParaRPr lang="en-US"/>
          </a:p>
        </p:txBody>
      </p:sp>
    </p:spTree>
    <p:extLst>
      <p:ext uri="{BB962C8B-B14F-4D97-AF65-F5344CB8AC3E}">
        <p14:creationId xmlns:p14="http://schemas.microsoft.com/office/powerpoint/2010/main" val="2616457607"/>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844B92-4E1F-28D7-17F5-1EA392ACF3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8CC9D1-8411-9696-3A53-0E04F73E3D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C8314E-34EB-B9D9-04A9-7CCF3A395E47}"/>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5411022C-2B94-2CAE-0C7D-924065DEB109}"/>
              </a:ext>
            </a:extLst>
          </p:cNvPr>
          <p:cNvSpPr>
            <a:spLocks noGrp="1"/>
          </p:cNvSpPr>
          <p:nvPr>
            <p:ph type="sldNum" sz="quarter" idx="5"/>
          </p:nvPr>
        </p:nvSpPr>
        <p:spPr/>
        <p:txBody>
          <a:bodyPr/>
          <a:lstStyle/>
          <a:p>
            <a:fld id="{32F9F603-1C3D-4282-A126-C2403FB1CBBF}" type="slidenum">
              <a:rPr lang="en-US" smtClean="0"/>
              <a:t>253</a:t>
            </a:fld>
            <a:endParaRPr lang="en-US"/>
          </a:p>
        </p:txBody>
      </p:sp>
    </p:spTree>
    <p:extLst>
      <p:ext uri="{BB962C8B-B14F-4D97-AF65-F5344CB8AC3E}">
        <p14:creationId xmlns:p14="http://schemas.microsoft.com/office/powerpoint/2010/main" val="2262771932"/>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91E47F-AC4D-4384-CD6E-C4D40B2242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F2B559-1074-70CD-0DF4-B3B69BB390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A0BA7B-4823-728B-D0B1-1F967CE79529}"/>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8930C3F-7003-72D4-185B-6E8785D13EF6}"/>
              </a:ext>
            </a:extLst>
          </p:cNvPr>
          <p:cNvSpPr>
            <a:spLocks noGrp="1"/>
          </p:cNvSpPr>
          <p:nvPr>
            <p:ph type="sldNum" sz="quarter" idx="5"/>
          </p:nvPr>
        </p:nvSpPr>
        <p:spPr/>
        <p:txBody>
          <a:bodyPr/>
          <a:lstStyle/>
          <a:p>
            <a:fld id="{32F9F603-1C3D-4282-A126-C2403FB1CBBF}" type="slidenum">
              <a:rPr lang="en-US" smtClean="0"/>
              <a:t>254</a:t>
            </a:fld>
            <a:endParaRPr lang="en-US"/>
          </a:p>
        </p:txBody>
      </p:sp>
    </p:spTree>
    <p:extLst>
      <p:ext uri="{BB962C8B-B14F-4D97-AF65-F5344CB8AC3E}">
        <p14:creationId xmlns:p14="http://schemas.microsoft.com/office/powerpoint/2010/main" val="3448461711"/>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AFB4E-FF9A-2E97-3084-CA6AE424B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8307BD-3ED9-FA49-A710-2089AC2A95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019B97-DC7A-7784-CD0A-AB928C933141}"/>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5FEC171E-52B9-1881-10E6-5E7B8D33BE0F}"/>
              </a:ext>
            </a:extLst>
          </p:cNvPr>
          <p:cNvSpPr>
            <a:spLocks noGrp="1"/>
          </p:cNvSpPr>
          <p:nvPr>
            <p:ph type="sldNum" sz="quarter" idx="5"/>
          </p:nvPr>
        </p:nvSpPr>
        <p:spPr/>
        <p:txBody>
          <a:bodyPr/>
          <a:lstStyle/>
          <a:p>
            <a:fld id="{32F9F603-1C3D-4282-A126-C2403FB1CBBF}" type="slidenum">
              <a:rPr lang="en-US" smtClean="0"/>
              <a:t>255</a:t>
            </a:fld>
            <a:endParaRPr lang="en-US"/>
          </a:p>
        </p:txBody>
      </p:sp>
    </p:spTree>
    <p:extLst>
      <p:ext uri="{BB962C8B-B14F-4D97-AF65-F5344CB8AC3E}">
        <p14:creationId xmlns:p14="http://schemas.microsoft.com/office/powerpoint/2010/main" val="3691272663"/>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49CC90-81BB-3DC8-5E96-BF2666D15A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94DE0A-52BE-7331-D52E-9BCB1D158D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DD0B57-025D-1FB2-2DC5-7BC93CD69C34}"/>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F88BB6F-442A-3981-B80D-2BA70FB4A3E3}"/>
              </a:ext>
            </a:extLst>
          </p:cNvPr>
          <p:cNvSpPr>
            <a:spLocks noGrp="1"/>
          </p:cNvSpPr>
          <p:nvPr>
            <p:ph type="sldNum" sz="quarter" idx="5"/>
          </p:nvPr>
        </p:nvSpPr>
        <p:spPr/>
        <p:txBody>
          <a:bodyPr/>
          <a:lstStyle/>
          <a:p>
            <a:fld id="{32F9F603-1C3D-4282-A126-C2403FB1CBBF}" type="slidenum">
              <a:rPr lang="en-US" smtClean="0"/>
              <a:t>256</a:t>
            </a:fld>
            <a:endParaRPr lang="en-US"/>
          </a:p>
        </p:txBody>
      </p:sp>
    </p:spTree>
    <p:extLst>
      <p:ext uri="{BB962C8B-B14F-4D97-AF65-F5344CB8AC3E}">
        <p14:creationId xmlns:p14="http://schemas.microsoft.com/office/powerpoint/2010/main" val="2926942804"/>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59C0E-46A4-2C0F-5BE7-5615AB594B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B5461A-E035-84DA-20D1-3DFBAB7166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71FAC-1ECB-D506-9346-F07B19DCA3B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680D8851-2EBF-8A77-90B9-A20178EE0648}"/>
              </a:ext>
            </a:extLst>
          </p:cNvPr>
          <p:cNvSpPr>
            <a:spLocks noGrp="1"/>
          </p:cNvSpPr>
          <p:nvPr>
            <p:ph type="sldNum" sz="quarter" idx="5"/>
          </p:nvPr>
        </p:nvSpPr>
        <p:spPr/>
        <p:txBody>
          <a:bodyPr/>
          <a:lstStyle/>
          <a:p>
            <a:fld id="{32F9F603-1C3D-4282-A126-C2403FB1CBBF}" type="slidenum">
              <a:rPr lang="en-US" smtClean="0"/>
              <a:t>257</a:t>
            </a:fld>
            <a:endParaRPr lang="en-US"/>
          </a:p>
        </p:txBody>
      </p:sp>
    </p:spTree>
    <p:extLst>
      <p:ext uri="{BB962C8B-B14F-4D97-AF65-F5344CB8AC3E}">
        <p14:creationId xmlns:p14="http://schemas.microsoft.com/office/powerpoint/2010/main" val="2006863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DE663F-1889-2D0A-FDD5-ACD7C354F7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695420-A370-A2A0-ABE8-969ED2A13F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363B10-E088-9C4C-6E63-1352C2C9565B}"/>
              </a:ext>
            </a:extLst>
          </p:cNvPr>
          <p:cNvSpPr>
            <a:spLocks noGrp="1"/>
          </p:cNvSpPr>
          <p:nvPr>
            <p:ph type="body" idx="1"/>
          </p:nvPr>
        </p:nvSpPr>
        <p:spPr/>
        <p:txBody>
          <a:bodyPr/>
          <a:lstStyle/>
          <a:p>
            <a:r>
              <a:rPr lang="en-US" b="1" u="sng" dirty="0"/>
              <a:t>Resource Utilization</a:t>
            </a:r>
            <a:endParaRPr lang="en-US" b="0" u="none" dirty="0"/>
          </a:p>
          <a:p>
            <a:pPr marL="171450" indent="-171450">
              <a:buFont typeface="Arial" panose="020B0604020202020204" pitchFamily="34" charset="0"/>
              <a:buChar char="•"/>
            </a:pPr>
            <a:r>
              <a:rPr lang="en-US" b="0" u="none" dirty="0"/>
              <a:t>Maintaining multiple subscriptions and handling message delivery can consumer significant system resources.</a:t>
            </a:r>
          </a:p>
          <a:p>
            <a:pPr marL="171450" indent="-171450">
              <a:buFont typeface="Arial" panose="020B0604020202020204" pitchFamily="34" charset="0"/>
              <a:buChar char="•"/>
            </a:pPr>
            <a:r>
              <a:rPr lang="en-US" b="0" u="none" dirty="0"/>
              <a:t>Ensuring the message broker has sufficient resources to handle peak loads is essential.</a:t>
            </a:r>
            <a:endParaRPr lang="en-US" b="1" u="sng" dirty="0"/>
          </a:p>
        </p:txBody>
      </p:sp>
      <p:sp>
        <p:nvSpPr>
          <p:cNvPr id="4" name="Slide Number Placeholder 3">
            <a:extLst>
              <a:ext uri="{FF2B5EF4-FFF2-40B4-BE49-F238E27FC236}">
                <a16:creationId xmlns:a16="http://schemas.microsoft.com/office/drawing/2014/main" id="{FCFEE74F-5592-8810-F963-79A1268CD0ED}"/>
              </a:ext>
            </a:extLst>
          </p:cNvPr>
          <p:cNvSpPr>
            <a:spLocks noGrp="1"/>
          </p:cNvSpPr>
          <p:nvPr>
            <p:ph type="sldNum" sz="quarter" idx="5"/>
          </p:nvPr>
        </p:nvSpPr>
        <p:spPr/>
        <p:txBody>
          <a:bodyPr/>
          <a:lstStyle/>
          <a:p>
            <a:fld id="{32F9F603-1C3D-4282-A126-C2403FB1CBBF}" type="slidenum">
              <a:rPr lang="en-US" smtClean="0"/>
              <a:t>27</a:t>
            </a:fld>
            <a:endParaRPr lang="en-US"/>
          </a:p>
        </p:txBody>
      </p:sp>
    </p:spTree>
    <p:extLst>
      <p:ext uri="{BB962C8B-B14F-4D97-AF65-F5344CB8AC3E}">
        <p14:creationId xmlns:p14="http://schemas.microsoft.com/office/powerpoint/2010/main" val="3675210576"/>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8266D-BE22-F81A-49A0-A020BC23D5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AAAC304-AC84-FCBF-3327-C47577F72F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486C8A-B66E-3515-6EFB-12DCB69A7094}"/>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4659360-5298-89E2-5497-E84102D8B0CD}"/>
              </a:ext>
            </a:extLst>
          </p:cNvPr>
          <p:cNvSpPr>
            <a:spLocks noGrp="1"/>
          </p:cNvSpPr>
          <p:nvPr>
            <p:ph type="sldNum" sz="quarter" idx="5"/>
          </p:nvPr>
        </p:nvSpPr>
        <p:spPr/>
        <p:txBody>
          <a:bodyPr/>
          <a:lstStyle/>
          <a:p>
            <a:fld id="{32F9F603-1C3D-4282-A126-C2403FB1CBBF}" type="slidenum">
              <a:rPr lang="en-US" smtClean="0"/>
              <a:t>258</a:t>
            </a:fld>
            <a:endParaRPr lang="en-US"/>
          </a:p>
        </p:txBody>
      </p:sp>
    </p:spTree>
    <p:extLst>
      <p:ext uri="{BB962C8B-B14F-4D97-AF65-F5344CB8AC3E}">
        <p14:creationId xmlns:p14="http://schemas.microsoft.com/office/powerpoint/2010/main" val="4200143754"/>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538AA-542D-92B1-4334-0B678B61BF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ED33F5-D64D-57E1-FAB8-1E932ECD20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BCC6F83-5E62-E224-4EB0-4E9F06D5A3AB}"/>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0F232CC-700A-A679-76E2-DB088A5698DE}"/>
              </a:ext>
            </a:extLst>
          </p:cNvPr>
          <p:cNvSpPr>
            <a:spLocks noGrp="1"/>
          </p:cNvSpPr>
          <p:nvPr>
            <p:ph type="sldNum" sz="quarter" idx="5"/>
          </p:nvPr>
        </p:nvSpPr>
        <p:spPr/>
        <p:txBody>
          <a:bodyPr/>
          <a:lstStyle/>
          <a:p>
            <a:fld id="{32F9F603-1C3D-4282-A126-C2403FB1CBBF}" type="slidenum">
              <a:rPr lang="en-US" smtClean="0"/>
              <a:t>259</a:t>
            </a:fld>
            <a:endParaRPr lang="en-US"/>
          </a:p>
        </p:txBody>
      </p:sp>
    </p:spTree>
    <p:extLst>
      <p:ext uri="{BB962C8B-B14F-4D97-AF65-F5344CB8AC3E}">
        <p14:creationId xmlns:p14="http://schemas.microsoft.com/office/powerpoint/2010/main" val="3021796564"/>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D867E3-42EA-DE6C-3216-FE91CEC37F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0CD9CE-D47A-D8F5-B2C2-07793BA572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FE6FD6-D610-9260-957A-8187BE697D35}"/>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8884208-B8EA-7420-BAA4-075C015B107F}"/>
              </a:ext>
            </a:extLst>
          </p:cNvPr>
          <p:cNvSpPr>
            <a:spLocks noGrp="1"/>
          </p:cNvSpPr>
          <p:nvPr>
            <p:ph type="sldNum" sz="quarter" idx="5"/>
          </p:nvPr>
        </p:nvSpPr>
        <p:spPr/>
        <p:txBody>
          <a:bodyPr/>
          <a:lstStyle/>
          <a:p>
            <a:fld id="{32F9F603-1C3D-4282-A126-C2403FB1CBBF}" type="slidenum">
              <a:rPr lang="en-US" smtClean="0"/>
              <a:t>260</a:t>
            </a:fld>
            <a:endParaRPr lang="en-US"/>
          </a:p>
        </p:txBody>
      </p:sp>
    </p:spTree>
    <p:extLst>
      <p:ext uri="{BB962C8B-B14F-4D97-AF65-F5344CB8AC3E}">
        <p14:creationId xmlns:p14="http://schemas.microsoft.com/office/powerpoint/2010/main" val="423855046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06D966-573D-73EE-9622-CA6419952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07489DA-D05C-09FF-A765-119F7CDAE1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4F945E-B81A-F6D8-181A-D3750D698561}"/>
              </a:ext>
            </a:extLst>
          </p:cNvPr>
          <p:cNvSpPr>
            <a:spLocks noGrp="1"/>
          </p:cNvSpPr>
          <p:nvPr>
            <p:ph type="body" idx="1"/>
          </p:nvPr>
        </p:nvSpPr>
        <p:spPr/>
        <p:txBody>
          <a:bodyPr/>
          <a:lstStyle/>
          <a:p>
            <a:r>
              <a:rPr lang="en-US" b="1" dirty="0"/>
              <a:t>Define Compensating Actions</a:t>
            </a:r>
            <a:r>
              <a:rPr lang="en-US" b="0" dirty="0"/>
              <a:t>: Clearly define compensating actions for each transaction step to handle failures and maintain consistency.</a:t>
            </a:r>
          </a:p>
          <a:p>
            <a:endParaRPr lang="en-US" b="0" dirty="0"/>
          </a:p>
          <a:p>
            <a:r>
              <a:rPr lang="en-US" b="1" dirty="0"/>
              <a:t>Coordinate Steps</a:t>
            </a:r>
            <a:r>
              <a:rPr lang="en-US" b="0" dirty="0"/>
              <a:t>: Use a Saga coordinator to manage the execution and coordination of transaction steps.</a:t>
            </a:r>
          </a:p>
          <a:p>
            <a:endParaRPr lang="en-US" b="0" dirty="0"/>
          </a:p>
          <a:p>
            <a:r>
              <a:rPr lang="en-US" b="1" dirty="0"/>
              <a:t>Track State</a:t>
            </a:r>
            <a:r>
              <a:rPr lang="en-US" b="0" dirty="0"/>
              <a:t>: Implement state management to track the process and state of the Saga, ensuring proper execution and compensation.</a:t>
            </a:r>
          </a:p>
          <a:p>
            <a:endParaRPr lang="en-US" b="0" dirty="0"/>
          </a:p>
          <a:p>
            <a:r>
              <a:rPr lang="en-US" b="1" dirty="0"/>
              <a:t>Handle Failures Gracefully</a:t>
            </a:r>
            <a:r>
              <a:rPr lang="en-US" b="0" dirty="0"/>
              <a:t>: Ensure the system can gracefully handle failures by executing compensating actions and maintaining data consistency.</a:t>
            </a:r>
            <a:endParaRPr lang="en-US" b="1" dirty="0"/>
          </a:p>
        </p:txBody>
      </p:sp>
      <p:sp>
        <p:nvSpPr>
          <p:cNvPr id="4" name="Slide Number Placeholder 3">
            <a:extLst>
              <a:ext uri="{FF2B5EF4-FFF2-40B4-BE49-F238E27FC236}">
                <a16:creationId xmlns:a16="http://schemas.microsoft.com/office/drawing/2014/main" id="{2C96F0CC-5C6C-6B1A-79B5-4C559E7C3A17}"/>
              </a:ext>
            </a:extLst>
          </p:cNvPr>
          <p:cNvSpPr>
            <a:spLocks noGrp="1"/>
          </p:cNvSpPr>
          <p:nvPr>
            <p:ph type="sldNum" sz="quarter" idx="5"/>
          </p:nvPr>
        </p:nvSpPr>
        <p:spPr/>
        <p:txBody>
          <a:bodyPr/>
          <a:lstStyle/>
          <a:p>
            <a:fld id="{32F9F603-1C3D-4282-A126-C2403FB1CBBF}" type="slidenum">
              <a:rPr lang="en-US" smtClean="0"/>
              <a:t>261</a:t>
            </a:fld>
            <a:endParaRPr lang="en-US"/>
          </a:p>
        </p:txBody>
      </p:sp>
    </p:spTree>
    <p:extLst>
      <p:ext uri="{BB962C8B-B14F-4D97-AF65-F5344CB8AC3E}">
        <p14:creationId xmlns:p14="http://schemas.microsoft.com/office/powerpoint/2010/main" val="285331233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7AF745-2508-AB4E-665E-C3D8D9915A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B534E2A-7EC5-06AE-DED6-D40D95F68C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C684ED-A372-59B3-2036-D42D261748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8836C63-5D67-B305-4C4F-EFE7CE7EA58C}"/>
              </a:ext>
            </a:extLst>
          </p:cNvPr>
          <p:cNvSpPr>
            <a:spLocks noGrp="1"/>
          </p:cNvSpPr>
          <p:nvPr>
            <p:ph type="sldNum" sz="quarter" idx="5"/>
          </p:nvPr>
        </p:nvSpPr>
        <p:spPr/>
        <p:txBody>
          <a:bodyPr/>
          <a:lstStyle/>
          <a:p>
            <a:fld id="{32F9F603-1C3D-4282-A126-C2403FB1CBBF}" type="slidenum">
              <a:rPr lang="en-US" smtClean="0"/>
              <a:t>262</a:t>
            </a:fld>
            <a:endParaRPr lang="en-US"/>
          </a:p>
        </p:txBody>
      </p:sp>
    </p:spTree>
    <p:extLst>
      <p:ext uri="{BB962C8B-B14F-4D97-AF65-F5344CB8AC3E}">
        <p14:creationId xmlns:p14="http://schemas.microsoft.com/office/powerpoint/2010/main" val="360932540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DC509-A4A7-4B8E-EDCA-03BE89AA21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ED6150-A02C-6CE5-063A-0B6CF89D17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F6F309-22DB-17DA-6915-7CD71578DC19}"/>
              </a:ext>
            </a:extLst>
          </p:cNvPr>
          <p:cNvSpPr>
            <a:spLocks noGrp="1"/>
          </p:cNvSpPr>
          <p:nvPr>
            <p:ph type="body" idx="1"/>
          </p:nvPr>
        </p:nvSpPr>
        <p:spPr/>
        <p:txBody>
          <a:bodyPr/>
          <a:lstStyle/>
          <a:p>
            <a:r>
              <a:rPr lang="en-US" b="1" u="sng" dirty="0"/>
              <a:t>Definition</a:t>
            </a:r>
            <a:endParaRPr lang="en-US" b="0" u="none" dirty="0"/>
          </a:p>
          <a:p>
            <a:r>
              <a:rPr lang="en-US" b="0" u="none" dirty="0"/>
              <a:t>The Sequential Convoy pattern ensures that related messages are processed in a specific order. This pattern is particularly useful in scenarios where the order of message processing is critical to maintaining data integrity and consistency.</a:t>
            </a:r>
          </a:p>
          <a:p>
            <a:endParaRPr lang="en-US" b="0" u="none" dirty="0"/>
          </a:p>
          <a:p>
            <a:r>
              <a:rPr lang="en-US" b="1" u="sng" dirty="0"/>
              <a:t>Purpose</a:t>
            </a:r>
            <a:endParaRPr lang="en-US" b="0" u="none" dirty="0"/>
          </a:p>
          <a:p>
            <a:r>
              <a:rPr lang="en-US" b="0" u="none" dirty="0"/>
              <a:t>The purpose of the Sequential Convoy pattern is to enforce message ordering and guarantee that dependent messages are processed sequentially, preserving the intended sequence of operations.</a:t>
            </a:r>
            <a:endParaRPr lang="en-US" b="1" u="sng" dirty="0"/>
          </a:p>
        </p:txBody>
      </p:sp>
      <p:sp>
        <p:nvSpPr>
          <p:cNvPr id="4" name="Slide Number Placeholder 3">
            <a:extLst>
              <a:ext uri="{FF2B5EF4-FFF2-40B4-BE49-F238E27FC236}">
                <a16:creationId xmlns:a16="http://schemas.microsoft.com/office/drawing/2014/main" id="{84454557-86F6-8BE8-CB25-690C2B5D8416}"/>
              </a:ext>
            </a:extLst>
          </p:cNvPr>
          <p:cNvSpPr>
            <a:spLocks noGrp="1"/>
          </p:cNvSpPr>
          <p:nvPr>
            <p:ph type="sldNum" sz="quarter" idx="5"/>
          </p:nvPr>
        </p:nvSpPr>
        <p:spPr/>
        <p:txBody>
          <a:bodyPr/>
          <a:lstStyle/>
          <a:p>
            <a:fld id="{32F9F603-1C3D-4282-A126-C2403FB1CBBF}" type="slidenum">
              <a:rPr lang="en-US" smtClean="0"/>
              <a:t>263</a:t>
            </a:fld>
            <a:endParaRPr lang="en-US"/>
          </a:p>
        </p:txBody>
      </p:sp>
    </p:spTree>
    <p:extLst>
      <p:ext uri="{BB962C8B-B14F-4D97-AF65-F5344CB8AC3E}">
        <p14:creationId xmlns:p14="http://schemas.microsoft.com/office/powerpoint/2010/main" val="1018739040"/>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0B0619-0F39-1BF1-60FE-0309A92A81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D6276F-C5DD-A457-A8CB-884FA70861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303154-9A8B-BB13-DF41-C356B679FB54}"/>
              </a:ext>
            </a:extLst>
          </p:cNvPr>
          <p:cNvSpPr>
            <a:spLocks noGrp="1"/>
          </p:cNvSpPr>
          <p:nvPr>
            <p:ph type="body" idx="1"/>
          </p:nvPr>
        </p:nvSpPr>
        <p:spPr/>
        <p:txBody>
          <a:bodyPr/>
          <a:lstStyle/>
          <a:p>
            <a:r>
              <a:rPr lang="en-US" b="1" dirty="0"/>
              <a:t>Message Queue</a:t>
            </a:r>
            <a:r>
              <a:rPr lang="en-US" b="0" dirty="0"/>
              <a:t>: A queue that holds messages and ensures they are processed in the order they were received.</a:t>
            </a:r>
          </a:p>
          <a:p>
            <a:endParaRPr lang="en-US" b="0" dirty="0"/>
          </a:p>
          <a:p>
            <a:r>
              <a:rPr lang="en-US" b="1" dirty="0"/>
              <a:t>Order Key</a:t>
            </a:r>
            <a:r>
              <a:rPr lang="en-US" b="0" dirty="0"/>
              <a:t>: A key or identifier used to group related messages and enforce their processing order.</a:t>
            </a:r>
          </a:p>
          <a:p>
            <a:endParaRPr lang="en-US" b="0" dirty="0"/>
          </a:p>
          <a:p>
            <a:r>
              <a:rPr lang="en-US" b="1" dirty="0"/>
              <a:t>Sequential Processor</a:t>
            </a:r>
            <a:r>
              <a:rPr lang="en-US" b="0" dirty="0"/>
              <a:t>: A component responsible for processing messages in the correct order based on the order key.</a:t>
            </a:r>
            <a:endParaRPr lang="en-US" b="1" dirty="0"/>
          </a:p>
        </p:txBody>
      </p:sp>
      <p:sp>
        <p:nvSpPr>
          <p:cNvPr id="4" name="Slide Number Placeholder 3">
            <a:extLst>
              <a:ext uri="{FF2B5EF4-FFF2-40B4-BE49-F238E27FC236}">
                <a16:creationId xmlns:a16="http://schemas.microsoft.com/office/drawing/2014/main" id="{D13EC349-CF55-040C-5C04-3DA327DF2B29}"/>
              </a:ext>
            </a:extLst>
          </p:cNvPr>
          <p:cNvSpPr>
            <a:spLocks noGrp="1"/>
          </p:cNvSpPr>
          <p:nvPr>
            <p:ph type="sldNum" sz="quarter" idx="5"/>
          </p:nvPr>
        </p:nvSpPr>
        <p:spPr/>
        <p:txBody>
          <a:bodyPr/>
          <a:lstStyle/>
          <a:p>
            <a:fld id="{32F9F603-1C3D-4282-A126-C2403FB1CBBF}" type="slidenum">
              <a:rPr lang="en-US" smtClean="0"/>
              <a:t>264</a:t>
            </a:fld>
            <a:endParaRPr lang="en-US"/>
          </a:p>
        </p:txBody>
      </p:sp>
    </p:spTree>
    <p:extLst>
      <p:ext uri="{BB962C8B-B14F-4D97-AF65-F5344CB8AC3E}">
        <p14:creationId xmlns:p14="http://schemas.microsoft.com/office/powerpoint/2010/main" val="2772869165"/>
      </p:ext>
    </p:extLst>
  </p:cSld>
  <p:clrMapOvr>
    <a:masterClrMapping/>
  </p:clrMapOvr>
</p:notes>
</file>

<file path=ppt/notesSlides/notesSlide2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30F034-8CF4-1FE6-08B2-5B41FD7EE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F30224F-0544-7A05-D32E-578FF151C7D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82C6BC-7B20-962B-3F4B-AF98FADA5A40}"/>
              </a:ext>
            </a:extLst>
          </p:cNvPr>
          <p:cNvSpPr>
            <a:spLocks noGrp="1"/>
          </p:cNvSpPr>
          <p:nvPr>
            <p:ph type="body" idx="1"/>
          </p:nvPr>
        </p:nvSpPr>
        <p:spPr/>
        <p:txBody>
          <a:bodyPr/>
          <a:lstStyle/>
          <a:p>
            <a:r>
              <a:rPr lang="en-US" b="1" dirty="0"/>
              <a:t>Message Queue</a:t>
            </a:r>
            <a:r>
              <a:rPr lang="en-US" b="0" dirty="0"/>
              <a:t>: A queue that holds messages and ensures they are processed in the order they were received.</a:t>
            </a:r>
          </a:p>
          <a:p>
            <a:endParaRPr lang="en-US" b="0" dirty="0"/>
          </a:p>
          <a:p>
            <a:r>
              <a:rPr lang="en-US" b="1" dirty="0"/>
              <a:t>Order Key</a:t>
            </a:r>
            <a:r>
              <a:rPr lang="en-US" b="0" dirty="0"/>
              <a:t>: A key or identifier used to group related messages and enforce their processing order.</a:t>
            </a:r>
          </a:p>
          <a:p>
            <a:endParaRPr lang="en-US" b="0" dirty="0"/>
          </a:p>
          <a:p>
            <a:r>
              <a:rPr lang="en-US" b="1" dirty="0"/>
              <a:t>Sequential Processor</a:t>
            </a:r>
            <a:r>
              <a:rPr lang="en-US" b="0" dirty="0"/>
              <a:t>: A component responsible for processing messages in the correct order based on the order key.</a:t>
            </a:r>
            <a:endParaRPr lang="en-US" b="1" dirty="0"/>
          </a:p>
        </p:txBody>
      </p:sp>
      <p:sp>
        <p:nvSpPr>
          <p:cNvPr id="4" name="Slide Number Placeholder 3">
            <a:extLst>
              <a:ext uri="{FF2B5EF4-FFF2-40B4-BE49-F238E27FC236}">
                <a16:creationId xmlns:a16="http://schemas.microsoft.com/office/drawing/2014/main" id="{82528825-B7D5-083B-60E3-E26BDBE7C003}"/>
              </a:ext>
            </a:extLst>
          </p:cNvPr>
          <p:cNvSpPr>
            <a:spLocks noGrp="1"/>
          </p:cNvSpPr>
          <p:nvPr>
            <p:ph type="sldNum" sz="quarter" idx="5"/>
          </p:nvPr>
        </p:nvSpPr>
        <p:spPr/>
        <p:txBody>
          <a:bodyPr/>
          <a:lstStyle/>
          <a:p>
            <a:fld id="{32F9F603-1C3D-4282-A126-C2403FB1CBBF}" type="slidenum">
              <a:rPr lang="en-US" smtClean="0"/>
              <a:t>265</a:t>
            </a:fld>
            <a:endParaRPr lang="en-US"/>
          </a:p>
        </p:txBody>
      </p:sp>
    </p:spTree>
    <p:extLst>
      <p:ext uri="{BB962C8B-B14F-4D97-AF65-F5344CB8AC3E}">
        <p14:creationId xmlns:p14="http://schemas.microsoft.com/office/powerpoint/2010/main" val="2034667054"/>
      </p:ext>
    </p:extLst>
  </p:cSld>
  <p:clrMapOvr>
    <a:masterClrMapping/>
  </p:clrMapOvr>
</p:notes>
</file>

<file path=ppt/notesSlides/notesSlide2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3B43A-8D7A-1FEB-3D01-C555068B85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E68E79-4765-78DC-72E0-F0A5D98CE4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5312EE-C58E-C96B-5579-9679E121E9DA}"/>
              </a:ext>
            </a:extLst>
          </p:cNvPr>
          <p:cNvSpPr>
            <a:spLocks noGrp="1"/>
          </p:cNvSpPr>
          <p:nvPr>
            <p:ph type="body" idx="1"/>
          </p:nvPr>
        </p:nvSpPr>
        <p:spPr/>
        <p:txBody>
          <a:bodyPr/>
          <a:lstStyle/>
          <a:p>
            <a:r>
              <a:rPr lang="en-US" b="1" u="none" dirty="0"/>
              <a:t>Data Integrity</a:t>
            </a:r>
            <a:r>
              <a:rPr lang="en-US" b="0" u="none" dirty="0"/>
              <a:t>: Preserves the order of message processing, ensuring that operations are performed in the correct sequence.</a:t>
            </a:r>
          </a:p>
          <a:p>
            <a:endParaRPr lang="en-US" b="0" u="none" dirty="0"/>
          </a:p>
          <a:p>
            <a:r>
              <a:rPr lang="en-US" b="1" u="none" dirty="0"/>
              <a:t>Consistency</a:t>
            </a:r>
            <a:r>
              <a:rPr lang="en-US" b="0" u="none" dirty="0"/>
              <a:t>: Maintains consistency in the system by guaranteeing the proper order of dependent operations.</a:t>
            </a:r>
          </a:p>
          <a:p>
            <a:endParaRPr lang="en-US" b="0" u="none" dirty="0"/>
          </a:p>
          <a:p>
            <a:r>
              <a:rPr lang="en-US" b="1" u="none" dirty="0"/>
              <a:t>Reliability</a:t>
            </a:r>
            <a:r>
              <a:rPr lang="en-US" b="0" u="none" dirty="0"/>
              <a:t>: Reduces the risk of errors and inconsistencies by enforcing message ordering.</a:t>
            </a:r>
            <a:endParaRPr lang="en-US" b="1" u="none" dirty="0"/>
          </a:p>
        </p:txBody>
      </p:sp>
      <p:sp>
        <p:nvSpPr>
          <p:cNvPr id="4" name="Slide Number Placeholder 3">
            <a:extLst>
              <a:ext uri="{FF2B5EF4-FFF2-40B4-BE49-F238E27FC236}">
                <a16:creationId xmlns:a16="http://schemas.microsoft.com/office/drawing/2014/main" id="{4681C530-ADCC-11FB-D497-E0299600C7B3}"/>
              </a:ext>
            </a:extLst>
          </p:cNvPr>
          <p:cNvSpPr>
            <a:spLocks noGrp="1"/>
          </p:cNvSpPr>
          <p:nvPr>
            <p:ph type="sldNum" sz="quarter" idx="5"/>
          </p:nvPr>
        </p:nvSpPr>
        <p:spPr/>
        <p:txBody>
          <a:bodyPr/>
          <a:lstStyle/>
          <a:p>
            <a:fld id="{32F9F603-1C3D-4282-A126-C2403FB1CBBF}" type="slidenum">
              <a:rPr lang="en-US" smtClean="0"/>
              <a:t>266</a:t>
            </a:fld>
            <a:endParaRPr lang="en-US"/>
          </a:p>
        </p:txBody>
      </p:sp>
    </p:spTree>
    <p:extLst>
      <p:ext uri="{BB962C8B-B14F-4D97-AF65-F5344CB8AC3E}">
        <p14:creationId xmlns:p14="http://schemas.microsoft.com/office/powerpoint/2010/main" val="2303401193"/>
      </p:ext>
    </p:extLst>
  </p:cSld>
  <p:clrMapOvr>
    <a:masterClrMapping/>
  </p:clrMapOvr>
</p:notes>
</file>

<file path=ppt/notesSlides/notesSlide2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F0F44-D688-C7E6-68EB-A3115AE718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51CFC6-0F05-58EE-CD8D-A5E5C95C9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DFFA18-91AA-604B-94EE-198F3671E58D}"/>
              </a:ext>
            </a:extLst>
          </p:cNvPr>
          <p:cNvSpPr>
            <a:spLocks noGrp="1"/>
          </p:cNvSpPr>
          <p:nvPr>
            <p:ph type="body" idx="1"/>
          </p:nvPr>
        </p:nvSpPr>
        <p:spPr/>
        <p:txBody>
          <a:bodyPr/>
          <a:lstStyle/>
          <a:p>
            <a:r>
              <a:rPr lang="en-US" b="1" u="none" dirty="0"/>
              <a:t>Reduce Throughput</a:t>
            </a:r>
            <a:r>
              <a:rPr lang="en-US" b="0" u="none" dirty="0"/>
              <a:t>: Processing messages sequentially can reduce throughput compared to parallel processing.</a:t>
            </a:r>
          </a:p>
          <a:p>
            <a:endParaRPr lang="en-US" b="0" u="none" dirty="0"/>
          </a:p>
          <a:p>
            <a:r>
              <a:rPr lang="en-US" b="1" u="none" dirty="0"/>
              <a:t>Complexity</a:t>
            </a:r>
            <a:r>
              <a:rPr lang="en-US" b="0" u="none" dirty="0"/>
              <a:t>: Implementing and managing message ordering can add complexity to the system design.</a:t>
            </a:r>
          </a:p>
          <a:p>
            <a:endParaRPr lang="en-US" b="0" u="none" dirty="0"/>
          </a:p>
          <a:p>
            <a:r>
              <a:rPr lang="en-US" b="1" u="none" dirty="0"/>
              <a:t>Potential Latency</a:t>
            </a:r>
            <a:r>
              <a:rPr lang="en-US" b="0" u="none" dirty="0"/>
              <a:t>: Enforcing sequential processing may introduce latency, especially in high-volume scenarios.</a:t>
            </a:r>
            <a:endParaRPr lang="en-US" b="1" u="none" dirty="0"/>
          </a:p>
        </p:txBody>
      </p:sp>
      <p:sp>
        <p:nvSpPr>
          <p:cNvPr id="4" name="Slide Number Placeholder 3">
            <a:extLst>
              <a:ext uri="{FF2B5EF4-FFF2-40B4-BE49-F238E27FC236}">
                <a16:creationId xmlns:a16="http://schemas.microsoft.com/office/drawing/2014/main" id="{5B271A65-0DE1-6211-A86F-71BE479FB975}"/>
              </a:ext>
            </a:extLst>
          </p:cNvPr>
          <p:cNvSpPr>
            <a:spLocks noGrp="1"/>
          </p:cNvSpPr>
          <p:nvPr>
            <p:ph type="sldNum" sz="quarter" idx="5"/>
          </p:nvPr>
        </p:nvSpPr>
        <p:spPr/>
        <p:txBody>
          <a:bodyPr/>
          <a:lstStyle/>
          <a:p>
            <a:fld id="{32F9F603-1C3D-4282-A126-C2403FB1CBBF}" type="slidenum">
              <a:rPr lang="en-US" smtClean="0"/>
              <a:t>267</a:t>
            </a:fld>
            <a:endParaRPr lang="en-US"/>
          </a:p>
        </p:txBody>
      </p:sp>
    </p:spTree>
    <p:extLst>
      <p:ext uri="{BB962C8B-B14F-4D97-AF65-F5344CB8AC3E}">
        <p14:creationId xmlns:p14="http://schemas.microsoft.com/office/powerpoint/2010/main" val="27237906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2E7B70-FF13-EA25-5807-61ED6D8461E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3AE5DC-AFA6-053C-AC32-383867649E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F5D01F-2043-9D18-37B6-22020C8B5980}"/>
              </a:ext>
            </a:extLst>
          </p:cNvPr>
          <p:cNvSpPr>
            <a:spLocks noGrp="1"/>
          </p:cNvSpPr>
          <p:nvPr>
            <p:ph type="body" idx="1"/>
          </p:nvPr>
        </p:nvSpPr>
        <p:spPr/>
        <p:txBody>
          <a:bodyPr/>
          <a:lstStyle/>
          <a:p>
            <a:r>
              <a:rPr lang="en-US" b="1" u="sng" dirty="0"/>
              <a:t>Latency</a:t>
            </a:r>
            <a:endParaRPr lang="en-US" b="0" u="none" dirty="0"/>
          </a:p>
          <a:p>
            <a:pPr marL="171450" indent="-171450">
              <a:buFont typeface="Arial" panose="020B0604020202020204" pitchFamily="34" charset="0"/>
              <a:buChar char="•"/>
            </a:pPr>
            <a:r>
              <a:rPr lang="en-US" b="0" u="none" dirty="0"/>
              <a:t>Message delivery to multiple subscribers can introduce latency, especially if the broker needs to handle a large number of messages or subscribers.</a:t>
            </a:r>
          </a:p>
          <a:p>
            <a:pPr marL="171450" indent="-171450">
              <a:buFont typeface="Arial" panose="020B0604020202020204" pitchFamily="34" charset="0"/>
              <a:buChar char="•"/>
            </a:pPr>
            <a:r>
              <a:rPr lang="en-US" b="0" u="none" dirty="0"/>
              <a:t>Real-time processing requirements may be impacted by the delay in message dissemination.</a:t>
            </a:r>
          </a:p>
        </p:txBody>
      </p:sp>
      <p:sp>
        <p:nvSpPr>
          <p:cNvPr id="4" name="Slide Number Placeholder 3">
            <a:extLst>
              <a:ext uri="{FF2B5EF4-FFF2-40B4-BE49-F238E27FC236}">
                <a16:creationId xmlns:a16="http://schemas.microsoft.com/office/drawing/2014/main" id="{29BC1E76-DC4A-D310-531F-CD93C5029826}"/>
              </a:ext>
            </a:extLst>
          </p:cNvPr>
          <p:cNvSpPr>
            <a:spLocks noGrp="1"/>
          </p:cNvSpPr>
          <p:nvPr>
            <p:ph type="sldNum" sz="quarter" idx="5"/>
          </p:nvPr>
        </p:nvSpPr>
        <p:spPr/>
        <p:txBody>
          <a:bodyPr/>
          <a:lstStyle/>
          <a:p>
            <a:fld id="{32F9F603-1C3D-4282-A126-C2403FB1CBBF}" type="slidenum">
              <a:rPr lang="en-US" smtClean="0"/>
              <a:t>28</a:t>
            </a:fld>
            <a:endParaRPr lang="en-US"/>
          </a:p>
        </p:txBody>
      </p:sp>
    </p:spTree>
    <p:extLst>
      <p:ext uri="{BB962C8B-B14F-4D97-AF65-F5344CB8AC3E}">
        <p14:creationId xmlns:p14="http://schemas.microsoft.com/office/powerpoint/2010/main" val="418608900"/>
      </p:ext>
    </p:extLst>
  </p:cSld>
  <p:clrMapOvr>
    <a:masterClrMapping/>
  </p:clrMapOvr>
</p:notes>
</file>

<file path=ppt/notesSlides/notesSlide2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0674C4-0F74-802D-B9DA-B0F9AD3B1C7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37B0A3-4F4E-218E-69FB-5DC3054DD9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1DD88B-445E-D2B6-92E6-4387D7714294}"/>
              </a:ext>
            </a:extLst>
          </p:cNvPr>
          <p:cNvSpPr>
            <a:spLocks noGrp="1"/>
          </p:cNvSpPr>
          <p:nvPr>
            <p:ph type="body" idx="1"/>
          </p:nvPr>
        </p:nvSpPr>
        <p:spPr/>
        <p:txBody>
          <a:bodyPr/>
          <a:lstStyle/>
          <a:p>
            <a:r>
              <a:rPr lang="en-US" b="1" u="sng" dirty="0"/>
              <a:t>Order Processing</a:t>
            </a:r>
            <a:endParaRPr lang="en-US" b="0" u="none" dirty="0"/>
          </a:p>
          <a:p>
            <a:r>
              <a:rPr lang="en-US" b="0" i="0" u="none" dirty="0"/>
              <a:t>Ensuring that actions related to an order (e.g., order creation, payment, shipping) are processed in the correct sequence.</a:t>
            </a:r>
          </a:p>
          <a:p>
            <a:endParaRPr lang="en-US" b="0" i="0" u="none" dirty="0"/>
          </a:p>
          <a:p>
            <a:r>
              <a:rPr lang="en-US" b="1" i="0" u="sng" dirty="0"/>
              <a:t>Event Sourcing</a:t>
            </a:r>
            <a:endParaRPr lang="en-US" b="0" i="0" u="none" dirty="0"/>
          </a:p>
          <a:p>
            <a:r>
              <a:rPr lang="en-US" b="0" i="0" u="none" dirty="0"/>
              <a:t>Maintaining the order of events in an event-</a:t>
            </a:r>
            <a:r>
              <a:rPr lang="en-US" b="0" i="0" u="none" dirty="0" err="1"/>
              <a:t>soruced</a:t>
            </a:r>
            <a:r>
              <a:rPr lang="en-US" b="0" i="0" u="none" dirty="0"/>
              <a:t> system to ensure accurate reconstruction of state.</a:t>
            </a:r>
          </a:p>
          <a:p>
            <a:endParaRPr lang="en-US" b="0" i="0" u="none" dirty="0"/>
          </a:p>
          <a:p>
            <a:r>
              <a:rPr lang="en-US" b="1" i="0" u="sng" dirty="0"/>
              <a:t>Workflow Management</a:t>
            </a:r>
            <a:endParaRPr lang="en-US" b="0" i="0" u="none" dirty="0"/>
          </a:p>
          <a:p>
            <a:r>
              <a:rPr lang="en-US" b="0" i="0" u="none" dirty="0"/>
              <a:t>Executing steps in a workflow in the correct order to maintain consistency and data integrity.</a:t>
            </a:r>
            <a:endParaRPr lang="en-US" b="1" i="0" u="sng" dirty="0"/>
          </a:p>
        </p:txBody>
      </p:sp>
      <p:sp>
        <p:nvSpPr>
          <p:cNvPr id="4" name="Slide Number Placeholder 3">
            <a:extLst>
              <a:ext uri="{FF2B5EF4-FFF2-40B4-BE49-F238E27FC236}">
                <a16:creationId xmlns:a16="http://schemas.microsoft.com/office/drawing/2014/main" id="{59EACED5-2C50-68B4-CA33-103815785DDB}"/>
              </a:ext>
            </a:extLst>
          </p:cNvPr>
          <p:cNvSpPr>
            <a:spLocks noGrp="1"/>
          </p:cNvSpPr>
          <p:nvPr>
            <p:ph type="sldNum" sz="quarter" idx="5"/>
          </p:nvPr>
        </p:nvSpPr>
        <p:spPr/>
        <p:txBody>
          <a:bodyPr/>
          <a:lstStyle/>
          <a:p>
            <a:fld id="{32F9F603-1C3D-4282-A126-C2403FB1CBBF}" type="slidenum">
              <a:rPr lang="en-US" smtClean="0"/>
              <a:t>268</a:t>
            </a:fld>
            <a:endParaRPr lang="en-US"/>
          </a:p>
        </p:txBody>
      </p:sp>
    </p:spTree>
    <p:extLst>
      <p:ext uri="{BB962C8B-B14F-4D97-AF65-F5344CB8AC3E}">
        <p14:creationId xmlns:p14="http://schemas.microsoft.com/office/powerpoint/2010/main" val="1864660740"/>
      </p:ext>
    </p:extLst>
  </p:cSld>
  <p:clrMapOvr>
    <a:masterClrMapping/>
  </p:clrMapOvr>
</p:notes>
</file>

<file path=ppt/notesSlides/notesSlide2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9B6E1-9E1B-4835-F6D0-68AE55054A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6C9E26-6C28-6B1E-0E14-645433E5DA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36CDC6-E630-4BBF-3CCC-6691661C56BA}"/>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EB92FCD8-B97C-E295-36DB-AC84DBEB7F94}"/>
              </a:ext>
            </a:extLst>
          </p:cNvPr>
          <p:cNvSpPr>
            <a:spLocks noGrp="1"/>
          </p:cNvSpPr>
          <p:nvPr>
            <p:ph type="sldNum" sz="quarter" idx="5"/>
          </p:nvPr>
        </p:nvSpPr>
        <p:spPr/>
        <p:txBody>
          <a:bodyPr/>
          <a:lstStyle/>
          <a:p>
            <a:fld id="{32F9F603-1C3D-4282-A126-C2403FB1CBBF}" type="slidenum">
              <a:rPr lang="en-US" smtClean="0"/>
              <a:t>269</a:t>
            </a:fld>
            <a:endParaRPr lang="en-US"/>
          </a:p>
        </p:txBody>
      </p:sp>
    </p:spTree>
    <p:extLst>
      <p:ext uri="{BB962C8B-B14F-4D97-AF65-F5344CB8AC3E}">
        <p14:creationId xmlns:p14="http://schemas.microsoft.com/office/powerpoint/2010/main" val="2874853285"/>
      </p:ext>
    </p:extLst>
  </p:cSld>
  <p:clrMapOvr>
    <a:masterClrMapping/>
  </p:clrMapOvr>
</p:notes>
</file>

<file path=ppt/notesSlides/notesSlide2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BA10E8-28AE-2059-822B-6FE3E1DD623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82980B-3338-07DA-5DFA-A0D61E9F78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14B923-84FA-7247-F19C-9295A2ABFC0A}"/>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FF6CA25-3D2E-CDDD-3FF3-BFA3C689859E}"/>
              </a:ext>
            </a:extLst>
          </p:cNvPr>
          <p:cNvSpPr>
            <a:spLocks noGrp="1"/>
          </p:cNvSpPr>
          <p:nvPr>
            <p:ph type="sldNum" sz="quarter" idx="5"/>
          </p:nvPr>
        </p:nvSpPr>
        <p:spPr/>
        <p:txBody>
          <a:bodyPr/>
          <a:lstStyle/>
          <a:p>
            <a:fld id="{32F9F603-1C3D-4282-A126-C2403FB1CBBF}" type="slidenum">
              <a:rPr lang="en-US" smtClean="0"/>
              <a:t>270</a:t>
            </a:fld>
            <a:endParaRPr lang="en-US"/>
          </a:p>
        </p:txBody>
      </p:sp>
    </p:spTree>
    <p:extLst>
      <p:ext uri="{BB962C8B-B14F-4D97-AF65-F5344CB8AC3E}">
        <p14:creationId xmlns:p14="http://schemas.microsoft.com/office/powerpoint/2010/main" val="3593007644"/>
      </p:ext>
    </p:extLst>
  </p:cSld>
  <p:clrMapOvr>
    <a:masterClrMapping/>
  </p:clrMapOvr>
</p:notes>
</file>

<file path=ppt/notesSlides/notesSlide2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243A0-10B6-3C00-2FA3-FF7E35C1E6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F536AF-DEF6-DA48-DCB0-EEBED7D663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99FF4C-72D1-F25F-602F-D77390BA53D0}"/>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97A6EE4D-39D7-0704-AE74-5B7738B729DA}"/>
              </a:ext>
            </a:extLst>
          </p:cNvPr>
          <p:cNvSpPr>
            <a:spLocks noGrp="1"/>
          </p:cNvSpPr>
          <p:nvPr>
            <p:ph type="sldNum" sz="quarter" idx="5"/>
          </p:nvPr>
        </p:nvSpPr>
        <p:spPr/>
        <p:txBody>
          <a:bodyPr/>
          <a:lstStyle/>
          <a:p>
            <a:fld id="{32F9F603-1C3D-4282-A126-C2403FB1CBBF}" type="slidenum">
              <a:rPr lang="en-US" smtClean="0"/>
              <a:t>271</a:t>
            </a:fld>
            <a:endParaRPr lang="en-US"/>
          </a:p>
        </p:txBody>
      </p:sp>
    </p:spTree>
    <p:extLst>
      <p:ext uri="{BB962C8B-B14F-4D97-AF65-F5344CB8AC3E}">
        <p14:creationId xmlns:p14="http://schemas.microsoft.com/office/powerpoint/2010/main" val="3008965173"/>
      </p:ext>
    </p:extLst>
  </p:cSld>
  <p:clrMapOvr>
    <a:masterClrMapping/>
  </p:clrMapOvr>
</p:notes>
</file>

<file path=ppt/notesSlides/notesSlide2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669ED-FE65-70AA-8453-9DA8D533C9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FA1BCB-8858-8DC3-7C12-1C49DE399F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2FE9F8-B009-AE8C-B8F0-30EB4309DECE}"/>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A48DC5F-41B8-9ED7-3061-8736C898C872}"/>
              </a:ext>
            </a:extLst>
          </p:cNvPr>
          <p:cNvSpPr>
            <a:spLocks noGrp="1"/>
          </p:cNvSpPr>
          <p:nvPr>
            <p:ph type="sldNum" sz="quarter" idx="5"/>
          </p:nvPr>
        </p:nvSpPr>
        <p:spPr/>
        <p:txBody>
          <a:bodyPr/>
          <a:lstStyle/>
          <a:p>
            <a:fld id="{32F9F603-1C3D-4282-A126-C2403FB1CBBF}" type="slidenum">
              <a:rPr lang="en-US" smtClean="0"/>
              <a:t>272</a:t>
            </a:fld>
            <a:endParaRPr lang="en-US"/>
          </a:p>
        </p:txBody>
      </p:sp>
    </p:spTree>
    <p:extLst>
      <p:ext uri="{BB962C8B-B14F-4D97-AF65-F5344CB8AC3E}">
        <p14:creationId xmlns:p14="http://schemas.microsoft.com/office/powerpoint/2010/main" val="1009329521"/>
      </p:ext>
    </p:extLst>
  </p:cSld>
  <p:clrMapOvr>
    <a:masterClrMapping/>
  </p:clrMapOvr>
</p:notes>
</file>

<file path=ppt/notesSlides/notesSlide2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15D57-3BE2-3A16-AE13-EF2662498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C42B9CC-F4FC-54C4-98CD-A01C37F6A0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1E384C-717C-8234-8EEC-D997FB34349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A67D9A4E-1B68-FBFA-762E-B67308C848FA}"/>
              </a:ext>
            </a:extLst>
          </p:cNvPr>
          <p:cNvSpPr>
            <a:spLocks noGrp="1"/>
          </p:cNvSpPr>
          <p:nvPr>
            <p:ph type="sldNum" sz="quarter" idx="5"/>
          </p:nvPr>
        </p:nvSpPr>
        <p:spPr/>
        <p:txBody>
          <a:bodyPr/>
          <a:lstStyle/>
          <a:p>
            <a:fld id="{32F9F603-1C3D-4282-A126-C2403FB1CBBF}" type="slidenum">
              <a:rPr lang="en-US" smtClean="0"/>
              <a:t>273</a:t>
            </a:fld>
            <a:endParaRPr lang="en-US"/>
          </a:p>
        </p:txBody>
      </p:sp>
    </p:spTree>
    <p:extLst>
      <p:ext uri="{BB962C8B-B14F-4D97-AF65-F5344CB8AC3E}">
        <p14:creationId xmlns:p14="http://schemas.microsoft.com/office/powerpoint/2010/main" val="2449965903"/>
      </p:ext>
    </p:extLst>
  </p:cSld>
  <p:clrMapOvr>
    <a:masterClrMapping/>
  </p:clrMapOvr>
</p:notes>
</file>

<file path=ppt/notesSlides/notesSlide2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01090-C983-9464-BF1C-E238D78209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F00EE8-02A7-629E-19EE-CCC4A1DD4D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0ECA9-157B-5EE0-084B-E3AAE1307DCC}"/>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C1DD35F-F1C1-9B86-F1BD-D37F635552FA}"/>
              </a:ext>
            </a:extLst>
          </p:cNvPr>
          <p:cNvSpPr>
            <a:spLocks noGrp="1"/>
          </p:cNvSpPr>
          <p:nvPr>
            <p:ph type="sldNum" sz="quarter" idx="5"/>
          </p:nvPr>
        </p:nvSpPr>
        <p:spPr/>
        <p:txBody>
          <a:bodyPr/>
          <a:lstStyle/>
          <a:p>
            <a:fld id="{32F9F603-1C3D-4282-A126-C2403FB1CBBF}" type="slidenum">
              <a:rPr lang="en-US" smtClean="0"/>
              <a:t>274</a:t>
            </a:fld>
            <a:endParaRPr lang="en-US"/>
          </a:p>
        </p:txBody>
      </p:sp>
    </p:spTree>
    <p:extLst>
      <p:ext uri="{BB962C8B-B14F-4D97-AF65-F5344CB8AC3E}">
        <p14:creationId xmlns:p14="http://schemas.microsoft.com/office/powerpoint/2010/main" val="1457065767"/>
      </p:ext>
    </p:extLst>
  </p:cSld>
  <p:clrMapOvr>
    <a:masterClrMapping/>
  </p:clrMapOvr>
</p:notes>
</file>

<file path=ppt/notesSlides/notesSlide2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268E70-F4A1-E1C3-F4A2-85E6AA5AA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0E459A-0874-7C10-E2FD-8ACD378A07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19FDE0A-747B-9FDE-EFB2-EE5AE8CB9635}"/>
              </a:ext>
            </a:extLst>
          </p:cNvPr>
          <p:cNvSpPr>
            <a:spLocks noGrp="1"/>
          </p:cNvSpPr>
          <p:nvPr>
            <p:ph type="body" idx="1"/>
          </p:nvPr>
        </p:nvSpPr>
        <p:spPr/>
        <p:txBody>
          <a:bodyPr/>
          <a:lstStyle/>
          <a:p>
            <a:r>
              <a:rPr lang="en-US" b="1" dirty="0"/>
              <a:t>Use Order Keys</a:t>
            </a:r>
            <a:r>
              <a:rPr lang="en-US" b="0" dirty="0"/>
              <a:t>: Assign order keys to related messages to group and enforce their processing order.</a:t>
            </a:r>
          </a:p>
          <a:p>
            <a:endParaRPr lang="en-US" b="0" dirty="0"/>
          </a:p>
          <a:p>
            <a:r>
              <a:rPr lang="en-US" b="1" dirty="0"/>
              <a:t>Ensure Queue Ordering</a:t>
            </a:r>
            <a:r>
              <a:rPr lang="en-US" b="0" dirty="0"/>
              <a:t>: Use message queues that guarantee message ordering to maintain the correct sequence of operations.</a:t>
            </a:r>
          </a:p>
          <a:p>
            <a:endParaRPr lang="en-US" b="0" dirty="0"/>
          </a:p>
          <a:p>
            <a:r>
              <a:rPr lang="en-US" b="1" dirty="0"/>
              <a:t>Monitor and Adjust</a:t>
            </a:r>
            <a:r>
              <a:rPr lang="en-US" b="0" dirty="0"/>
              <a:t>: Continuously monitor the system to ensure that messages are being processed in the correct order and make adjustments as needed to optimize performance.</a:t>
            </a:r>
          </a:p>
          <a:p>
            <a:endParaRPr lang="en-US" b="0" dirty="0"/>
          </a:p>
          <a:p>
            <a:r>
              <a:rPr lang="en-US" b="1" dirty="0"/>
              <a:t>Handle Failures Gracefully</a:t>
            </a:r>
            <a:r>
              <a:rPr lang="en-US" b="0" dirty="0"/>
              <a:t>: Implement mechanisms to handle message processing failures and ensure that the correct order is maintained during retries.</a:t>
            </a:r>
            <a:endParaRPr lang="en-US" b="1" dirty="0"/>
          </a:p>
        </p:txBody>
      </p:sp>
      <p:sp>
        <p:nvSpPr>
          <p:cNvPr id="4" name="Slide Number Placeholder 3">
            <a:extLst>
              <a:ext uri="{FF2B5EF4-FFF2-40B4-BE49-F238E27FC236}">
                <a16:creationId xmlns:a16="http://schemas.microsoft.com/office/drawing/2014/main" id="{93D7279E-69FD-E8E8-59FB-CE945D110B1D}"/>
              </a:ext>
            </a:extLst>
          </p:cNvPr>
          <p:cNvSpPr>
            <a:spLocks noGrp="1"/>
          </p:cNvSpPr>
          <p:nvPr>
            <p:ph type="sldNum" sz="quarter" idx="5"/>
          </p:nvPr>
        </p:nvSpPr>
        <p:spPr/>
        <p:txBody>
          <a:bodyPr/>
          <a:lstStyle/>
          <a:p>
            <a:fld id="{32F9F603-1C3D-4282-A126-C2403FB1CBBF}" type="slidenum">
              <a:rPr lang="en-US" smtClean="0"/>
              <a:t>275</a:t>
            </a:fld>
            <a:endParaRPr lang="en-US"/>
          </a:p>
        </p:txBody>
      </p:sp>
    </p:spTree>
    <p:extLst>
      <p:ext uri="{BB962C8B-B14F-4D97-AF65-F5344CB8AC3E}">
        <p14:creationId xmlns:p14="http://schemas.microsoft.com/office/powerpoint/2010/main" val="2150315458"/>
      </p:ext>
    </p:extLst>
  </p:cSld>
  <p:clrMapOvr>
    <a:masterClrMapping/>
  </p:clrMapOvr>
</p:notes>
</file>

<file path=ppt/notesSlides/notesSlide2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B1A3A-4B79-8993-5E41-631AAC5D09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CBEB5E-2B7A-8F53-541E-BE964FF8A2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278BD-30CF-6F71-B35F-7436A3D7B102}"/>
              </a:ext>
            </a:extLst>
          </p:cNvPr>
          <p:cNvSpPr>
            <a:spLocks noGrp="1"/>
          </p:cNvSpPr>
          <p:nvPr>
            <p:ph type="body" idx="1"/>
          </p:nvPr>
        </p:nvSpPr>
        <p:spPr/>
        <p:txBody>
          <a:bodyPr/>
          <a:lstStyle/>
          <a:p>
            <a:r>
              <a:rPr lang="en-US" b="0" dirty="0"/>
              <a:t>As we conclude the </a:t>
            </a:r>
            <a:r>
              <a:rPr lang="en-US" b="1" dirty="0"/>
              <a:t>Resilience and Reliability </a:t>
            </a:r>
            <a:r>
              <a:rPr lang="en-US" b="0" dirty="0"/>
              <a:t>module, let’s summarize the key patterns and insights we have covered, and preview what is coming up next.</a:t>
            </a:r>
          </a:p>
          <a:p>
            <a:endParaRPr lang="en-US" b="0" dirty="0"/>
          </a:p>
          <a:p>
            <a:r>
              <a:rPr lang="en-US" b="1" dirty="0"/>
              <a:t>Key Takeaways</a:t>
            </a:r>
            <a:r>
              <a:rPr lang="en-US" b="0" dirty="0"/>
              <a:t>:</a:t>
            </a:r>
          </a:p>
          <a:p>
            <a:endParaRPr lang="en-US" b="0" dirty="0"/>
          </a:p>
          <a:p>
            <a:pPr marL="171450" indent="-171450">
              <a:buFont typeface="Arial" panose="020B0604020202020204" pitchFamily="34" charset="0"/>
              <a:buChar char="•"/>
            </a:pPr>
            <a:r>
              <a:rPr lang="en-US" b="1" dirty="0"/>
              <a:t>Circuit Breaker</a:t>
            </a:r>
            <a:r>
              <a:rPr lang="en-US" b="0" dirty="0"/>
              <a:t>: Introducing fault tolerance and resilience in your messaging solutions.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Saga</a:t>
            </a:r>
            <a:r>
              <a:rPr lang="en-US" b="0" dirty="0"/>
              <a:t>: Managing long-running transaction with distributed systems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Sequential Convoy</a:t>
            </a:r>
            <a:r>
              <a:rPr lang="en-US" b="0" dirty="0"/>
              <a:t>: Handling related messages in a specific order.</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Exactly Once Processing</a:t>
            </a:r>
            <a:r>
              <a:rPr lang="en-US" b="0" dirty="0"/>
              <a:t>: Guaranteeing that messages are processed only once, with no duplicates.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These patterns have provided you with essential tools to ensure your messaging systems are resilient and reliable, capable of handling failures gracefully and maintaining high availability.</a:t>
            </a:r>
          </a:p>
        </p:txBody>
      </p:sp>
      <p:sp>
        <p:nvSpPr>
          <p:cNvPr id="4" name="Slide Number Placeholder 3">
            <a:extLst>
              <a:ext uri="{FF2B5EF4-FFF2-40B4-BE49-F238E27FC236}">
                <a16:creationId xmlns:a16="http://schemas.microsoft.com/office/drawing/2014/main" id="{25D281A1-5A76-E658-414B-39D0AF0E9F69}"/>
              </a:ext>
            </a:extLst>
          </p:cNvPr>
          <p:cNvSpPr>
            <a:spLocks noGrp="1"/>
          </p:cNvSpPr>
          <p:nvPr>
            <p:ph type="sldNum" sz="quarter" idx="5"/>
          </p:nvPr>
        </p:nvSpPr>
        <p:spPr/>
        <p:txBody>
          <a:bodyPr/>
          <a:lstStyle/>
          <a:p>
            <a:fld id="{32F9F603-1C3D-4282-A126-C2403FB1CBBF}" type="slidenum">
              <a:rPr lang="en-US" smtClean="0"/>
              <a:t>277</a:t>
            </a:fld>
            <a:endParaRPr lang="en-US"/>
          </a:p>
        </p:txBody>
      </p:sp>
    </p:spTree>
    <p:extLst>
      <p:ext uri="{BB962C8B-B14F-4D97-AF65-F5344CB8AC3E}">
        <p14:creationId xmlns:p14="http://schemas.microsoft.com/office/powerpoint/2010/main" val="3564868906"/>
      </p:ext>
    </p:extLst>
  </p:cSld>
  <p:clrMapOvr>
    <a:masterClrMapping/>
  </p:clrMapOvr>
</p:notes>
</file>

<file path=ppt/notesSlides/notesSlide2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C85DA2-CADA-1333-0F23-072C60E643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261BDB-580F-1E4E-77CC-E6FF312899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21F2FA-8908-96EE-770A-9AF6C44EF9D9}"/>
              </a:ext>
            </a:extLst>
          </p:cNvPr>
          <p:cNvSpPr>
            <a:spLocks noGrp="1"/>
          </p:cNvSpPr>
          <p:nvPr>
            <p:ph type="body" idx="1"/>
          </p:nvPr>
        </p:nvSpPr>
        <p:spPr/>
        <p:txBody>
          <a:bodyPr/>
          <a:lstStyle/>
          <a:p>
            <a:r>
              <a:rPr lang="en-US" dirty="0"/>
              <a:t>In the next module, we will explore patterns that leverage continuous data streams and facilitate effective system integration. Here is a glimpse of what is to come:</a:t>
            </a:r>
          </a:p>
          <a:p>
            <a:endParaRPr lang="en-US" b="1" dirty="0"/>
          </a:p>
          <a:p>
            <a:pPr marL="171450" indent="-171450">
              <a:buFont typeface="Arial" panose="020B0604020202020204" pitchFamily="34" charset="0"/>
              <a:buChar char="•"/>
            </a:pPr>
            <a:r>
              <a:rPr lang="en-US" b="1" dirty="0"/>
              <a:t>Event Streaming</a:t>
            </a:r>
            <a:r>
              <a:rPr lang="en-US" b="0" dirty="0"/>
              <a:t>: Continuously process data streams for real-time applications.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Transactional Outbox</a:t>
            </a:r>
            <a:r>
              <a:rPr lang="en-US" b="0" dirty="0"/>
              <a:t>: Ensure reliable message publishing as part of a database transaction.</a:t>
            </a:r>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These patterns will round out your messaging toolkit, equipping you with the knowledge to design comprehensive and efficient messaging solutions. Stay tuned as we go into the next module of our workshop and complete the world of messaging patterns!</a:t>
            </a:r>
            <a:endParaRPr lang="en-US" b="1" dirty="0"/>
          </a:p>
        </p:txBody>
      </p:sp>
      <p:sp>
        <p:nvSpPr>
          <p:cNvPr id="4" name="Slide Number Placeholder 3">
            <a:extLst>
              <a:ext uri="{FF2B5EF4-FFF2-40B4-BE49-F238E27FC236}">
                <a16:creationId xmlns:a16="http://schemas.microsoft.com/office/drawing/2014/main" id="{B27E95E3-55AA-976D-E383-B0F4E8655706}"/>
              </a:ext>
            </a:extLst>
          </p:cNvPr>
          <p:cNvSpPr>
            <a:spLocks noGrp="1"/>
          </p:cNvSpPr>
          <p:nvPr>
            <p:ph type="sldNum" sz="quarter" idx="5"/>
          </p:nvPr>
        </p:nvSpPr>
        <p:spPr/>
        <p:txBody>
          <a:bodyPr/>
          <a:lstStyle/>
          <a:p>
            <a:fld id="{32F9F603-1C3D-4282-A126-C2403FB1CBBF}" type="slidenum">
              <a:rPr lang="en-US" smtClean="0"/>
              <a:t>278</a:t>
            </a:fld>
            <a:endParaRPr lang="en-US"/>
          </a:p>
        </p:txBody>
      </p:sp>
    </p:spTree>
    <p:extLst>
      <p:ext uri="{BB962C8B-B14F-4D97-AF65-F5344CB8AC3E}">
        <p14:creationId xmlns:p14="http://schemas.microsoft.com/office/powerpoint/2010/main" val="28202371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E77CDD-3021-DBD1-95D3-60106C8922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58724F-5067-E766-CCD4-56DC01F7F3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C1E478-57D0-D532-F58B-351A83299715}"/>
              </a:ext>
            </a:extLst>
          </p:cNvPr>
          <p:cNvSpPr>
            <a:spLocks noGrp="1"/>
          </p:cNvSpPr>
          <p:nvPr>
            <p:ph type="body" idx="1"/>
          </p:nvPr>
        </p:nvSpPr>
        <p:spPr/>
        <p:txBody>
          <a:bodyPr/>
          <a:lstStyle/>
          <a:p>
            <a:r>
              <a:rPr lang="en-US" b="1" u="sng" dirty="0"/>
              <a:t>Error Handling</a:t>
            </a:r>
            <a:endParaRPr lang="en-US" b="0" u="none" dirty="0"/>
          </a:p>
          <a:p>
            <a:pPr marL="171450" indent="-171450">
              <a:buFont typeface="Arial" panose="020B0604020202020204" pitchFamily="34" charset="0"/>
              <a:buChar char="•"/>
            </a:pPr>
            <a:r>
              <a:rPr lang="en-US" b="0" u="none" dirty="0"/>
              <a:t>Detecting and handling errors across multiple subscribers can be challenging.</a:t>
            </a:r>
          </a:p>
          <a:p>
            <a:pPr marL="171450" indent="-171450">
              <a:buFont typeface="Arial" panose="020B0604020202020204" pitchFamily="34" charset="0"/>
              <a:buChar char="•"/>
            </a:pPr>
            <a:r>
              <a:rPr lang="en-US" b="0" u="none" dirty="0"/>
              <a:t>Implementing retry mechanisms and ensuring message integrity requires additional effort.</a:t>
            </a:r>
          </a:p>
        </p:txBody>
      </p:sp>
      <p:sp>
        <p:nvSpPr>
          <p:cNvPr id="4" name="Slide Number Placeholder 3">
            <a:extLst>
              <a:ext uri="{FF2B5EF4-FFF2-40B4-BE49-F238E27FC236}">
                <a16:creationId xmlns:a16="http://schemas.microsoft.com/office/drawing/2014/main" id="{AD4DF532-70E9-81E2-2C4C-E641E30F321C}"/>
              </a:ext>
            </a:extLst>
          </p:cNvPr>
          <p:cNvSpPr>
            <a:spLocks noGrp="1"/>
          </p:cNvSpPr>
          <p:nvPr>
            <p:ph type="sldNum" sz="quarter" idx="5"/>
          </p:nvPr>
        </p:nvSpPr>
        <p:spPr/>
        <p:txBody>
          <a:bodyPr/>
          <a:lstStyle/>
          <a:p>
            <a:fld id="{32F9F603-1C3D-4282-A126-C2403FB1CBBF}" type="slidenum">
              <a:rPr lang="en-US" smtClean="0"/>
              <a:t>29</a:t>
            </a:fld>
            <a:endParaRPr lang="en-US"/>
          </a:p>
        </p:txBody>
      </p:sp>
    </p:spTree>
    <p:extLst>
      <p:ext uri="{BB962C8B-B14F-4D97-AF65-F5344CB8AC3E}">
        <p14:creationId xmlns:p14="http://schemas.microsoft.com/office/powerpoint/2010/main" val="3436639186"/>
      </p:ext>
    </p:extLst>
  </p:cSld>
  <p:clrMapOvr>
    <a:masterClrMapping/>
  </p:clrMapOvr>
</p:notes>
</file>

<file path=ppt/notesSlides/notesSlide2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A93BAD-5429-6D81-11F7-0FB68C46E3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597D62A-6F66-7EE7-C519-0488C2CB46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E5A890-0795-596B-1DCB-7478945B0D9B}"/>
              </a:ext>
            </a:extLst>
          </p:cNvPr>
          <p:cNvSpPr>
            <a:spLocks noGrp="1"/>
          </p:cNvSpPr>
          <p:nvPr>
            <p:ph type="body" idx="1"/>
          </p:nvPr>
        </p:nvSpPr>
        <p:spPr/>
        <p:txBody>
          <a:bodyPr/>
          <a:lstStyle/>
          <a:p>
            <a:r>
              <a:rPr lang="en-US" dirty="0"/>
              <a:t>Welcome to the </a:t>
            </a:r>
            <a:r>
              <a:rPr lang="en-US" b="1" dirty="0"/>
              <a:t>Streaming and Integration Patterns</a:t>
            </a:r>
            <a:r>
              <a:rPr lang="en-US" b="0" dirty="0"/>
              <a:t> module. In this section, we will explore patterns that leverage continuous data streams and facilitate effective integration between systems. These patterns are crucial for building real-time applications and ensuring seamless communication across different components of your architecture.</a:t>
            </a:r>
          </a:p>
          <a:p>
            <a:endParaRPr lang="en-US" b="0" dirty="0"/>
          </a:p>
          <a:p>
            <a:r>
              <a:rPr lang="en-US" b="0" dirty="0"/>
              <a:t>By the end of this module, you will have the knowledge to design messaging solutions that can handle continuous data streams and integrate various systems effectively. Let’s now check out the techniques that will elevate your messaging capabilities to support real-time and integrated applications!</a:t>
            </a:r>
            <a:endParaRPr lang="en-US" dirty="0"/>
          </a:p>
        </p:txBody>
      </p:sp>
      <p:sp>
        <p:nvSpPr>
          <p:cNvPr id="4" name="Slide Number Placeholder 3">
            <a:extLst>
              <a:ext uri="{FF2B5EF4-FFF2-40B4-BE49-F238E27FC236}">
                <a16:creationId xmlns:a16="http://schemas.microsoft.com/office/drawing/2014/main" id="{04DD1C84-E324-A2B2-3820-C7D341F3A1F1}"/>
              </a:ext>
            </a:extLst>
          </p:cNvPr>
          <p:cNvSpPr>
            <a:spLocks noGrp="1"/>
          </p:cNvSpPr>
          <p:nvPr>
            <p:ph type="sldNum" sz="quarter" idx="5"/>
          </p:nvPr>
        </p:nvSpPr>
        <p:spPr/>
        <p:txBody>
          <a:bodyPr/>
          <a:lstStyle/>
          <a:p>
            <a:fld id="{32F9F603-1C3D-4282-A126-C2403FB1CBBF}" type="slidenum">
              <a:rPr lang="en-US" smtClean="0"/>
              <a:t>279</a:t>
            </a:fld>
            <a:endParaRPr lang="en-US"/>
          </a:p>
        </p:txBody>
      </p:sp>
    </p:spTree>
    <p:extLst>
      <p:ext uri="{BB962C8B-B14F-4D97-AF65-F5344CB8AC3E}">
        <p14:creationId xmlns:p14="http://schemas.microsoft.com/office/powerpoint/2010/main" val="94451786"/>
      </p:ext>
    </p:extLst>
  </p:cSld>
  <p:clrMapOvr>
    <a:masterClrMapping/>
  </p:clrMapOvr>
</p:notes>
</file>

<file path=ppt/notesSlides/notesSlide2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84AC3-105C-08E3-210D-F3774FC313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E4E9B1-9664-75A1-B98B-452E7E115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54DCA2-BEC7-C5DC-AC45-D436947D07A7}"/>
              </a:ext>
            </a:extLst>
          </p:cNvPr>
          <p:cNvSpPr>
            <a:spLocks noGrp="1"/>
          </p:cNvSpPr>
          <p:nvPr>
            <p:ph type="body" idx="1"/>
          </p:nvPr>
        </p:nvSpPr>
        <p:spPr/>
        <p:txBody>
          <a:bodyPr/>
          <a:lstStyle/>
          <a:p>
            <a:r>
              <a:rPr lang="en-US" b="1" u="sng" dirty="0"/>
              <a:t>Definition</a:t>
            </a:r>
            <a:endParaRPr lang="en-US" b="0" u="none" dirty="0"/>
          </a:p>
          <a:p>
            <a:r>
              <a:rPr lang="en-US" b="0" u="none" dirty="0"/>
              <a:t>Event streaming is a messaging pattern where continuous flow of data (events) is recorded and processed in real-time. Events are captured from sources like databases, applications, or devices and delivered to various consumers for processing.</a:t>
            </a:r>
          </a:p>
          <a:p>
            <a:endParaRPr lang="en-US" b="0" u="none" dirty="0"/>
          </a:p>
          <a:p>
            <a:endParaRPr lang="en-US" b="0" u="none" dirty="0"/>
          </a:p>
          <a:p>
            <a:r>
              <a:rPr lang="en-US" b="1" u="sng" dirty="0"/>
              <a:t>Purpose</a:t>
            </a:r>
            <a:endParaRPr lang="en-US" b="0" u="none" dirty="0"/>
          </a:p>
          <a:p>
            <a:r>
              <a:rPr lang="en-US" b="0" u="none" dirty="0"/>
              <a:t>It enables real-time data processing, allowing systems to react to events as they happen, rather than relying on batch processing.</a:t>
            </a:r>
            <a:endParaRPr lang="en-US" b="1" u="sng" dirty="0"/>
          </a:p>
        </p:txBody>
      </p:sp>
      <p:sp>
        <p:nvSpPr>
          <p:cNvPr id="4" name="Slide Number Placeholder 3">
            <a:extLst>
              <a:ext uri="{FF2B5EF4-FFF2-40B4-BE49-F238E27FC236}">
                <a16:creationId xmlns:a16="http://schemas.microsoft.com/office/drawing/2014/main" id="{BBDDF95F-03BD-AAAF-7609-21F98E7E25C2}"/>
              </a:ext>
            </a:extLst>
          </p:cNvPr>
          <p:cNvSpPr>
            <a:spLocks noGrp="1"/>
          </p:cNvSpPr>
          <p:nvPr>
            <p:ph type="sldNum" sz="quarter" idx="5"/>
          </p:nvPr>
        </p:nvSpPr>
        <p:spPr/>
        <p:txBody>
          <a:bodyPr/>
          <a:lstStyle/>
          <a:p>
            <a:fld id="{32F9F603-1C3D-4282-A126-C2403FB1CBBF}" type="slidenum">
              <a:rPr lang="en-US" smtClean="0"/>
              <a:t>281</a:t>
            </a:fld>
            <a:endParaRPr lang="en-US"/>
          </a:p>
        </p:txBody>
      </p:sp>
    </p:spTree>
    <p:extLst>
      <p:ext uri="{BB962C8B-B14F-4D97-AF65-F5344CB8AC3E}">
        <p14:creationId xmlns:p14="http://schemas.microsoft.com/office/powerpoint/2010/main" val="2706876891"/>
      </p:ext>
    </p:extLst>
  </p:cSld>
  <p:clrMapOvr>
    <a:masterClrMapping/>
  </p:clrMapOvr>
</p:notes>
</file>

<file path=ppt/notesSlides/notesSlide2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C43BAE-CEA3-68A3-B517-D1778BB40E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9BFB15-96B8-EA8D-FE2F-BD8AA419E4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771ED2-3DBC-B76D-354A-8E1E3C55C44D}"/>
              </a:ext>
            </a:extLst>
          </p:cNvPr>
          <p:cNvSpPr>
            <a:spLocks noGrp="1"/>
          </p:cNvSpPr>
          <p:nvPr>
            <p:ph type="body" idx="1"/>
          </p:nvPr>
        </p:nvSpPr>
        <p:spPr/>
        <p:txBody>
          <a:bodyPr/>
          <a:lstStyle/>
          <a:p>
            <a:r>
              <a:rPr lang="en-US" b="1" u="sng" dirty="0"/>
              <a:t>Event Producer</a:t>
            </a:r>
            <a:endParaRPr lang="en-US" b="0" u="none" dirty="0"/>
          </a:p>
          <a:p>
            <a:r>
              <a:rPr lang="en-US" b="0" u="none" dirty="0"/>
              <a:t>The source that generates and sends events (e.g. sensors, applications, databases)</a:t>
            </a:r>
          </a:p>
          <a:p>
            <a:endParaRPr lang="en-US" b="0" u="none" dirty="0"/>
          </a:p>
          <a:p>
            <a:r>
              <a:rPr lang="en-US" b="1" u="sng" dirty="0"/>
              <a:t>Event Stream</a:t>
            </a:r>
            <a:endParaRPr lang="en-US" b="0" u="none" dirty="0"/>
          </a:p>
          <a:p>
            <a:r>
              <a:rPr lang="en-US" b="0" u="none" dirty="0"/>
              <a:t>The channel through which event flows, often managed by a streaming platform (e.g. Apache Kafka, Azure Event Hubs).</a:t>
            </a:r>
          </a:p>
          <a:p>
            <a:endParaRPr lang="en-US" b="0" u="none" dirty="0"/>
          </a:p>
          <a:p>
            <a:r>
              <a:rPr lang="en-US" b="1" u="sng" dirty="0"/>
              <a:t>Event Consumer</a:t>
            </a:r>
            <a:endParaRPr lang="en-US" b="0" u="none" dirty="0"/>
          </a:p>
          <a:p>
            <a:r>
              <a:rPr lang="en-US" b="0" u="none" dirty="0"/>
              <a:t>The component or service that reads and processes events from the steam.</a:t>
            </a:r>
          </a:p>
        </p:txBody>
      </p:sp>
      <p:sp>
        <p:nvSpPr>
          <p:cNvPr id="4" name="Slide Number Placeholder 3">
            <a:extLst>
              <a:ext uri="{FF2B5EF4-FFF2-40B4-BE49-F238E27FC236}">
                <a16:creationId xmlns:a16="http://schemas.microsoft.com/office/drawing/2014/main" id="{0EC0522F-96F7-22AC-96FB-9D3447F1F060}"/>
              </a:ext>
            </a:extLst>
          </p:cNvPr>
          <p:cNvSpPr>
            <a:spLocks noGrp="1"/>
          </p:cNvSpPr>
          <p:nvPr>
            <p:ph type="sldNum" sz="quarter" idx="5"/>
          </p:nvPr>
        </p:nvSpPr>
        <p:spPr/>
        <p:txBody>
          <a:bodyPr/>
          <a:lstStyle/>
          <a:p>
            <a:fld id="{32F9F603-1C3D-4282-A126-C2403FB1CBBF}" type="slidenum">
              <a:rPr lang="en-US" smtClean="0"/>
              <a:t>282</a:t>
            </a:fld>
            <a:endParaRPr lang="en-US"/>
          </a:p>
        </p:txBody>
      </p:sp>
    </p:spTree>
    <p:extLst>
      <p:ext uri="{BB962C8B-B14F-4D97-AF65-F5344CB8AC3E}">
        <p14:creationId xmlns:p14="http://schemas.microsoft.com/office/powerpoint/2010/main" val="4026113246"/>
      </p:ext>
    </p:extLst>
  </p:cSld>
  <p:clrMapOvr>
    <a:masterClrMapping/>
  </p:clrMapOvr>
</p:notes>
</file>

<file path=ppt/notesSlides/notesSlide2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E93F3-B71B-94FA-7EB6-C941F65CBA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458EB-444C-9ABD-ECD7-2522D879187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034C1B6-FEF8-B688-CB82-9196F0B5012C}"/>
              </a:ext>
            </a:extLst>
          </p:cNvPr>
          <p:cNvSpPr>
            <a:spLocks noGrp="1"/>
          </p:cNvSpPr>
          <p:nvPr>
            <p:ph type="body" idx="1"/>
          </p:nvPr>
        </p:nvSpPr>
        <p:spPr/>
        <p:txBody>
          <a:bodyPr/>
          <a:lstStyle/>
          <a:p>
            <a:r>
              <a:rPr lang="en-US" b="1" u="sng" dirty="0"/>
              <a:t>Event Producer</a:t>
            </a:r>
            <a:endParaRPr lang="en-US" b="0" u="none" dirty="0"/>
          </a:p>
          <a:p>
            <a:r>
              <a:rPr lang="en-US" b="0" u="none" dirty="0"/>
              <a:t>The source that generates and sends events (e.g. sensors, applications, databases)</a:t>
            </a:r>
          </a:p>
          <a:p>
            <a:endParaRPr lang="en-US" b="0" u="none" dirty="0"/>
          </a:p>
          <a:p>
            <a:r>
              <a:rPr lang="en-US" b="1" u="sng" dirty="0"/>
              <a:t>Event Stream</a:t>
            </a:r>
            <a:endParaRPr lang="en-US" b="0" u="none" dirty="0"/>
          </a:p>
          <a:p>
            <a:r>
              <a:rPr lang="en-US" b="0" u="none" dirty="0"/>
              <a:t>The channel through which event flows, often managed by a streaming platform (e.g. Apache Kafka, Azure Event Hubs).</a:t>
            </a:r>
          </a:p>
          <a:p>
            <a:endParaRPr lang="en-US" b="0" u="none" dirty="0"/>
          </a:p>
          <a:p>
            <a:r>
              <a:rPr lang="en-US" b="1" u="sng" dirty="0"/>
              <a:t>Event Consumer</a:t>
            </a:r>
            <a:endParaRPr lang="en-US" b="0" u="none" dirty="0"/>
          </a:p>
          <a:p>
            <a:r>
              <a:rPr lang="en-US" b="0" u="none" dirty="0"/>
              <a:t>The component or service that reads and processes events from the steam.</a:t>
            </a:r>
          </a:p>
        </p:txBody>
      </p:sp>
      <p:sp>
        <p:nvSpPr>
          <p:cNvPr id="4" name="Slide Number Placeholder 3">
            <a:extLst>
              <a:ext uri="{FF2B5EF4-FFF2-40B4-BE49-F238E27FC236}">
                <a16:creationId xmlns:a16="http://schemas.microsoft.com/office/drawing/2014/main" id="{2105B464-EE3A-8000-3BEB-3B9C06FE7D29}"/>
              </a:ext>
            </a:extLst>
          </p:cNvPr>
          <p:cNvSpPr>
            <a:spLocks noGrp="1"/>
          </p:cNvSpPr>
          <p:nvPr>
            <p:ph type="sldNum" sz="quarter" idx="5"/>
          </p:nvPr>
        </p:nvSpPr>
        <p:spPr/>
        <p:txBody>
          <a:bodyPr/>
          <a:lstStyle/>
          <a:p>
            <a:fld id="{32F9F603-1C3D-4282-A126-C2403FB1CBBF}" type="slidenum">
              <a:rPr lang="en-US" smtClean="0"/>
              <a:t>283</a:t>
            </a:fld>
            <a:endParaRPr lang="en-US"/>
          </a:p>
        </p:txBody>
      </p:sp>
    </p:spTree>
    <p:extLst>
      <p:ext uri="{BB962C8B-B14F-4D97-AF65-F5344CB8AC3E}">
        <p14:creationId xmlns:p14="http://schemas.microsoft.com/office/powerpoint/2010/main" val="1063680185"/>
      </p:ext>
    </p:extLst>
  </p:cSld>
  <p:clrMapOvr>
    <a:masterClrMapping/>
  </p:clrMapOvr>
</p:notes>
</file>

<file path=ppt/notesSlides/notesSlide2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D6DE48-366A-F45B-B27F-C3DE26B020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03C63-48A9-2B1B-BB6D-1AEB454574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DA68D5-D385-BC6B-6E10-41806B77DB85}"/>
              </a:ext>
            </a:extLst>
          </p:cNvPr>
          <p:cNvSpPr>
            <a:spLocks noGrp="1"/>
          </p:cNvSpPr>
          <p:nvPr>
            <p:ph type="body" idx="1"/>
          </p:nvPr>
        </p:nvSpPr>
        <p:spPr/>
        <p:txBody>
          <a:bodyPr/>
          <a:lstStyle/>
          <a:p>
            <a:pPr marL="0" indent="0">
              <a:buFont typeface="Arial" panose="020B0604020202020204" pitchFamily="34" charset="0"/>
              <a:buNone/>
            </a:pPr>
            <a:r>
              <a:rPr lang="en-US" b="1" u="none" dirty="0"/>
              <a:t>Low Latency</a:t>
            </a:r>
            <a:r>
              <a:rPr lang="en-US" b="0" u="none" dirty="0"/>
              <a:t>: Immediate processing of data as events occur.</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Scalability</a:t>
            </a:r>
            <a:r>
              <a:rPr lang="en-US" b="0" u="none" dirty="0"/>
              <a:t>: Efficiently handles large volumes of data.</a:t>
            </a:r>
          </a:p>
          <a:p>
            <a:pPr marL="0" indent="0">
              <a:buFont typeface="Arial" panose="020B0604020202020204" pitchFamily="34" charset="0"/>
              <a:buNone/>
            </a:pPr>
            <a:endParaRPr lang="en-US" b="0" u="none" dirty="0"/>
          </a:p>
          <a:p>
            <a:pPr marL="0" indent="0">
              <a:buFont typeface="Arial" panose="020B0604020202020204" pitchFamily="34" charset="0"/>
              <a:buNone/>
            </a:pPr>
            <a:r>
              <a:rPr lang="en-US" b="1" u="none" dirty="0"/>
              <a:t>Flexibility</a:t>
            </a:r>
            <a:r>
              <a:rPr lang="en-US" b="0" u="none" dirty="0"/>
              <a:t>: Supports various consumers and processing requirements.</a:t>
            </a:r>
            <a:endParaRPr lang="en-US" b="1" u="none" dirty="0"/>
          </a:p>
        </p:txBody>
      </p:sp>
      <p:sp>
        <p:nvSpPr>
          <p:cNvPr id="4" name="Slide Number Placeholder 3">
            <a:extLst>
              <a:ext uri="{FF2B5EF4-FFF2-40B4-BE49-F238E27FC236}">
                <a16:creationId xmlns:a16="http://schemas.microsoft.com/office/drawing/2014/main" id="{8854AF89-36C0-F07A-C2A2-8F755DC89775}"/>
              </a:ext>
            </a:extLst>
          </p:cNvPr>
          <p:cNvSpPr>
            <a:spLocks noGrp="1"/>
          </p:cNvSpPr>
          <p:nvPr>
            <p:ph type="sldNum" sz="quarter" idx="5"/>
          </p:nvPr>
        </p:nvSpPr>
        <p:spPr/>
        <p:txBody>
          <a:bodyPr/>
          <a:lstStyle/>
          <a:p>
            <a:fld id="{32F9F603-1C3D-4282-A126-C2403FB1CBBF}" type="slidenum">
              <a:rPr lang="en-US" smtClean="0"/>
              <a:t>284</a:t>
            </a:fld>
            <a:endParaRPr lang="en-US"/>
          </a:p>
        </p:txBody>
      </p:sp>
    </p:spTree>
    <p:extLst>
      <p:ext uri="{BB962C8B-B14F-4D97-AF65-F5344CB8AC3E}">
        <p14:creationId xmlns:p14="http://schemas.microsoft.com/office/powerpoint/2010/main" val="639763487"/>
      </p:ext>
    </p:extLst>
  </p:cSld>
  <p:clrMapOvr>
    <a:masterClrMapping/>
  </p:clrMapOvr>
</p:notes>
</file>

<file path=ppt/notesSlides/notesSlide2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923EE-695B-BCA1-654D-3E05A062E8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F1705-7130-0FD4-78CB-41504487AF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7161D-B797-89CD-66B5-F9363AD7B006}"/>
              </a:ext>
            </a:extLst>
          </p:cNvPr>
          <p:cNvSpPr>
            <a:spLocks noGrp="1"/>
          </p:cNvSpPr>
          <p:nvPr>
            <p:ph type="body" idx="1"/>
          </p:nvPr>
        </p:nvSpPr>
        <p:spPr/>
        <p:txBody>
          <a:bodyPr/>
          <a:lstStyle/>
          <a:p>
            <a:pPr marL="0" indent="0">
              <a:buFont typeface="Arial" panose="020B0604020202020204" pitchFamily="34" charset="0"/>
              <a:buNone/>
            </a:pPr>
            <a:r>
              <a:rPr lang="en-US" b="1" u="sng" dirty="0"/>
              <a:t>Complexity in Implementation and Maintenance</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Infrastructure Setup</a:t>
            </a:r>
            <a:r>
              <a:rPr lang="en-US" b="0" u="none" dirty="0"/>
              <a:t>: Setting up and managing the infrastructure for event streaming, such as Apache Kafka or Azure Event Hubs, can be complex. It requires careful planning, configuration, and ongoing maintenance.</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Data Processing</a:t>
            </a:r>
            <a:r>
              <a:rPr lang="en-US" b="0" u="none" dirty="0"/>
              <a:t>: Designing and implementing real-time data processing pipelines can be challenging, especially when dealing with high volumes of data and ensuring low-latency processing.</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Skills Requirements</a:t>
            </a:r>
            <a:r>
              <a:rPr lang="en-US" b="0" u="none" dirty="0"/>
              <a:t>: Requires specialized skills and knowledge to implement and maintain effectively, which may be a barrier for some teams.</a:t>
            </a:r>
            <a:endParaRPr lang="en-US" b="1" u="none" dirty="0"/>
          </a:p>
        </p:txBody>
      </p:sp>
      <p:sp>
        <p:nvSpPr>
          <p:cNvPr id="4" name="Slide Number Placeholder 3">
            <a:extLst>
              <a:ext uri="{FF2B5EF4-FFF2-40B4-BE49-F238E27FC236}">
                <a16:creationId xmlns:a16="http://schemas.microsoft.com/office/drawing/2014/main" id="{A4FBF83C-6383-1E47-90FF-5D3EC28209E2}"/>
              </a:ext>
            </a:extLst>
          </p:cNvPr>
          <p:cNvSpPr>
            <a:spLocks noGrp="1"/>
          </p:cNvSpPr>
          <p:nvPr>
            <p:ph type="sldNum" sz="quarter" idx="5"/>
          </p:nvPr>
        </p:nvSpPr>
        <p:spPr/>
        <p:txBody>
          <a:bodyPr/>
          <a:lstStyle/>
          <a:p>
            <a:fld id="{32F9F603-1C3D-4282-A126-C2403FB1CBBF}" type="slidenum">
              <a:rPr lang="en-US" smtClean="0"/>
              <a:t>285</a:t>
            </a:fld>
            <a:endParaRPr lang="en-US"/>
          </a:p>
        </p:txBody>
      </p:sp>
    </p:spTree>
    <p:extLst>
      <p:ext uri="{BB962C8B-B14F-4D97-AF65-F5344CB8AC3E}">
        <p14:creationId xmlns:p14="http://schemas.microsoft.com/office/powerpoint/2010/main" val="148262709"/>
      </p:ext>
    </p:extLst>
  </p:cSld>
  <p:clrMapOvr>
    <a:masterClrMapping/>
  </p:clrMapOvr>
</p:notes>
</file>

<file path=ppt/notesSlides/notesSlide2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020EC-CF52-A94B-35BD-6527E2BD1E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0770B1-6428-B151-1CE9-977E2B1734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F909B9-296D-DF06-7B1C-CF72CB4F5032}"/>
              </a:ext>
            </a:extLst>
          </p:cNvPr>
          <p:cNvSpPr>
            <a:spLocks noGrp="1"/>
          </p:cNvSpPr>
          <p:nvPr>
            <p:ph type="body" idx="1"/>
          </p:nvPr>
        </p:nvSpPr>
        <p:spPr/>
        <p:txBody>
          <a:bodyPr/>
          <a:lstStyle/>
          <a:p>
            <a:pPr marL="0" indent="0">
              <a:buFont typeface="Arial" panose="020B0604020202020204" pitchFamily="34" charset="0"/>
              <a:buNone/>
            </a:pPr>
            <a:r>
              <a:rPr lang="en-US" b="1" u="sng" dirty="0"/>
              <a:t>Scalability and Resource Management</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Resource Intensive</a:t>
            </a:r>
            <a:r>
              <a:rPr lang="en-US" b="0" u="none" dirty="0"/>
              <a:t>: Event streaming systems can be resource-intensive, requiring significant computational and storage resources to handle high volumes of data and ensure real-time processing.</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Scalability Challenges</a:t>
            </a:r>
            <a:r>
              <a:rPr lang="en-US" b="0" u="none" dirty="0"/>
              <a:t>: While event steaming systems are designed to scale, ensuring efficient and cost-effective scaling can be challenging. Balancing the load across multiple consumers and managing resource allocation effectively is crucial.</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Latency Management</a:t>
            </a:r>
            <a:r>
              <a:rPr lang="en-US" b="0" u="none" dirty="0"/>
              <a:t>: As the system scales, managing and minimizing latency to ensure timely processing of events becomes increasingly complex.</a:t>
            </a:r>
            <a:endParaRPr lang="en-US" b="1" u="none" dirty="0"/>
          </a:p>
        </p:txBody>
      </p:sp>
      <p:sp>
        <p:nvSpPr>
          <p:cNvPr id="4" name="Slide Number Placeholder 3">
            <a:extLst>
              <a:ext uri="{FF2B5EF4-FFF2-40B4-BE49-F238E27FC236}">
                <a16:creationId xmlns:a16="http://schemas.microsoft.com/office/drawing/2014/main" id="{4822B4CC-DA2D-64F2-9599-32577BF717E2}"/>
              </a:ext>
            </a:extLst>
          </p:cNvPr>
          <p:cNvSpPr>
            <a:spLocks noGrp="1"/>
          </p:cNvSpPr>
          <p:nvPr>
            <p:ph type="sldNum" sz="quarter" idx="5"/>
          </p:nvPr>
        </p:nvSpPr>
        <p:spPr/>
        <p:txBody>
          <a:bodyPr/>
          <a:lstStyle/>
          <a:p>
            <a:fld id="{32F9F603-1C3D-4282-A126-C2403FB1CBBF}" type="slidenum">
              <a:rPr lang="en-US" smtClean="0"/>
              <a:t>286</a:t>
            </a:fld>
            <a:endParaRPr lang="en-US"/>
          </a:p>
        </p:txBody>
      </p:sp>
    </p:spTree>
    <p:extLst>
      <p:ext uri="{BB962C8B-B14F-4D97-AF65-F5344CB8AC3E}">
        <p14:creationId xmlns:p14="http://schemas.microsoft.com/office/powerpoint/2010/main" val="1235634829"/>
      </p:ext>
    </p:extLst>
  </p:cSld>
  <p:clrMapOvr>
    <a:masterClrMapping/>
  </p:clrMapOvr>
</p:notes>
</file>

<file path=ppt/notesSlides/notesSlide2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90FBCF-5DEC-121E-57E6-0F4DCADD66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EF95E8-E2E2-6420-C7C9-8AD82CE9A1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0A938-2128-7FD5-9BC2-035302AADD1B}"/>
              </a:ext>
            </a:extLst>
          </p:cNvPr>
          <p:cNvSpPr>
            <a:spLocks noGrp="1"/>
          </p:cNvSpPr>
          <p:nvPr>
            <p:ph type="body" idx="1"/>
          </p:nvPr>
        </p:nvSpPr>
        <p:spPr/>
        <p:txBody>
          <a:bodyPr/>
          <a:lstStyle/>
          <a:p>
            <a:pPr marL="0" indent="0">
              <a:buFont typeface="Arial" panose="020B0604020202020204" pitchFamily="34" charset="0"/>
              <a:buNone/>
            </a:pPr>
            <a:r>
              <a:rPr lang="en-US" b="1" u="sng" dirty="0"/>
              <a:t>Data Consistency and Reliability</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Data Loss Risk</a:t>
            </a:r>
            <a:r>
              <a:rPr lang="en-US" b="0" u="none" dirty="0"/>
              <a:t>: Ensuring data consistency and reliability in a distributed event streaming stem can be challenging. There is always a risk of data loss or duplication, especially during network failures or system crashes.</a:t>
            </a:r>
          </a:p>
          <a:p>
            <a:pPr marL="171450" indent="-171450">
              <a:buFont typeface="Arial" panose="020B0604020202020204" pitchFamily="34" charset="0"/>
              <a:buChar char="•"/>
            </a:pPr>
            <a:endParaRPr lang="en-US" b="0" u="none" dirty="0"/>
          </a:p>
          <a:p>
            <a:pPr marL="171450" indent="-171450">
              <a:buFont typeface="Arial" panose="020B0604020202020204" pitchFamily="34" charset="0"/>
              <a:buChar char="•"/>
            </a:pPr>
            <a:r>
              <a:rPr lang="en-US" b="1" u="none" dirty="0"/>
              <a:t>Event Ordering</a:t>
            </a:r>
            <a:r>
              <a:rPr lang="en-US" b="0" u="none" dirty="0"/>
              <a:t>: Maintaining the order of events Is critical for certain applications. Ensuring that events are processed in the correct sequence across multiple consumers can be difficult.</a:t>
            </a:r>
          </a:p>
          <a:p>
            <a:pPr marL="0" indent="0">
              <a:buFont typeface="Arial" panose="020B0604020202020204" pitchFamily="34" charset="0"/>
              <a:buNone/>
            </a:pPr>
            <a:endParaRPr lang="en-US" b="0" u="none" dirty="0"/>
          </a:p>
          <a:p>
            <a:pPr marL="171450" indent="-171450">
              <a:buFont typeface="Arial" panose="020B0604020202020204" pitchFamily="34" charset="0"/>
              <a:buChar char="•"/>
            </a:pPr>
            <a:r>
              <a:rPr lang="en-US" b="1" u="none" dirty="0"/>
              <a:t>Error Handling</a:t>
            </a:r>
            <a:r>
              <a:rPr lang="en-US" b="0" u="none" dirty="0"/>
              <a:t>: Implementing robust error handling and recovery mechanisms to deal with failed or delayed events requires careful consideration and design.</a:t>
            </a:r>
            <a:endParaRPr lang="en-US" b="1" u="none" dirty="0"/>
          </a:p>
        </p:txBody>
      </p:sp>
      <p:sp>
        <p:nvSpPr>
          <p:cNvPr id="4" name="Slide Number Placeholder 3">
            <a:extLst>
              <a:ext uri="{FF2B5EF4-FFF2-40B4-BE49-F238E27FC236}">
                <a16:creationId xmlns:a16="http://schemas.microsoft.com/office/drawing/2014/main" id="{DA33ECFB-EEBD-F4AE-1BE4-6554BCDEE13A}"/>
              </a:ext>
            </a:extLst>
          </p:cNvPr>
          <p:cNvSpPr>
            <a:spLocks noGrp="1"/>
          </p:cNvSpPr>
          <p:nvPr>
            <p:ph type="sldNum" sz="quarter" idx="5"/>
          </p:nvPr>
        </p:nvSpPr>
        <p:spPr/>
        <p:txBody>
          <a:bodyPr/>
          <a:lstStyle/>
          <a:p>
            <a:fld id="{32F9F603-1C3D-4282-A126-C2403FB1CBBF}" type="slidenum">
              <a:rPr lang="en-US" smtClean="0"/>
              <a:t>287</a:t>
            </a:fld>
            <a:endParaRPr lang="en-US"/>
          </a:p>
        </p:txBody>
      </p:sp>
    </p:spTree>
    <p:extLst>
      <p:ext uri="{BB962C8B-B14F-4D97-AF65-F5344CB8AC3E}">
        <p14:creationId xmlns:p14="http://schemas.microsoft.com/office/powerpoint/2010/main" val="2913882881"/>
      </p:ext>
    </p:extLst>
  </p:cSld>
  <p:clrMapOvr>
    <a:masterClrMapping/>
  </p:clrMapOvr>
</p:notes>
</file>

<file path=ppt/notesSlides/notesSlide2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E70D1-5CEF-C57F-F32D-E729B3B26B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84F2547-3C7E-B256-02D2-BA838C2446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5F0C98-27B3-E6F4-A33C-228945F67DFD}"/>
              </a:ext>
            </a:extLst>
          </p:cNvPr>
          <p:cNvSpPr>
            <a:spLocks noGrp="1"/>
          </p:cNvSpPr>
          <p:nvPr>
            <p:ph type="body" idx="1"/>
          </p:nvPr>
        </p:nvSpPr>
        <p:spPr/>
        <p:txBody>
          <a:bodyPr/>
          <a:lstStyle/>
          <a:p>
            <a:r>
              <a:rPr lang="en-US" b="1" u="sng" dirty="0"/>
              <a:t>Real-Time Analytics</a:t>
            </a:r>
            <a:endParaRPr lang="en-US" b="0" u="none" dirty="0"/>
          </a:p>
          <a:p>
            <a:r>
              <a:rPr lang="en-US" b="0" u="none" dirty="0"/>
              <a:t>Processing streaming data for immediate insights, such as stock market analysis or user activity monitoring.</a:t>
            </a:r>
          </a:p>
          <a:p>
            <a:endParaRPr lang="en-US" b="0" u="none" dirty="0"/>
          </a:p>
          <a:p>
            <a:r>
              <a:rPr lang="en-US" b="1" u="sng" dirty="0"/>
              <a:t>Data Integration</a:t>
            </a:r>
            <a:endParaRPr lang="en-US" b="0" u="none" dirty="0"/>
          </a:p>
          <a:p>
            <a:r>
              <a:rPr lang="en-US" b="0" u="none" dirty="0"/>
              <a:t>Synchronizing data across multiple systems in real-time.</a:t>
            </a:r>
          </a:p>
          <a:p>
            <a:endParaRPr lang="en-US" b="0" u="none" dirty="0"/>
          </a:p>
          <a:p>
            <a:r>
              <a:rPr lang="en-US" b="1" u="sng" dirty="0"/>
              <a:t>IoT Applications</a:t>
            </a:r>
            <a:endParaRPr lang="en-US" b="0" u="none" dirty="0"/>
          </a:p>
          <a:p>
            <a:r>
              <a:rPr lang="en-US" b="0" u="none" dirty="0"/>
              <a:t>Handling data from Internet of Things (IoT) devices for immediate action or analysis.</a:t>
            </a:r>
            <a:endParaRPr lang="en-US" b="1" u="sng" dirty="0"/>
          </a:p>
        </p:txBody>
      </p:sp>
      <p:sp>
        <p:nvSpPr>
          <p:cNvPr id="4" name="Slide Number Placeholder 3">
            <a:extLst>
              <a:ext uri="{FF2B5EF4-FFF2-40B4-BE49-F238E27FC236}">
                <a16:creationId xmlns:a16="http://schemas.microsoft.com/office/drawing/2014/main" id="{66CA44CB-7DD1-2B8E-91F3-E64434F6C612}"/>
              </a:ext>
            </a:extLst>
          </p:cNvPr>
          <p:cNvSpPr>
            <a:spLocks noGrp="1"/>
          </p:cNvSpPr>
          <p:nvPr>
            <p:ph type="sldNum" sz="quarter" idx="5"/>
          </p:nvPr>
        </p:nvSpPr>
        <p:spPr/>
        <p:txBody>
          <a:bodyPr/>
          <a:lstStyle/>
          <a:p>
            <a:fld id="{32F9F603-1C3D-4282-A126-C2403FB1CBBF}" type="slidenum">
              <a:rPr lang="en-US" smtClean="0"/>
              <a:t>288</a:t>
            </a:fld>
            <a:endParaRPr lang="en-US"/>
          </a:p>
        </p:txBody>
      </p:sp>
    </p:spTree>
    <p:extLst>
      <p:ext uri="{BB962C8B-B14F-4D97-AF65-F5344CB8AC3E}">
        <p14:creationId xmlns:p14="http://schemas.microsoft.com/office/powerpoint/2010/main" val="2616937798"/>
      </p:ext>
    </p:extLst>
  </p:cSld>
  <p:clrMapOvr>
    <a:masterClrMapping/>
  </p:clrMapOvr>
</p:notes>
</file>

<file path=ppt/notesSlides/notesSlide2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0448D7-2980-AA45-265B-E569ECB8757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81D17-3950-41E2-5E40-D475984C80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841761-7B2D-FED1-556B-F80A61952766}"/>
              </a:ext>
            </a:extLst>
          </p:cNvPr>
          <p:cNvSpPr>
            <a:spLocks noGrp="1"/>
          </p:cNvSpPr>
          <p:nvPr>
            <p:ph type="body" idx="1"/>
          </p:nvPr>
        </p:nvSpPr>
        <p:spPr/>
        <p:txBody>
          <a:bodyPr/>
          <a:lstStyle/>
          <a:p>
            <a:pPr marL="0" indent="0">
              <a:buNone/>
            </a:pPr>
            <a:r>
              <a:rPr lang="en-US" b="1" u="sng" dirty="0"/>
              <a:t>Log into Azure</a:t>
            </a:r>
          </a:p>
          <a:p>
            <a:pPr marL="0" indent="0">
              <a:buNone/>
            </a:pPr>
            <a:r>
              <a:rPr lang="en-US" b="0" u="none" dirty="0" err="1"/>
              <a:t>az</a:t>
            </a:r>
            <a:r>
              <a:rPr lang="en-US" b="0" u="none" dirty="0"/>
              <a:t> login</a:t>
            </a:r>
          </a:p>
        </p:txBody>
      </p:sp>
      <p:sp>
        <p:nvSpPr>
          <p:cNvPr id="4" name="Slide Number Placeholder 3">
            <a:extLst>
              <a:ext uri="{FF2B5EF4-FFF2-40B4-BE49-F238E27FC236}">
                <a16:creationId xmlns:a16="http://schemas.microsoft.com/office/drawing/2014/main" id="{50F02184-3721-228E-07A9-88F4EF5984F9}"/>
              </a:ext>
            </a:extLst>
          </p:cNvPr>
          <p:cNvSpPr>
            <a:spLocks noGrp="1"/>
          </p:cNvSpPr>
          <p:nvPr>
            <p:ph type="sldNum" sz="quarter" idx="5"/>
          </p:nvPr>
        </p:nvSpPr>
        <p:spPr/>
        <p:txBody>
          <a:bodyPr/>
          <a:lstStyle/>
          <a:p>
            <a:fld id="{32F9F603-1C3D-4282-A126-C2403FB1CBBF}" type="slidenum">
              <a:rPr lang="en-US" smtClean="0"/>
              <a:t>289</a:t>
            </a:fld>
            <a:endParaRPr lang="en-US"/>
          </a:p>
        </p:txBody>
      </p:sp>
    </p:spTree>
    <p:extLst>
      <p:ext uri="{BB962C8B-B14F-4D97-AF65-F5344CB8AC3E}">
        <p14:creationId xmlns:p14="http://schemas.microsoft.com/office/powerpoint/2010/main" val="10122052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9145F1-C411-AA55-D9FD-12120187D4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9587B-FEE9-8E57-F778-B71A783EBC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16C909-756C-3233-CAEB-B1065CDC7F16}"/>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7D001324-7EA1-F395-4057-500DC8FAF036}"/>
              </a:ext>
            </a:extLst>
          </p:cNvPr>
          <p:cNvSpPr>
            <a:spLocks noGrp="1"/>
          </p:cNvSpPr>
          <p:nvPr>
            <p:ph type="sldNum" sz="quarter" idx="5"/>
          </p:nvPr>
        </p:nvSpPr>
        <p:spPr/>
        <p:txBody>
          <a:bodyPr/>
          <a:lstStyle/>
          <a:p>
            <a:fld id="{32F9F603-1C3D-4282-A126-C2403FB1CBBF}" type="slidenum">
              <a:rPr lang="en-US" smtClean="0"/>
              <a:t>30</a:t>
            </a:fld>
            <a:endParaRPr lang="en-US"/>
          </a:p>
        </p:txBody>
      </p:sp>
    </p:spTree>
    <p:extLst>
      <p:ext uri="{BB962C8B-B14F-4D97-AF65-F5344CB8AC3E}">
        <p14:creationId xmlns:p14="http://schemas.microsoft.com/office/powerpoint/2010/main" val="1496089107"/>
      </p:ext>
    </p:extLst>
  </p:cSld>
  <p:clrMapOvr>
    <a:masterClrMapping/>
  </p:clrMapOvr>
</p:notes>
</file>

<file path=ppt/notesSlides/notesSlide2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622BF7-9BB6-660A-05A0-A8DBBCE82B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04E2B3-AAD1-0C16-2C5D-CC05A96416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1C9CE2-E5A9-F4F0-6BE8-CB7E8E7931D4}"/>
              </a:ext>
            </a:extLst>
          </p:cNvPr>
          <p:cNvSpPr>
            <a:spLocks noGrp="1"/>
          </p:cNvSpPr>
          <p:nvPr>
            <p:ph type="body" idx="1"/>
          </p:nvPr>
        </p:nvSpPr>
        <p:spPr/>
        <p:txBody>
          <a:bodyPr/>
          <a:lstStyle/>
          <a:p>
            <a:pPr marL="0" indent="0">
              <a:buNone/>
            </a:pPr>
            <a:r>
              <a:rPr lang="en-US" b="1" u="sng" dirty="0"/>
              <a:t>Create the Resource Group</a:t>
            </a:r>
          </a:p>
          <a:p>
            <a:pPr marL="0" indent="0">
              <a:buNone/>
            </a:pPr>
            <a:r>
              <a:rPr lang="en-US" b="0" u="none" dirty="0" err="1"/>
              <a:t>az</a:t>
            </a:r>
            <a:r>
              <a:rPr lang="en-US" b="0" u="none" dirty="0"/>
              <a:t> group create --name </a:t>
            </a:r>
            <a:r>
              <a:rPr lang="en-US" b="0" u="none" dirty="0" err="1"/>
              <a:t>rg-CodeMashMessagingPatterns</a:t>
            </a:r>
            <a:r>
              <a:rPr lang="en-US" b="0" u="none" dirty="0"/>
              <a:t> --location </a:t>
            </a:r>
            <a:r>
              <a:rPr lang="en-US" b="0" u="none" dirty="0" err="1"/>
              <a:t>eastus</a:t>
            </a:r>
            <a:endParaRPr lang="en-US" b="0" u="none" dirty="0"/>
          </a:p>
        </p:txBody>
      </p:sp>
      <p:sp>
        <p:nvSpPr>
          <p:cNvPr id="4" name="Slide Number Placeholder 3">
            <a:extLst>
              <a:ext uri="{FF2B5EF4-FFF2-40B4-BE49-F238E27FC236}">
                <a16:creationId xmlns:a16="http://schemas.microsoft.com/office/drawing/2014/main" id="{C9014887-2A15-D0A5-F27B-8A284CA7158C}"/>
              </a:ext>
            </a:extLst>
          </p:cNvPr>
          <p:cNvSpPr>
            <a:spLocks noGrp="1"/>
          </p:cNvSpPr>
          <p:nvPr>
            <p:ph type="sldNum" sz="quarter" idx="5"/>
          </p:nvPr>
        </p:nvSpPr>
        <p:spPr/>
        <p:txBody>
          <a:bodyPr/>
          <a:lstStyle/>
          <a:p>
            <a:fld id="{32F9F603-1C3D-4282-A126-C2403FB1CBBF}" type="slidenum">
              <a:rPr lang="en-US" smtClean="0"/>
              <a:t>290</a:t>
            </a:fld>
            <a:endParaRPr lang="en-US"/>
          </a:p>
        </p:txBody>
      </p:sp>
    </p:spTree>
    <p:extLst>
      <p:ext uri="{BB962C8B-B14F-4D97-AF65-F5344CB8AC3E}">
        <p14:creationId xmlns:p14="http://schemas.microsoft.com/office/powerpoint/2010/main" val="3419622993"/>
      </p:ext>
    </p:extLst>
  </p:cSld>
  <p:clrMapOvr>
    <a:masterClrMapping/>
  </p:clrMapOvr>
</p:notes>
</file>

<file path=ppt/notesSlides/notesSlide2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191C0-25FD-EE32-FC00-23C4367845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3A7D31-88A3-EDD2-8916-4A82C324FE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3DAB0B-3330-346C-4705-5510FFA9271B}"/>
              </a:ext>
            </a:extLst>
          </p:cNvPr>
          <p:cNvSpPr>
            <a:spLocks noGrp="1"/>
          </p:cNvSpPr>
          <p:nvPr>
            <p:ph type="body" idx="1"/>
          </p:nvPr>
        </p:nvSpPr>
        <p:spPr/>
        <p:txBody>
          <a:bodyPr/>
          <a:lstStyle/>
          <a:p>
            <a:pPr marL="0" indent="0">
              <a:buNone/>
            </a:pPr>
            <a:r>
              <a:rPr lang="en-US" b="1" u="sng" dirty="0"/>
              <a:t>Create the Namespace</a:t>
            </a:r>
          </a:p>
          <a:p>
            <a:pPr marL="0" indent="0">
              <a:buNone/>
            </a:pPr>
            <a:r>
              <a:rPr lang="en-US" b="0" u="none" dirty="0" err="1"/>
              <a:t>az</a:t>
            </a:r>
            <a:r>
              <a:rPr lang="en-US" b="0" u="none" dirty="0"/>
              <a:t> </a:t>
            </a:r>
            <a:r>
              <a:rPr lang="en-US" b="0" u="none" dirty="0" err="1"/>
              <a:t>eventhubs</a:t>
            </a:r>
            <a:r>
              <a:rPr lang="en-US" b="0" u="none" dirty="0"/>
              <a:t> namespace create --name </a:t>
            </a:r>
            <a:r>
              <a:rPr lang="en-US" b="0" u="none" dirty="0" err="1"/>
              <a:t>codemash</a:t>
            </a:r>
            <a:r>
              <a:rPr lang="en-US" b="0" u="none" dirty="0"/>
              <a:t>-messaging-patterns --resource-group </a:t>
            </a:r>
            <a:r>
              <a:rPr lang="en-US" b="0" u="none" dirty="0" err="1"/>
              <a:t>rg-CodeMashMessagingPatterns</a:t>
            </a:r>
            <a:r>
              <a:rPr lang="en-US" b="0" u="none" dirty="0"/>
              <a:t> --location eastus2</a:t>
            </a:r>
          </a:p>
        </p:txBody>
      </p:sp>
      <p:sp>
        <p:nvSpPr>
          <p:cNvPr id="4" name="Slide Number Placeholder 3">
            <a:extLst>
              <a:ext uri="{FF2B5EF4-FFF2-40B4-BE49-F238E27FC236}">
                <a16:creationId xmlns:a16="http://schemas.microsoft.com/office/drawing/2014/main" id="{AD924709-A38E-B9E3-9E95-03F4CB3A4C63}"/>
              </a:ext>
            </a:extLst>
          </p:cNvPr>
          <p:cNvSpPr>
            <a:spLocks noGrp="1"/>
          </p:cNvSpPr>
          <p:nvPr>
            <p:ph type="sldNum" sz="quarter" idx="5"/>
          </p:nvPr>
        </p:nvSpPr>
        <p:spPr/>
        <p:txBody>
          <a:bodyPr/>
          <a:lstStyle/>
          <a:p>
            <a:fld id="{32F9F603-1C3D-4282-A126-C2403FB1CBBF}" type="slidenum">
              <a:rPr lang="en-US" smtClean="0"/>
              <a:t>291</a:t>
            </a:fld>
            <a:endParaRPr lang="en-US"/>
          </a:p>
        </p:txBody>
      </p:sp>
    </p:spTree>
    <p:extLst>
      <p:ext uri="{BB962C8B-B14F-4D97-AF65-F5344CB8AC3E}">
        <p14:creationId xmlns:p14="http://schemas.microsoft.com/office/powerpoint/2010/main" val="1298098925"/>
      </p:ext>
    </p:extLst>
  </p:cSld>
  <p:clrMapOvr>
    <a:masterClrMapping/>
  </p:clrMapOvr>
</p:notes>
</file>

<file path=ppt/notesSlides/notesSlide2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48D06-929C-FAD7-F47A-254460C98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232B2D-782E-10B4-DADB-C20B72EC3B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2F0B19-873E-7AC5-4ABB-7DFD0D3AA5F6}"/>
              </a:ext>
            </a:extLst>
          </p:cNvPr>
          <p:cNvSpPr>
            <a:spLocks noGrp="1"/>
          </p:cNvSpPr>
          <p:nvPr>
            <p:ph type="body" idx="1"/>
          </p:nvPr>
        </p:nvSpPr>
        <p:spPr/>
        <p:txBody>
          <a:bodyPr/>
          <a:lstStyle/>
          <a:p>
            <a:pPr marL="0" indent="0">
              <a:buNone/>
            </a:pPr>
            <a:r>
              <a:rPr lang="en-US" b="1" u="sng" dirty="0"/>
              <a:t>Create the Event Hub</a:t>
            </a:r>
          </a:p>
          <a:p>
            <a:pPr marL="0" indent="0">
              <a:buNone/>
            </a:pPr>
            <a:r>
              <a:rPr lang="en-US" b="0" u="none" dirty="0" err="1"/>
              <a:t>az</a:t>
            </a:r>
            <a:r>
              <a:rPr lang="en-US" b="0" u="none" dirty="0"/>
              <a:t> </a:t>
            </a:r>
            <a:r>
              <a:rPr lang="en-US" b="0" u="none" dirty="0" err="1"/>
              <a:t>eventhubs</a:t>
            </a:r>
            <a:r>
              <a:rPr lang="en-US" b="0" u="none" dirty="0"/>
              <a:t> </a:t>
            </a:r>
            <a:r>
              <a:rPr lang="en-US" b="0" u="none" dirty="0" err="1"/>
              <a:t>eventhub</a:t>
            </a:r>
            <a:r>
              <a:rPr lang="en-US" b="0" u="none" dirty="0"/>
              <a:t> create --name </a:t>
            </a:r>
            <a:r>
              <a:rPr lang="en-US" b="0" u="none" dirty="0" err="1"/>
              <a:t>EventStreamingPattern</a:t>
            </a:r>
            <a:r>
              <a:rPr lang="en-US" b="0" u="none" dirty="0"/>
              <a:t> --namespace-name </a:t>
            </a:r>
            <a:r>
              <a:rPr lang="en-US" b="0" u="none" dirty="0" err="1"/>
              <a:t>codemash</a:t>
            </a:r>
            <a:r>
              <a:rPr lang="en-US" b="0" u="none" dirty="0"/>
              <a:t>-messaging-patterns --resource-group </a:t>
            </a:r>
            <a:r>
              <a:rPr lang="en-US" b="0" u="none" dirty="0" err="1"/>
              <a:t>rg-CodeMashMessagingPatterns</a:t>
            </a:r>
            <a:endParaRPr lang="en-US" b="0" u="none" dirty="0"/>
          </a:p>
        </p:txBody>
      </p:sp>
      <p:sp>
        <p:nvSpPr>
          <p:cNvPr id="4" name="Slide Number Placeholder 3">
            <a:extLst>
              <a:ext uri="{FF2B5EF4-FFF2-40B4-BE49-F238E27FC236}">
                <a16:creationId xmlns:a16="http://schemas.microsoft.com/office/drawing/2014/main" id="{FA211B16-AB4F-73D6-B082-0A2AE474FD4D}"/>
              </a:ext>
            </a:extLst>
          </p:cNvPr>
          <p:cNvSpPr>
            <a:spLocks noGrp="1"/>
          </p:cNvSpPr>
          <p:nvPr>
            <p:ph type="sldNum" sz="quarter" idx="5"/>
          </p:nvPr>
        </p:nvSpPr>
        <p:spPr/>
        <p:txBody>
          <a:bodyPr/>
          <a:lstStyle/>
          <a:p>
            <a:fld id="{32F9F603-1C3D-4282-A126-C2403FB1CBBF}" type="slidenum">
              <a:rPr lang="en-US" smtClean="0"/>
              <a:t>292</a:t>
            </a:fld>
            <a:endParaRPr lang="en-US"/>
          </a:p>
        </p:txBody>
      </p:sp>
    </p:spTree>
    <p:extLst>
      <p:ext uri="{BB962C8B-B14F-4D97-AF65-F5344CB8AC3E}">
        <p14:creationId xmlns:p14="http://schemas.microsoft.com/office/powerpoint/2010/main" val="3540247159"/>
      </p:ext>
    </p:extLst>
  </p:cSld>
  <p:clrMapOvr>
    <a:masterClrMapping/>
  </p:clrMapOvr>
</p:notes>
</file>

<file path=ppt/notesSlides/notesSlide2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4A6419-3DFB-289D-D493-4946C326D7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01B746-8031-A279-B5BC-114BD45397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E78BB6-FDC6-4A5A-0E03-78D0563ADC80}"/>
              </a:ext>
            </a:extLst>
          </p:cNvPr>
          <p:cNvSpPr>
            <a:spLocks noGrp="1"/>
          </p:cNvSpPr>
          <p:nvPr>
            <p:ph type="body" idx="1"/>
          </p:nvPr>
        </p:nvSpPr>
        <p:spPr/>
        <p:txBody>
          <a:bodyPr/>
          <a:lstStyle/>
          <a:p>
            <a:pPr marL="0" indent="0">
              <a:buNone/>
            </a:pPr>
            <a:r>
              <a:rPr lang="en-US" b="1" u="sng" dirty="0"/>
              <a:t>Assign Azure Event Hubs Data Sender</a:t>
            </a:r>
          </a:p>
          <a:p>
            <a:pPr marL="0" indent="0">
              <a:buNone/>
            </a:pPr>
            <a:r>
              <a:rPr lang="en-US" b="0" i="0" dirty="0" err="1">
                <a:solidFill>
                  <a:srgbClr val="0101FD"/>
                </a:solidFill>
                <a:effectLst/>
                <a:latin typeface="SFMono-Regular"/>
              </a:rPr>
              <a:t>az</a:t>
            </a:r>
            <a:r>
              <a:rPr lang="en-US" b="0" i="0" dirty="0">
                <a:solidFill>
                  <a:srgbClr val="0101FD"/>
                </a:solidFill>
                <a:effectLst/>
                <a:latin typeface="SFMono-Regular"/>
              </a:rPr>
              <a:t> role assignment create </a:t>
            </a:r>
            <a:r>
              <a:rPr lang="en-US" b="0" i="0" dirty="0">
                <a:solidFill>
                  <a:srgbClr val="006881"/>
                </a:solidFill>
                <a:effectLst/>
                <a:latin typeface="SFMono-Regular"/>
              </a:rPr>
              <a:t>--assignee</a:t>
            </a:r>
            <a:r>
              <a:rPr lang="en-US" b="0" i="0" dirty="0">
                <a:solidFill>
                  <a:srgbClr val="161616"/>
                </a:solidFill>
                <a:effectLst/>
                <a:latin typeface="SFMono-Regular"/>
              </a:rPr>
              <a:t> </a:t>
            </a:r>
            <a:r>
              <a:rPr lang="en-US" b="0" i="0" dirty="0">
                <a:solidFill>
                  <a:srgbClr val="A31515"/>
                </a:solidFill>
                <a:effectLst/>
                <a:latin typeface="SFMono-Regular"/>
              </a:rPr>
              <a:t>“chadgreen@chadgreen.com"</a:t>
            </a:r>
            <a:r>
              <a:rPr lang="en-US" b="0" i="0" dirty="0">
                <a:solidFill>
                  <a:srgbClr val="161616"/>
                </a:solidFill>
                <a:effectLst/>
                <a:latin typeface="SFMono-Regular"/>
              </a:rPr>
              <a:t> </a:t>
            </a:r>
            <a:r>
              <a:rPr lang="en-US" b="0" i="0" dirty="0">
                <a:solidFill>
                  <a:srgbClr val="006881"/>
                </a:solidFill>
                <a:effectLst/>
                <a:latin typeface="SFMono-Regular"/>
              </a:rPr>
              <a:t>--role</a:t>
            </a:r>
            <a:r>
              <a:rPr lang="en-US" b="0" i="0" dirty="0">
                <a:solidFill>
                  <a:srgbClr val="161616"/>
                </a:solidFill>
                <a:effectLst/>
                <a:latin typeface="SFMono-Regular"/>
              </a:rPr>
              <a:t> </a:t>
            </a:r>
            <a:r>
              <a:rPr lang="en-US" b="0" i="0" dirty="0">
                <a:solidFill>
                  <a:srgbClr val="A31515"/>
                </a:solidFill>
                <a:effectLst/>
                <a:latin typeface="SFMono-Regular"/>
              </a:rPr>
              <a:t>"Azure Event Hubs Data Sender"</a:t>
            </a:r>
            <a:r>
              <a:rPr lang="en-US" b="0" i="0" dirty="0">
                <a:solidFill>
                  <a:srgbClr val="161616"/>
                </a:solidFill>
                <a:effectLst/>
                <a:latin typeface="SFMono-Regular"/>
              </a:rPr>
              <a:t> </a:t>
            </a:r>
            <a:r>
              <a:rPr lang="en-US" b="0" i="0" dirty="0">
                <a:solidFill>
                  <a:srgbClr val="006881"/>
                </a:solidFill>
                <a:effectLst/>
                <a:latin typeface="SFMono-Regular"/>
              </a:rPr>
              <a:t>--scope</a:t>
            </a:r>
            <a:r>
              <a:rPr lang="en-US" b="0" i="0" dirty="0">
                <a:solidFill>
                  <a:srgbClr val="161616"/>
                </a:solidFill>
                <a:effectLst/>
                <a:latin typeface="SFMono-Regular"/>
              </a:rPr>
              <a:t> </a:t>
            </a:r>
            <a:r>
              <a:rPr lang="en-US" b="0" i="0" dirty="0">
                <a:solidFill>
                  <a:srgbClr val="A31515"/>
                </a:solidFill>
                <a:effectLst/>
                <a:latin typeface="SFMono-Regular"/>
              </a:rPr>
              <a:t>"&lt;your-resource-id&gt;"</a:t>
            </a:r>
            <a:endParaRPr lang="en-US" b="0" u="none" dirty="0"/>
          </a:p>
          <a:p>
            <a:pPr marL="0" indent="0">
              <a:buNone/>
            </a:pPr>
            <a:endParaRPr lang="en-US" b="0" u="none" dirty="0"/>
          </a:p>
          <a:p>
            <a:pPr marL="0" indent="0">
              <a:buNone/>
            </a:pPr>
            <a:r>
              <a:rPr lang="en-US" b="1" u="sng" dirty="0"/>
              <a:t>Assign Azure Event Hubs Data Receiver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101FD"/>
                </a:solidFill>
                <a:effectLst/>
                <a:latin typeface="SFMono-Regular"/>
              </a:rPr>
              <a:t>az</a:t>
            </a:r>
            <a:r>
              <a:rPr lang="en-US" b="0" i="0" dirty="0">
                <a:solidFill>
                  <a:srgbClr val="0101FD"/>
                </a:solidFill>
                <a:effectLst/>
                <a:latin typeface="SFMono-Regular"/>
              </a:rPr>
              <a:t> role assignment create </a:t>
            </a:r>
            <a:r>
              <a:rPr lang="en-US" b="0" i="0" dirty="0">
                <a:solidFill>
                  <a:srgbClr val="006881"/>
                </a:solidFill>
                <a:effectLst/>
                <a:latin typeface="SFMono-Regular"/>
              </a:rPr>
              <a:t>--assignee</a:t>
            </a:r>
            <a:r>
              <a:rPr lang="en-US" b="0" i="0" dirty="0">
                <a:solidFill>
                  <a:srgbClr val="161616"/>
                </a:solidFill>
                <a:effectLst/>
                <a:latin typeface="SFMono-Regular"/>
              </a:rPr>
              <a:t> </a:t>
            </a:r>
            <a:r>
              <a:rPr lang="en-US" b="0" i="0" dirty="0">
                <a:solidFill>
                  <a:srgbClr val="A31515"/>
                </a:solidFill>
                <a:effectLst/>
                <a:latin typeface="SFMono-Regular"/>
              </a:rPr>
              <a:t>“chadgreen@chadgreen.com"</a:t>
            </a:r>
            <a:r>
              <a:rPr lang="en-US" b="0" i="0" dirty="0">
                <a:solidFill>
                  <a:srgbClr val="161616"/>
                </a:solidFill>
                <a:effectLst/>
                <a:latin typeface="SFMono-Regular"/>
              </a:rPr>
              <a:t> </a:t>
            </a:r>
            <a:r>
              <a:rPr lang="en-US" b="0" i="0" dirty="0">
                <a:solidFill>
                  <a:srgbClr val="006881"/>
                </a:solidFill>
                <a:effectLst/>
                <a:latin typeface="SFMono-Regular"/>
              </a:rPr>
              <a:t>--role</a:t>
            </a:r>
            <a:r>
              <a:rPr lang="en-US" b="0" i="0" dirty="0">
                <a:solidFill>
                  <a:srgbClr val="161616"/>
                </a:solidFill>
                <a:effectLst/>
                <a:latin typeface="SFMono-Regular"/>
              </a:rPr>
              <a:t> </a:t>
            </a:r>
            <a:r>
              <a:rPr lang="en-US" b="0" i="0" dirty="0">
                <a:solidFill>
                  <a:srgbClr val="A31515"/>
                </a:solidFill>
                <a:effectLst/>
                <a:latin typeface="SFMono-Regular"/>
              </a:rPr>
              <a:t>"Azure Event Hubs Data Receiver"</a:t>
            </a:r>
            <a:r>
              <a:rPr lang="en-US" b="0" i="0" dirty="0">
                <a:solidFill>
                  <a:srgbClr val="161616"/>
                </a:solidFill>
                <a:effectLst/>
                <a:latin typeface="SFMono-Regular"/>
              </a:rPr>
              <a:t> </a:t>
            </a:r>
            <a:r>
              <a:rPr lang="en-US" b="0" i="0" dirty="0">
                <a:solidFill>
                  <a:srgbClr val="006881"/>
                </a:solidFill>
                <a:effectLst/>
                <a:latin typeface="SFMono-Regular"/>
              </a:rPr>
              <a:t>--scope</a:t>
            </a:r>
            <a:r>
              <a:rPr lang="en-US" b="0" i="0" dirty="0">
                <a:solidFill>
                  <a:srgbClr val="161616"/>
                </a:solidFill>
                <a:effectLst/>
                <a:latin typeface="SFMono-Regular"/>
              </a:rPr>
              <a:t> </a:t>
            </a:r>
            <a:r>
              <a:rPr lang="en-US" b="0" i="0" dirty="0">
                <a:solidFill>
                  <a:srgbClr val="A31515"/>
                </a:solidFill>
                <a:effectLst/>
                <a:latin typeface="SFMono-Regular"/>
              </a:rPr>
              <a:t>"&lt;your-resource-id&gt;"</a:t>
            </a:r>
            <a:endParaRPr lang="en-US" b="0" u="none" dirty="0"/>
          </a:p>
        </p:txBody>
      </p:sp>
      <p:sp>
        <p:nvSpPr>
          <p:cNvPr id="4" name="Slide Number Placeholder 3">
            <a:extLst>
              <a:ext uri="{FF2B5EF4-FFF2-40B4-BE49-F238E27FC236}">
                <a16:creationId xmlns:a16="http://schemas.microsoft.com/office/drawing/2014/main" id="{29159F70-BB10-D3C2-1E04-87F6E751F278}"/>
              </a:ext>
            </a:extLst>
          </p:cNvPr>
          <p:cNvSpPr>
            <a:spLocks noGrp="1"/>
          </p:cNvSpPr>
          <p:nvPr>
            <p:ph type="sldNum" sz="quarter" idx="5"/>
          </p:nvPr>
        </p:nvSpPr>
        <p:spPr/>
        <p:txBody>
          <a:bodyPr/>
          <a:lstStyle/>
          <a:p>
            <a:fld id="{32F9F603-1C3D-4282-A126-C2403FB1CBBF}" type="slidenum">
              <a:rPr lang="en-US" smtClean="0"/>
              <a:t>293</a:t>
            </a:fld>
            <a:endParaRPr lang="en-US"/>
          </a:p>
        </p:txBody>
      </p:sp>
    </p:spTree>
    <p:extLst>
      <p:ext uri="{BB962C8B-B14F-4D97-AF65-F5344CB8AC3E}">
        <p14:creationId xmlns:p14="http://schemas.microsoft.com/office/powerpoint/2010/main" val="2920717913"/>
      </p:ext>
    </p:extLst>
  </p:cSld>
  <p:clrMapOvr>
    <a:masterClrMapping/>
  </p:clrMapOvr>
</p:notes>
</file>

<file path=ppt/notesSlides/notesSlide2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89B1A-684F-9094-A9D8-6048E9400D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0643792-5A59-D0B9-8277-04F8270A98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DF83ED-D6A0-4167-544C-6B9907FD429E}"/>
              </a:ext>
            </a:extLst>
          </p:cNvPr>
          <p:cNvSpPr>
            <a:spLocks noGrp="1"/>
          </p:cNvSpPr>
          <p:nvPr>
            <p:ph type="body" idx="1"/>
          </p:nvPr>
        </p:nvSpPr>
        <p:spPr/>
        <p:txBody>
          <a:bodyPr/>
          <a:lstStyle/>
          <a:p>
            <a:pPr marL="0" indent="0">
              <a:buNone/>
            </a:pPr>
            <a:r>
              <a:rPr lang="en-US" b="1" u="sng" dirty="0"/>
              <a:t>Assign Azure Event Hubs Data Sender</a:t>
            </a:r>
          </a:p>
          <a:p>
            <a:pPr marL="0" indent="0">
              <a:buNone/>
            </a:pPr>
            <a:r>
              <a:rPr lang="en-US" b="0" i="0" dirty="0" err="1">
                <a:solidFill>
                  <a:srgbClr val="0101FD"/>
                </a:solidFill>
                <a:effectLst/>
                <a:latin typeface="SFMono-Regular"/>
              </a:rPr>
              <a:t>az</a:t>
            </a:r>
            <a:r>
              <a:rPr lang="en-US" b="0" i="0" dirty="0">
                <a:solidFill>
                  <a:srgbClr val="0101FD"/>
                </a:solidFill>
                <a:effectLst/>
                <a:latin typeface="SFMono-Regular"/>
              </a:rPr>
              <a:t> role assignment create </a:t>
            </a:r>
            <a:r>
              <a:rPr lang="en-US" b="0" i="0" dirty="0">
                <a:solidFill>
                  <a:srgbClr val="006881"/>
                </a:solidFill>
                <a:effectLst/>
                <a:latin typeface="SFMono-Regular"/>
              </a:rPr>
              <a:t>--assignee</a:t>
            </a:r>
            <a:r>
              <a:rPr lang="en-US" b="0" i="0" dirty="0">
                <a:solidFill>
                  <a:srgbClr val="161616"/>
                </a:solidFill>
                <a:effectLst/>
                <a:latin typeface="SFMono-Regular"/>
              </a:rPr>
              <a:t> </a:t>
            </a:r>
            <a:r>
              <a:rPr lang="en-US" b="0" i="0" dirty="0">
                <a:solidFill>
                  <a:srgbClr val="A31515"/>
                </a:solidFill>
                <a:effectLst/>
                <a:latin typeface="SFMono-Regular"/>
              </a:rPr>
              <a:t>“chadgreen@chadgreen.com"</a:t>
            </a:r>
            <a:r>
              <a:rPr lang="en-US" b="0" i="0" dirty="0">
                <a:solidFill>
                  <a:srgbClr val="161616"/>
                </a:solidFill>
                <a:effectLst/>
                <a:latin typeface="SFMono-Regular"/>
              </a:rPr>
              <a:t> </a:t>
            </a:r>
            <a:r>
              <a:rPr lang="en-US" b="0" i="0" dirty="0">
                <a:solidFill>
                  <a:srgbClr val="006881"/>
                </a:solidFill>
                <a:effectLst/>
                <a:latin typeface="SFMono-Regular"/>
              </a:rPr>
              <a:t>--role</a:t>
            </a:r>
            <a:r>
              <a:rPr lang="en-US" b="0" i="0" dirty="0">
                <a:solidFill>
                  <a:srgbClr val="161616"/>
                </a:solidFill>
                <a:effectLst/>
                <a:latin typeface="SFMono-Regular"/>
              </a:rPr>
              <a:t> </a:t>
            </a:r>
            <a:r>
              <a:rPr lang="en-US" b="0" i="0" dirty="0">
                <a:solidFill>
                  <a:srgbClr val="A31515"/>
                </a:solidFill>
                <a:effectLst/>
                <a:latin typeface="SFMono-Regular"/>
              </a:rPr>
              <a:t>"Azure Event Hubs Data Sender"</a:t>
            </a:r>
            <a:r>
              <a:rPr lang="en-US" b="0" i="0" dirty="0">
                <a:solidFill>
                  <a:srgbClr val="161616"/>
                </a:solidFill>
                <a:effectLst/>
                <a:latin typeface="SFMono-Regular"/>
              </a:rPr>
              <a:t> </a:t>
            </a:r>
            <a:r>
              <a:rPr lang="en-US" b="0" i="0" dirty="0">
                <a:solidFill>
                  <a:srgbClr val="006881"/>
                </a:solidFill>
                <a:effectLst/>
                <a:latin typeface="SFMono-Regular"/>
              </a:rPr>
              <a:t>--scope</a:t>
            </a:r>
            <a:r>
              <a:rPr lang="en-US" b="0" i="0" dirty="0">
                <a:solidFill>
                  <a:srgbClr val="161616"/>
                </a:solidFill>
                <a:effectLst/>
                <a:latin typeface="SFMono-Regular"/>
              </a:rPr>
              <a:t> </a:t>
            </a:r>
            <a:r>
              <a:rPr lang="en-US" b="0" i="0" dirty="0">
                <a:solidFill>
                  <a:srgbClr val="A31515"/>
                </a:solidFill>
                <a:effectLst/>
                <a:latin typeface="SFMono-Regular"/>
              </a:rPr>
              <a:t>"&lt;your-resource-id&gt;"</a:t>
            </a:r>
            <a:endParaRPr lang="en-US" b="0" u="none" dirty="0"/>
          </a:p>
          <a:p>
            <a:pPr marL="0" indent="0">
              <a:buNone/>
            </a:pPr>
            <a:endParaRPr lang="en-US" b="0" u="none" dirty="0"/>
          </a:p>
          <a:p>
            <a:pPr marL="0" indent="0">
              <a:buNone/>
            </a:pPr>
            <a:r>
              <a:rPr lang="en-US" b="1" u="sng" dirty="0"/>
              <a:t>Assign Azure Event Hubs Data Receiver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err="1">
                <a:solidFill>
                  <a:srgbClr val="0101FD"/>
                </a:solidFill>
                <a:effectLst/>
                <a:latin typeface="SFMono-Regular"/>
              </a:rPr>
              <a:t>az</a:t>
            </a:r>
            <a:r>
              <a:rPr lang="en-US" b="0" i="0" dirty="0">
                <a:solidFill>
                  <a:srgbClr val="0101FD"/>
                </a:solidFill>
                <a:effectLst/>
                <a:latin typeface="SFMono-Regular"/>
              </a:rPr>
              <a:t> role assignment create </a:t>
            </a:r>
            <a:r>
              <a:rPr lang="en-US" b="0" i="0" dirty="0">
                <a:solidFill>
                  <a:srgbClr val="006881"/>
                </a:solidFill>
                <a:effectLst/>
                <a:latin typeface="SFMono-Regular"/>
              </a:rPr>
              <a:t>--assignee</a:t>
            </a:r>
            <a:r>
              <a:rPr lang="en-US" b="0" i="0" dirty="0">
                <a:solidFill>
                  <a:srgbClr val="161616"/>
                </a:solidFill>
                <a:effectLst/>
                <a:latin typeface="SFMono-Regular"/>
              </a:rPr>
              <a:t> </a:t>
            </a:r>
            <a:r>
              <a:rPr lang="en-US" b="0" i="0" dirty="0">
                <a:solidFill>
                  <a:srgbClr val="A31515"/>
                </a:solidFill>
                <a:effectLst/>
                <a:latin typeface="SFMono-Regular"/>
              </a:rPr>
              <a:t>“chadgreen@chadgreen.com"</a:t>
            </a:r>
            <a:r>
              <a:rPr lang="en-US" b="0" i="0" dirty="0">
                <a:solidFill>
                  <a:srgbClr val="161616"/>
                </a:solidFill>
                <a:effectLst/>
                <a:latin typeface="SFMono-Regular"/>
              </a:rPr>
              <a:t> </a:t>
            </a:r>
            <a:r>
              <a:rPr lang="en-US" b="0" i="0" dirty="0">
                <a:solidFill>
                  <a:srgbClr val="006881"/>
                </a:solidFill>
                <a:effectLst/>
                <a:latin typeface="SFMono-Regular"/>
              </a:rPr>
              <a:t>--role</a:t>
            </a:r>
            <a:r>
              <a:rPr lang="en-US" b="0" i="0" dirty="0">
                <a:solidFill>
                  <a:srgbClr val="161616"/>
                </a:solidFill>
                <a:effectLst/>
                <a:latin typeface="SFMono-Regular"/>
              </a:rPr>
              <a:t> </a:t>
            </a:r>
            <a:r>
              <a:rPr lang="en-US" b="0" i="0" dirty="0">
                <a:solidFill>
                  <a:srgbClr val="A31515"/>
                </a:solidFill>
                <a:effectLst/>
                <a:latin typeface="SFMono-Regular"/>
              </a:rPr>
              <a:t>"Azure Event Hubs Data Receiver"</a:t>
            </a:r>
            <a:r>
              <a:rPr lang="en-US" b="0" i="0" dirty="0">
                <a:solidFill>
                  <a:srgbClr val="161616"/>
                </a:solidFill>
                <a:effectLst/>
                <a:latin typeface="SFMono-Regular"/>
              </a:rPr>
              <a:t> </a:t>
            </a:r>
            <a:r>
              <a:rPr lang="en-US" b="0" i="0" dirty="0">
                <a:solidFill>
                  <a:srgbClr val="006881"/>
                </a:solidFill>
                <a:effectLst/>
                <a:latin typeface="SFMono-Regular"/>
              </a:rPr>
              <a:t>--scope</a:t>
            </a:r>
            <a:r>
              <a:rPr lang="en-US" b="0" i="0" dirty="0">
                <a:solidFill>
                  <a:srgbClr val="161616"/>
                </a:solidFill>
                <a:effectLst/>
                <a:latin typeface="SFMono-Regular"/>
              </a:rPr>
              <a:t> </a:t>
            </a:r>
            <a:r>
              <a:rPr lang="en-US" b="0" i="0" dirty="0">
                <a:solidFill>
                  <a:srgbClr val="A31515"/>
                </a:solidFill>
                <a:effectLst/>
                <a:latin typeface="SFMono-Regular"/>
              </a:rPr>
              <a:t>"&lt;your-resource-id&gt;"</a:t>
            </a:r>
            <a:endParaRPr lang="en-US" b="0" u="none" dirty="0"/>
          </a:p>
        </p:txBody>
      </p:sp>
      <p:sp>
        <p:nvSpPr>
          <p:cNvPr id="4" name="Slide Number Placeholder 3">
            <a:extLst>
              <a:ext uri="{FF2B5EF4-FFF2-40B4-BE49-F238E27FC236}">
                <a16:creationId xmlns:a16="http://schemas.microsoft.com/office/drawing/2014/main" id="{96A3FE1F-F8A5-22B7-2ED7-B3B19939BB81}"/>
              </a:ext>
            </a:extLst>
          </p:cNvPr>
          <p:cNvSpPr>
            <a:spLocks noGrp="1"/>
          </p:cNvSpPr>
          <p:nvPr>
            <p:ph type="sldNum" sz="quarter" idx="5"/>
          </p:nvPr>
        </p:nvSpPr>
        <p:spPr/>
        <p:txBody>
          <a:bodyPr/>
          <a:lstStyle/>
          <a:p>
            <a:fld id="{32F9F603-1C3D-4282-A126-C2403FB1CBBF}" type="slidenum">
              <a:rPr lang="en-US" smtClean="0"/>
              <a:t>294</a:t>
            </a:fld>
            <a:endParaRPr lang="en-US"/>
          </a:p>
        </p:txBody>
      </p:sp>
    </p:spTree>
    <p:extLst>
      <p:ext uri="{BB962C8B-B14F-4D97-AF65-F5344CB8AC3E}">
        <p14:creationId xmlns:p14="http://schemas.microsoft.com/office/powerpoint/2010/main" val="2128680380"/>
      </p:ext>
    </p:extLst>
  </p:cSld>
  <p:clrMapOvr>
    <a:masterClrMapping/>
  </p:clrMapOvr>
</p:notes>
</file>

<file path=ppt/notesSlides/notesSlide2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C6C1D9-523E-628E-5AE4-FCD86EE7CC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D29AA1-52B0-700E-E071-2DD167071F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49DC8-3AFC-D15F-86F2-4473381194CA}"/>
              </a:ext>
            </a:extLst>
          </p:cNvPr>
          <p:cNvSpPr>
            <a:spLocks noGrp="1"/>
          </p:cNvSpPr>
          <p:nvPr>
            <p:ph type="body" idx="1"/>
          </p:nvPr>
        </p:nvSpPr>
        <p:spPr/>
        <p:txBody>
          <a:bodyPr/>
          <a:lstStyle/>
          <a:p>
            <a:pPr marL="0" indent="0">
              <a:buNone/>
            </a:pPr>
            <a:r>
              <a:rPr lang="en-US" b="1" u="sng" dirty="0"/>
              <a:t>Create Storage Account</a:t>
            </a:r>
          </a:p>
          <a:p>
            <a:pPr marL="0" indent="0">
              <a:buNone/>
            </a:pPr>
            <a:r>
              <a:rPr lang="en-US" b="0" i="0" dirty="0" err="1">
                <a:solidFill>
                  <a:srgbClr val="0101FD"/>
                </a:solidFill>
                <a:effectLst/>
                <a:latin typeface="SFMono-Regular"/>
              </a:rPr>
              <a:t>az</a:t>
            </a:r>
            <a:r>
              <a:rPr lang="en-US" b="0" i="0" dirty="0">
                <a:solidFill>
                  <a:srgbClr val="0101FD"/>
                </a:solidFill>
                <a:effectLst/>
                <a:latin typeface="SFMono-Regular"/>
              </a:rPr>
              <a:t> storage account create --name </a:t>
            </a:r>
            <a:r>
              <a:rPr lang="en-US" b="0" i="0" dirty="0" err="1">
                <a:solidFill>
                  <a:srgbClr val="0101FD"/>
                </a:solidFill>
                <a:effectLst/>
                <a:latin typeface="SFMono-Regular"/>
              </a:rPr>
              <a:t>stcodemash</a:t>
            </a:r>
            <a:r>
              <a:rPr lang="en-US" b="0" i="0" dirty="0">
                <a:solidFill>
                  <a:srgbClr val="0101FD"/>
                </a:solidFill>
                <a:effectLst/>
                <a:latin typeface="SFMono-Regular"/>
              </a:rPr>
              <a:t> --resource-group </a:t>
            </a:r>
            <a:r>
              <a:rPr lang="en-US" b="0" i="0" dirty="0" err="1">
                <a:solidFill>
                  <a:srgbClr val="0101FD"/>
                </a:solidFill>
                <a:effectLst/>
                <a:latin typeface="SFMono-Regular"/>
              </a:rPr>
              <a:t>rg-CodeMashMessagingPatterns</a:t>
            </a:r>
            <a:r>
              <a:rPr lang="en-US" b="0" i="0" dirty="0">
                <a:solidFill>
                  <a:srgbClr val="0101FD"/>
                </a:solidFill>
                <a:effectLst/>
                <a:latin typeface="SFMono-Regular"/>
              </a:rPr>
              <a:t> --location eastus2 --</a:t>
            </a:r>
            <a:r>
              <a:rPr lang="en-US" b="0" i="0" dirty="0" err="1">
                <a:solidFill>
                  <a:srgbClr val="0101FD"/>
                </a:solidFill>
                <a:effectLst/>
                <a:latin typeface="SFMono-Regular"/>
              </a:rPr>
              <a:t>sku</a:t>
            </a:r>
            <a:r>
              <a:rPr lang="en-US" b="0" i="0" dirty="0">
                <a:solidFill>
                  <a:srgbClr val="0101FD"/>
                </a:solidFill>
                <a:effectLst/>
                <a:latin typeface="SFMono-Regular"/>
              </a:rPr>
              <a:t> </a:t>
            </a:r>
            <a:r>
              <a:rPr lang="en-US" b="0" i="0" dirty="0" err="1">
                <a:solidFill>
                  <a:srgbClr val="0101FD"/>
                </a:solidFill>
                <a:effectLst/>
                <a:latin typeface="SFMono-Regular"/>
              </a:rPr>
              <a:t>Standard_LRS</a:t>
            </a:r>
            <a:r>
              <a:rPr lang="en-US" b="0" i="0" dirty="0">
                <a:solidFill>
                  <a:srgbClr val="0101FD"/>
                </a:solidFill>
                <a:effectLst/>
                <a:latin typeface="SFMono-Regular"/>
              </a:rPr>
              <a:t> --kind StorageV2 --min-</a:t>
            </a:r>
            <a:r>
              <a:rPr lang="en-US" b="0" i="0" dirty="0" err="1">
                <a:solidFill>
                  <a:srgbClr val="0101FD"/>
                </a:solidFill>
                <a:effectLst/>
                <a:latin typeface="SFMono-Regular"/>
              </a:rPr>
              <a:t>tls</a:t>
            </a:r>
            <a:r>
              <a:rPr lang="en-US" b="0" i="0" dirty="0">
                <a:solidFill>
                  <a:srgbClr val="0101FD"/>
                </a:solidFill>
                <a:effectLst/>
                <a:latin typeface="SFMono-Regular"/>
              </a:rPr>
              <a:t>-version TLS1_2 --allow-blob-public-access false</a:t>
            </a:r>
          </a:p>
          <a:p>
            <a:pPr marL="0" indent="0">
              <a:buNone/>
            </a:pPr>
            <a:endParaRPr lang="en-US" b="0" i="0" u="none" dirty="0">
              <a:solidFill>
                <a:srgbClr val="0101FD"/>
              </a:solidFill>
              <a:effectLst/>
              <a:latin typeface="SFMono-Regular"/>
            </a:endParaRPr>
          </a:p>
        </p:txBody>
      </p:sp>
      <p:sp>
        <p:nvSpPr>
          <p:cNvPr id="4" name="Slide Number Placeholder 3">
            <a:extLst>
              <a:ext uri="{FF2B5EF4-FFF2-40B4-BE49-F238E27FC236}">
                <a16:creationId xmlns:a16="http://schemas.microsoft.com/office/drawing/2014/main" id="{A4045961-A0A2-6B60-8C16-258107325A02}"/>
              </a:ext>
            </a:extLst>
          </p:cNvPr>
          <p:cNvSpPr>
            <a:spLocks noGrp="1"/>
          </p:cNvSpPr>
          <p:nvPr>
            <p:ph type="sldNum" sz="quarter" idx="5"/>
          </p:nvPr>
        </p:nvSpPr>
        <p:spPr/>
        <p:txBody>
          <a:bodyPr/>
          <a:lstStyle/>
          <a:p>
            <a:fld id="{32F9F603-1C3D-4282-A126-C2403FB1CBBF}" type="slidenum">
              <a:rPr lang="en-US" smtClean="0"/>
              <a:t>295</a:t>
            </a:fld>
            <a:endParaRPr lang="en-US"/>
          </a:p>
        </p:txBody>
      </p:sp>
    </p:spTree>
    <p:extLst>
      <p:ext uri="{BB962C8B-B14F-4D97-AF65-F5344CB8AC3E}">
        <p14:creationId xmlns:p14="http://schemas.microsoft.com/office/powerpoint/2010/main" val="2552990091"/>
      </p:ext>
    </p:extLst>
  </p:cSld>
  <p:clrMapOvr>
    <a:masterClrMapping/>
  </p:clrMapOvr>
</p:notes>
</file>

<file path=ppt/notesSlides/notesSlide2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74EE1-C0D4-69A2-A08F-DF9A5D1310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619DF-9A2F-5FDE-247F-1C3E7A48F9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554ABD-8A5D-480A-6301-2FD6B629D496}"/>
              </a:ext>
            </a:extLst>
          </p:cNvPr>
          <p:cNvSpPr>
            <a:spLocks noGrp="1"/>
          </p:cNvSpPr>
          <p:nvPr>
            <p:ph type="body" idx="1"/>
          </p:nvPr>
        </p:nvSpPr>
        <p:spPr/>
        <p:txBody>
          <a:bodyPr/>
          <a:lstStyle/>
          <a:p>
            <a:pPr marL="0" indent="0">
              <a:buNone/>
            </a:pPr>
            <a:r>
              <a:rPr lang="en-US" b="1" u="sng" dirty="0"/>
              <a:t>Assign Role to Storage Account</a:t>
            </a:r>
          </a:p>
          <a:p>
            <a:pPr marL="0" indent="0">
              <a:buNone/>
            </a:pPr>
            <a:r>
              <a:rPr lang="en-US" b="0" i="0" dirty="0" err="1">
                <a:solidFill>
                  <a:srgbClr val="0101FD"/>
                </a:solidFill>
                <a:effectLst/>
                <a:latin typeface="SFMono-Regular"/>
              </a:rPr>
              <a:t>az</a:t>
            </a:r>
            <a:r>
              <a:rPr lang="en-US" b="0" i="0" dirty="0">
                <a:solidFill>
                  <a:srgbClr val="0101FD"/>
                </a:solidFill>
                <a:effectLst/>
                <a:latin typeface="SFMono-Regular"/>
              </a:rPr>
              <a:t> role assignment create --assignee "&lt;</a:t>
            </a:r>
            <a:r>
              <a:rPr lang="en-US" b="0" i="0" dirty="0" err="1">
                <a:solidFill>
                  <a:srgbClr val="0101FD"/>
                </a:solidFill>
                <a:effectLst/>
                <a:latin typeface="SFMono-Regular"/>
              </a:rPr>
              <a:t>user@domain</a:t>
            </a:r>
            <a:r>
              <a:rPr lang="en-US" b="0" i="0" dirty="0">
                <a:solidFill>
                  <a:srgbClr val="0101FD"/>
                </a:solidFill>
                <a:effectLst/>
                <a:latin typeface="SFMono-Regular"/>
              </a:rPr>
              <a:t>&gt;" --role "Storage Blob Data Contributor" --scope "&lt;your-resource-id&gt;“</a:t>
            </a:r>
          </a:p>
        </p:txBody>
      </p:sp>
      <p:sp>
        <p:nvSpPr>
          <p:cNvPr id="4" name="Slide Number Placeholder 3">
            <a:extLst>
              <a:ext uri="{FF2B5EF4-FFF2-40B4-BE49-F238E27FC236}">
                <a16:creationId xmlns:a16="http://schemas.microsoft.com/office/drawing/2014/main" id="{0F4BA473-5515-B477-CD06-8A9590F73918}"/>
              </a:ext>
            </a:extLst>
          </p:cNvPr>
          <p:cNvSpPr>
            <a:spLocks noGrp="1"/>
          </p:cNvSpPr>
          <p:nvPr>
            <p:ph type="sldNum" sz="quarter" idx="5"/>
          </p:nvPr>
        </p:nvSpPr>
        <p:spPr/>
        <p:txBody>
          <a:bodyPr/>
          <a:lstStyle/>
          <a:p>
            <a:fld id="{32F9F603-1C3D-4282-A126-C2403FB1CBBF}" type="slidenum">
              <a:rPr lang="en-US" smtClean="0"/>
              <a:t>296</a:t>
            </a:fld>
            <a:endParaRPr lang="en-US"/>
          </a:p>
        </p:txBody>
      </p:sp>
    </p:spTree>
    <p:extLst>
      <p:ext uri="{BB962C8B-B14F-4D97-AF65-F5344CB8AC3E}">
        <p14:creationId xmlns:p14="http://schemas.microsoft.com/office/powerpoint/2010/main" val="3579228889"/>
      </p:ext>
    </p:extLst>
  </p:cSld>
  <p:clrMapOvr>
    <a:masterClrMapping/>
  </p:clrMapOvr>
</p:notes>
</file>

<file path=ppt/notesSlides/notesSlide2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C027DF-9FAA-C859-A942-A537B7EDA61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135EB-E694-F4CD-2F77-8CE16D874D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96F2CF-DB22-F90C-5D0A-D63663A64EC0}"/>
              </a:ext>
            </a:extLst>
          </p:cNvPr>
          <p:cNvSpPr>
            <a:spLocks noGrp="1"/>
          </p:cNvSpPr>
          <p:nvPr>
            <p:ph type="body" idx="1"/>
          </p:nvPr>
        </p:nvSpPr>
        <p:spPr/>
        <p:txBody>
          <a:bodyPr/>
          <a:lstStyle/>
          <a:p>
            <a:pPr marL="0" indent="0">
              <a:buNone/>
            </a:pPr>
            <a:r>
              <a:rPr lang="en-US" b="1" u="sng" dirty="0"/>
              <a:t>Create Blob Container</a:t>
            </a:r>
          </a:p>
          <a:p>
            <a:pPr marL="0" indent="0">
              <a:buNone/>
            </a:pPr>
            <a:r>
              <a:rPr lang="en-US" b="0" i="0" dirty="0" err="1">
                <a:solidFill>
                  <a:srgbClr val="0101FD"/>
                </a:solidFill>
                <a:effectLst/>
                <a:latin typeface="SFMono-Regular"/>
              </a:rPr>
              <a:t>az</a:t>
            </a:r>
            <a:r>
              <a:rPr lang="en-US" b="0" i="0" dirty="0">
                <a:solidFill>
                  <a:srgbClr val="0101FD"/>
                </a:solidFill>
                <a:effectLst/>
                <a:latin typeface="SFMono-Regular"/>
              </a:rPr>
              <a:t> storage container create </a:t>
            </a:r>
            <a:r>
              <a:rPr lang="en-US" b="0" i="0" dirty="0">
                <a:solidFill>
                  <a:srgbClr val="006881"/>
                </a:solidFill>
                <a:effectLst/>
                <a:latin typeface="SFMono-Regular"/>
              </a:rPr>
              <a:t>--name</a:t>
            </a:r>
            <a:r>
              <a:rPr lang="en-US" b="0" i="0" dirty="0">
                <a:solidFill>
                  <a:srgbClr val="161616"/>
                </a:solidFill>
                <a:effectLst/>
                <a:latin typeface="SFMono-Regular"/>
              </a:rPr>
              <a:t> event-streaming </a:t>
            </a:r>
            <a:r>
              <a:rPr lang="en-US" b="0" i="0" dirty="0">
                <a:solidFill>
                  <a:srgbClr val="006881"/>
                </a:solidFill>
                <a:effectLst/>
                <a:latin typeface="SFMono-Regular"/>
              </a:rPr>
              <a:t>--account-name</a:t>
            </a:r>
            <a:r>
              <a:rPr lang="en-US" b="0" i="0" dirty="0">
                <a:solidFill>
                  <a:srgbClr val="161616"/>
                </a:solidFill>
                <a:effectLst/>
                <a:latin typeface="SFMono-Regular"/>
              </a:rPr>
              <a:t> </a:t>
            </a:r>
            <a:r>
              <a:rPr lang="en-US" b="0" i="0" dirty="0" err="1">
                <a:solidFill>
                  <a:srgbClr val="161616"/>
                </a:solidFill>
                <a:effectLst/>
                <a:latin typeface="SFMono-Regular"/>
              </a:rPr>
              <a:t>stcodemash</a:t>
            </a:r>
            <a:r>
              <a:rPr lang="en-US" b="0" i="0" dirty="0">
                <a:solidFill>
                  <a:srgbClr val="161616"/>
                </a:solidFill>
                <a:effectLst/>
                <a:latin typeface="SFMono-Regular"/>
              </a:rPr>
              <a:t> </a:t>
            </a:r>
            <a:r>
              <a:rPr lang="en-US" b="0" i="0" dirty="0">
                <a:solidFill>
                  <a:srgbClr val="006881"/>
                </a:solidFill>
                <a:effectLst/>
                <a:latin typeface="SFMono-Regular"/>
              </a:rPr>
              <a:t>--auth-mode</a:t>
            </a:r>
            <a:r>
              <a:rPr lang="en-US" b="0" i="0" dirty="0">
                <a:solidFill>
                  <a:srgbClr val="161616"/>
                </a:solidFill>
                <a:effectLst/>
                <a:latin typeface="SFMono-Regular"/>
              </a:rPr>
              <a:t> login</a:t>
            </a:r>
            <a:endParaRPr lang="en-US" b="1" u="sng" dirty="0"/>
          </a:p>
        </p:txBody>
      </p:sp>
      <p:sp>
        <p:nvSpPr>
          <p:cNvPr id="4" name="Slide Number Placeholder 3">
            <a:extLst>
              <a:ext uri="{FF2B5EF4-FFF2-40B4-BE49-F238E27FC236}">
                <a16:creationId xmlns:a16="http://schemas.microsoft.com/office/drawing/2014/main" id="{6C58B81C-ADAD-D773-0503-9206BBEAD4E4}"/>
              </a:ext>
            </a:extLst>
          </p:cNvPr>
          <p:cNvSpPr>
            <a:spLocks noGrp="1"/>
          </p:cNvSpPr>
          <p:nvPr>
            <p:ph type="sldNum" sz="quarter" idx="5"/>
          </p:nvPr>
        </p:nvSpPr>
        <p:spPr/>
        <p:txBody>
          <a:bodyPr/>
          <a:lstStyle/>
          <a:p>
            <a:fld id="{32F9F603-1C3D-4282-A126-C2403FB1CBBF}" type="slidenum">
              <a:rPr lang="en-US" smtClean="0"/>
              <a:t>297</a:t>
            </a:fld>
            <a:endParaRPr lang="en-US"/>
          </a:p>
        </p:txBody>
      </p:sp>
    </p:spTree>
    <p:extLst>
      <p:ext uri="{BB962C8B-B14F-4D97-AF65-F5344CB8AC3E}">
        <p14:creationId xmlns:p14="http://schemas.microsoft.com/office/powerpoint/2010/main" val="165143343"/>
      </p:ext>
    </p:extLst>
  </p:cSld>
  <p:clrMapOvr>
    <a:masterClrMapping/>
  </p:clrMapOvr>
</p:notes>
</file>

<file path=ppt/notesSlides/notesSlide2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B438A8-977C-5570-6886-1667168EDE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C02C5-D65D-E5A4-7923-A86CADA0A8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0A9CCC-5CCE-374E-509E-FE7C350F4F7D}"/>
              </a:ext>
            </a:extLst>
          </p:cNvPr>
          <p:cNvSpPr>
            <a:spLocks noGrp="1"/>
          </p:cNvSpPr>
          <p:nvPr>
            <p:ph type="body" idx="1"/>
          </p:nvPr>
        </p:nvSpPr>
        <p:spPr/>
        <p:txBody>
          <a:bodyPr/>
          <a:lstStyle/>
          <a:p>
            <a:r>
              <a:rPr lang="en-US" b="1" dirty="0"/>
              <a:t>Create a Message Producer</a:t>
            </a:r>
            <a:endParaRPr lang="en-US" b="0" dirty="0"/>
          </a:p>
          <a:p>
            <a:r>
              <a:rPr lang="en-US" b="0" u="none" dirty="0"/>
              <a:t>Use the Azure SDK to send a message to the </a:t>
            </a:r>
            <a:r>
              <a:rPr lang="en-US" b="0" i="1" u="none" dirty="0" err="1"/>
              <a:t>codemash.fundamentals.point</a:t>
            </a:r>
            <a:r>
              <a:rPr lang="en-US" b="0" i="1" u="none" dirty="0"/>
              <a:t>-to-point</a:t>
            </a:r>
            <a:r>
              <a:rPr lang="en-US" b="0" u="none" dirty="0"/>
              <a:t> queue.</a:t>
            </a:r>
          </a:p>
        </p:txBody>
      </p:sp>
      <p:sp>
        <p:nvSpPr>
          <p:cNvPr id="4" name="Slide Number Placeholder 3">
            <a:extLst>
              <a:ext uri="{FF2B5EF4-FFF2-40B4-BE49-F238E27FC236}">
                <a16:creationId xmlns:a16="http://schemas.microsoft.com/office/drawing/2014/main" id="{4D5EA6B2-FC84-9B88-FBAE-D1555BBED89D}"/>
              </a:ext>
            </a:extLst>
          </p:cNvPr>
          <p:cNvSpPr>
            <a:spLocks noGrp="1"/>
          </p:cNvSpPr>
          <p:nvPr>
            <p:ph type="sldNum" sz="quarter" idx="5"/>
          </p:nvPr>
        </p:nvSpPr>
        <p:spPr/>
        <p:txBody>
          <a:bodyPr/>
          <a:lstStyle/>
          <a:p>
            <a:fld id="{32F9F603-1C3D-4282-A126-C2403FB1CBBF}" type="slidenum">
              <a:rPr lang="en-US" smtClean="0"/>
              <a:t>298</a:t>
            </a:fld>
            <a:endParaRPr lang="en-US"/>
          </a:p>
        </p:txBody>
      </p:sp>
    </p:spTree>
    <p:extLst>
      <p:ext uri="{BB962C8B-B14F-4D97-AF65-F5344CB8AC3E}">
        <p14:creationId xmlns:p14="http://schemas.microsoft.com/office/powerpoint/2010/main" val="2947177812"/>
      </p:ext>
    </p:extLst>
  </p:cSld>
  <p:clrMapOvr>
    <a:masterClrMapping/>
  </p:clrMapOvr>
</p:notes>
</file>

<file path=ppt/notesSlides/notesSlide2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A34689-3CAB-8E2E-EB24-472BA67C25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53268A-A73A-228B-9265-CB41F32C86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D4571D-6173-D254-769C-A7677FDE0FB2}"/>
              </a:ext>
            </a:extLst>
          </p:cNvPr>
          <p:cNvSpPr>
            <a:spLocks noGrp="1"/>
          </p:cNvSpPr>
          <p:nvPr>
            <p:ph type="body" idx="1"/>
          </p:nvPr>
        </p:nvSpPr>
        <p:spPr/>
        <p:txBody>
          <a:bodyPr/>
          <a:lstStyle/>
          <a:p>
            <a:r>
              <a:rPr lang="en-US" b="1" dirty="0"/>
              <a:t>Create a Message Producer</a:t>
            </a:r>
            <a:endParaRPr lang="en-US" b="0" dirty="0"/>
          </a:p>
          <a:p>
            <a:r>
              <a:rPr lang="en-US" b="0" u="none" dirty="0"/>
              <a:t>Use the Azure SDK to send a message to the </a:t>
            </a:r>
            <a:r>
              <a:rPr lang="en-US" b="0" i="1" u="none" dirty="0" err="1"/>
              <a:t>codemash.fundamentals.point</a:t>
            </a:r>
            <a:r>
              <a:rPr lang="en-US" b="0" i="1" u="none" dirty="0"/>
              <a:t>-to-point</a:t>
            </a:r>
            <a:r>
              <a:rPr lang="en-US" b="0" u="none" dirty="0"/>
              <a:t> queue.</a:t>
            </a:r>
          </a:p>
        </p:txBody>
      </p:sp>
      <p:sp>
        <p:nvSpPr>
          <p:cNvPr id="4" name="Slide Number Placeholder 3">
            <a:extLst>
              <a:ext uri="{FF2B5EF4-FFF2-40B4-BE49-F238E27FC236}">
                <a16:creationId xmlns:a16="http://schemas.microsoft.com/office/drawing/2014/main" id="{378DEB46-BFC6-2A00-C136-92188B0F6DB5}"/>
              </a:ext>
            </a:extLst>
          </p:cNvPr>
          <p:cNvSpPr>
            <a:spLocks noGrp="1"/>
          </p:cNvSpPr>
          <p:nvPr>
            <p:ph type="sldNum" sz="quarter" idx="5"/>
          </p:nvPr>
        </p:nvSpPr>
        <p:spPr/>
        <p:txBody>
          <a:bodyPr/>
          <a:lstStyle/>
          <a:p>
            <a:fld id="{32F9F603-1C3D-4282-A126-C2403FB1CBBF}" type="slidenum">
              <a:rPr lang="en-US" smtClean="0"/>
              <a:t>299</a:t>
            </a:fld>
            <a:endParaRPr lang="en-US"/>
          </a:p>
        </p:txBody>
      </p:sp>
    </p:spTree>
    <p:extLst>
      <p:ext uri="{BB962C8B-B14F-4D97-AF65-F5344CB8AC3E}">
        <p14:creationId xmlns:p14="http://schemas.microsoft.com/office/powerpoint/2010/main" val="101354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2B37A4-3704-82F2-A004-BF2B9638B9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D7F3EB-3929-CBB6-9852-E6843AEACB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CD10EC-1CF8-1F90-E8AE-4F5D3C3CB6E6}"/>
              </a:ext>
            </a:extLst>
          </p:cNvPr>
          <p:cNvSpPr>
            <a:spLocks noGrp="1"/>
          </p:cNvSpPr>
          <p:nvPr>
            <p:ph type="body" idx="1"/>
          </p:nvPr>
        </p:nvSpPr>
        <p:spPr/>
        <p:txBody>
          <a:bodyPr/>
          <a:lstStyle/>
          <a:p>
            <a:r>
              <a:rPr lang="en-US" b="1" u="sng" dirty="0"/>
              <a:t>Broadcasting Events</a:t>
            </a:r>
            <a:endParaRPr lang="en-US" b="0" u="none" dirty="0"/>
          </a:p>
          <a:p>
            <a:r>
              <a:rPr lang="en-US" b="0" u="none" dirty="0"/>
              <a:t>Notifying multiple services or components about an event, such as a user action or system change.</a:t>
            </a:r>
          </a:p>
          <a:p>
            <a:endParaRPr lang="en-US" b="0" u="none" dirty="0"/>
          </a:p>
          <a:p>
            <a:r>
              <a:rPr lang="en-US" b="1" u="sng" dirty="0"/>
              <a:t>Real-Time Data Feeds</a:t>
            </a:r>
            <a:endParaRPr lang="en-US" b="0" u="none" dirty="0"/>
          </a:p>
          <a:p>
            <a:r>
              <a:rPr lang="en-US" b="0" u="none" dirty="0"/>
              <a:t>Distributing real-time data to multiple consumers, such as stock market updates or live sports scores.</a:t>
            </a:r>
            <a:endParaRPr lang="en-US" b="1" u="sng" dirty="0"/>
          </a:p>
          <a:p>
            <a:endParaRPr lang="en-US" b="0" u="none" dirty="0"/>
          </a:p>
          <a:p>
            <a:r>
              <a:rPr lang="en-US" b="1" u="sng" dirty="0"/>
              <a:t>Alert Systems</a:t>
            </a:r>
            <a:endParaRPr lang="en-US" b="0" u="none" dirty="0"/>
          </a:p>
          <a:p>
            <a:r>
              <a:rPr lang="en-US" b="0" u="none" dirty="0"/>
              <a:t>Sending alerts to multiple subscribers like monitoring systems or user devices.</a:t>
            </a:r>
            <a:endParaRPr lang="en-US" b="1" u="sng" dirty="0"/>
          </a:p>
        </p:txBody>
      </p:sp>
      <p:sp>
        <p:nvSpPr>
          <p:cNvPr id="4" name="Slide Number Placeholder 3">
            <a:extLst>
              <a:ext uri="{FF2B5EF4-FFF2-40B4-BE49-F238E27FC236}">
                <a16:creationId xmlns:a16="http://schemas.microsoft.com/office/drawing/2014/main" id="{79E77716-8DE9-0190-EAFD-2C326656F934}"/>
              </a:ext>
            </a:extLst>
          </p:cNvPr>
          <p:cNvSpPr>
            <a:spLocks noGrp="1"/>
          </p:cNvSpPr>
          <p:nvPr>
            <p:ph type="sldNum" sz="quarter" idx="5"/>
          </p:nvPr>
        </p:nvSpPr>
        <p:spPr/>
        <p:txBody>
          <a:bodyPr/>
          <a:lstStyle/>
          <a:p>
            <a:fld id="{32F9F603-1C3D-4282-A126-C2403FB1CBBF}" type="slidenum">
              <a:rPr lang="en-US" smtClean="0"/>
              <a:t>31</a:t>
            </a:fld>
            <a:endParaRPr lang="en-US"/>
          </a:p>
        </p:txBody>
      </p:sp>
    </p:spTree>
    <p:extLst>
      <p:ext uri="{BB962C8B-B14F-4D97-AF65-F5344CB8AC3E}">
        <p14:creationId xmlns:p14="http://schemas.microsoft.com/office/powerpoint/2010/main" val="674514362"/>
      </p:ext>
    </p:extLst>
  </p:cSld>
  <p:clrMapOvr>
    <a:masterClrMapping/>
  </p:clrMapOvr>
</p:notes>
</file>

<file path=ppt/notesSlides/notesSlide2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072CCA-EA9A-FC99-0495-BC4CB06B23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B0D117-9DF4-D591-12E3-F0FC339F79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7B2F67-592D-7D2A-1AA4-89AD0517E9E6}"/>
              </a:ext>
            </a:extLst>
          </p:cNvPr>
          <p:cNvSpPr>
            <a:spLocks noGrp="1"/>
          </p:cNvSpPr>
          <p:nvPr>
            <p:ph type="body" idx="1"/>
          </p:nvPr>
        </p:nvSpPr>
        <p:spPr/>
        <p:txBody>
          <a:bodyPr/>
          <a:lstStyle/>
          <a:p>
            <a:r>
              <a:rPr lang="en-US" b="1" dirty="0"/>
              <a:t>Run the Demo</a:t>
            </a:r>
            <a:endParaRPr lang="en-US" b="0" dirty="0"/>
          </a:p>
          <a:p>
            <a:pPr marL="171450" indent="-171450">
              <a:buFont typeface="Arial" panose="020B0604020202020204" pitchFamily="34" charset="0"/>
              <a:buChar char="•"/>
            </a:pPr>
            <a:r>
              <a:rPr lang="en-US" b="0" u="none" dirty="0"/>
              <a:t>Execute the producer code to send a message.</a:t>
            </a:r>
          </a:p>
          <a:p>
            <a:pPr marL="171450" indent="-171450">
              <a:buFont typeface="Arial" panose="020B0604020202020204" pitchFamily="34" charset="0"/>
              <a:buChar char="•"/>
            </a:pPr>
            <a:r>
              <a:rPr lang="en-US" b="0" u="none" dirty="0"/>
              <a:t>Execute the consumer code to receive and process the message.</a:t>
            </a:r>
          </a:p>
          <a:p>
            <a:pPr marL="171450" indent="-171450">
              <a:buFont typeface="Arial" panose="020B0604020202020204" pitchFamily="34" charset="0"/>
              <a:buChar char="•"/>
            </a:pPr>
            <a:r>
              <a:rPr lang="en-US" b="0" u="none" dirty="0"/>
              <a:t>Observer the message flow from the producer to the consumer.</a:t>
            </a:r>
          </a:p>
        </p:txBody>
      </p:sp>
      <p:sp>
        <p:nvSpPr>
          <p:cNvPr id="4" name="Slide Number Placeholder 3">
            <a:extLst>
              <a:ext uri="{FF2B5EF4-FFF2-40B4-BE49-F238E27FC236}">
                <a16:creationId xmlns:a16="http://schemas.microsoft.com/office/drawing/2014/main" id="{E5399374-5E1A-E6D8-E04E-B50B47CB28D7}"/>
              </a:ext>
            </a:extLst>
          </p:cNvPr>
          <p:cNvSpPr>
            <a:spLocks noGrp="1"/>
          </p:cNvSpPr>
          <p:nvPr>
            <p:ph type="sldNum" sz="quarter" idx="5"/>
          </p:nvPr>
        </p:nvSpPr>
        <p:spPr/>
        <p:txBody>
          <a:bodyPr/>
          <a:lstStyle/>
          <a:p>
            <a:fld id="{32F9F603-1C3D-4282-A126-C2403FB1CBBF}" type="slidenum">
              <a:rPr lang="en-US" smtClean="0"/>
              <a:t>300</a:t>
            </a:fld>
            <a:endParaRPr lang="en-US"/>
          </a:p>
        </p:txBody>
      </p:sp>
    </p:spTree>
    <p:extLst>
      <p:ext uri="{BB962C8B-B14F-4D97-AF65-F5344CB8AC3E}">
        <p14:creationId xmlns:p14="http://schemas.microsoft.com/office/powerpoint/2010/main" val="362945949"/>
      </p:ext>
    </p:extLst>
  </p:cSld>
  <p:clrMapOvr>
    <a:masterClrMapping/>
  </p:clrMapOvr>
</p:notes>
</file>

<file path=ppt/notesSlides/notesSlide2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7ECE78-94CD-0FFB-C0EE-BECDA43A86E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63F74C3-0A66-19AD-11BD-4C76370500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D11A1C-C3C6-5955-734C-E1B431F92909}"/>
              </a:ext>
            </a:extLst>
          </p:cNvPr>
          <p:cNvSpPr>
            <a:spLocks noGrp="1"/>
          </p:cNvSpPr>
          <p:nvPr>
            <p:ph type="body" idx="1"/>
          </p:nvPr>
        </p:nvSpPr>
        <p:spPr/>
        <p:txBody>
          <a:bodyPr/>
          <a:lstStyle/>
          <a:p>
            <a:r>
              <a:rPr lang="en-US" b="0" dirty="0"/>
              <a:t>As we conclude the </a:t>
            </a:r>
            <a:r>
              <a:rPr lang="en-US" b="1" dirty="0"/>
              <a:t>Streaming and Integration Patterns</a:t>
            </a:r>
            <a:r>
              <a:rPr lang="en-US" b="0" dirty="0"/>
              <a:t> module, let’s summarize the key patterns and insights we have covered, and preview what is coming up next.</a:t>
            </a:r>
          </a:p>
          <a:p>
            <a:endParaRPr lang="en-US" b="0" dirty="0"/>
          </a:p>
          <a:p>
            <a:r>
              <a:rPr lang="en-US" b="1" dirty="0"/>
              <a:t>Key Takeaways</a:t>
            </a:r>
            <a:r>
              <a:rPr lang="en-US" b="0" dirty="0"/>
              <a:t>:</a:t>
            </a:r>
          </a:p>
          <a:p>
            <a:endParaRPr lang="en-US" b="0" dirty="0"/>
          </a:p>
          <a:p>
            <a:pPr marL="171450" indent="-171450">
              <a:buFont typeface="Arial" panose="020B0604020202020204" pitchFamily="34" charset="0"/>
              <a:buChar char="•"/>
            </a:pPr>
            <a:r>
              <a:rPr lang="en-US" b="1" dirty="0"/>
              <a:t>Event Streaming</a:t>
            </a:r>
            <a:r>
              <a:rPr lang="en-US" b="0" dirty="0"/>
              <a:t>: Understanding the principles of continuous data streams and their importance in real-time applications.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Transactional Outbox</a:t>
            </a:r>
            <a:r>
              <a:rPr lang="en-US" b="0" dirty="0"/>
              <a:t>: Ensuring reliable message publishing as part of a database transaction, enabling seamless integration between systems.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These patterns have equipped you with advanced techniques to handle real-time data processing and system integration, ensuring your messaging solutions are robust and efficient.</a:t>
            </a:r>
          </a:p>
        </p:txBody>
      </p:sp>
      <p:sp>
        <p:nvSpPr>
          <p:cNvPr id="4" name="Slide Number Placeholder 3">
            <a:extLst>
              <a:ext uri="{FF2B5EF4-FFF2-40B4-BE49-F238E27FC236}">
                <a16:creationId xmlns:a16="http://schemas.microsoft.com/office/drawing/2014/main" id="{69BB4E39-9B08-1B70-BC38-5FDAC8849A76}"/>
              </a:ext>
            </a:extLst>
          </p:cNvPr>
          <p:cNvSpPr>
            <a:spLocks noGrp="1"/>
          </p:cNvSpPr>
          <p:nvPr>
            <p:ph type="sldNum" sz="quarter" idx="5"/>
          </p:nvPr>
        </p:nvSpPr>
        <p:spPr/>
        <p:txBody>
          <a:bodyPr/>
          <a:lstStyle/>
          <a:p>
            <a:fld id="{32F9F603-1C3D-4282-A126-C2403FB1CBBF}" type="slidenum">
              <a:rPr lang="en-US" smtClean="0"/>
              <a:t>303</a:t>
            </a:fld>
            <a:endParaRPr lang="en-US"/>
          </a:p>
        </p:txBody>
      </p:sp>
    </p:spTree>
    <p:extLst>
      <p:ext uri="{BB962C8B-B14F-4D97-AF65-F5344CB8AC3E}">
        <p14:creationId xmlns:p14="http://schemas.microsoft.com/office/powerpoint/2010/main" val="2439116045"/>
      </p:ext>
    </p:extLst>
  </p:cSld>
  <p:clrMapOvr>
    <a:masterClrMapping/>
  </p:clrMapOvr>
</p:notes>
</file>

<file path=ppt/notesSlides/notesSlide2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D63DC-E6B9-2DA7-5229-5A2783C800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1899650-5EF8-E0F6-D299-E5BF875D6C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038928-B240-D45D-BEF5-BB83C09E85F1}"/>
              </a:ext>
            </a:extLst>
          </p:cNvPr>
          <p:cNvSpPr>
            <a:spLocks noGrp="1"/>
          </p:cNvSpPr>
          <p:nvPr>
            <p:ph type="body" idx="1"/>
          </p:nvPr>
        </p:nvSpPr>
        <p:spPr/>
        <p:txBody>
          <a:bodyPr/>
          <a:lstStyle/>
          <a:p>
            <a:r>
              <a:rPr lang="en-US" dirty="0"/>
              <a:t>In the next module, we will explore crucial design considerations that impact the overall architecture and performance of your messaging solutions. Here is a glimpse of what is to come:</a:t>
            </a:r>
          </a:p>
          <a:p>
            <a:endParaRPr lang="en-US" b="1" dirty="0"/>
          </a:p>
          <a:p>
            <a:pPr marL="171450" indent="-171450">
              <a:buFont typeface="Arial" panose="020B0604020202020204" pitchFamily="34" charset="0"/>
              <a:buChar char="•"/>
            </a:pPr>
            <a:r>
              <a:rPr lang="en-US" b="1" dirty="0"/>
              <a:t>Reliability</a:t>
            </a:r>
            <a:r>
              <a:rPr lang="en-US" b="0" dirty="0"/>
              <a:t>: Ensuring consistent and dependable message processing.</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Scalability</a:t>
            </a:r>
            <a:r>
              <a:rPr lang="en-US" b="0" dirty="0"/>
              <a:t>: Designing systems that can handle increased load effectively.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Performance</a:t>
            </a:r>
            <a:r>
              <a:rPr lang="en-US" b="0" dirty="0"/>
              <a:t>: Optimizing message processing for speed and efficiency.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Security</a:t>
            </a:r>
            <a:r>
              <a:rPr lang="en-US" b="0" dirty="0"/>
              <a:t>: Implementing measures to protect your messaging systems.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Fault Tolerance</a:t>
            </a:r>
            <a:r>
              <a:rPr lang="en-US" b="0" dirty="0"/>
              <a:t>: Building systems that can recover gracefully from failures.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Flexibility and Adaptability</a:t>
            </a:r>
            <a:r>
              <a:rPr lang="en-US" b="0" dirty="0"/>
              <a:t>: Designing solutions that can evolve with changing requirements.</a:t>
            </a:r>
            <a:endParaRPr lang="en-US" b="1" dirty="0"/>
          </a:p>
          <a:p>
            <a:pPr marL="0" indent="0">
              <a:buFont typeface="Arial" panose="020B0604020202020204" pitchFamily="34" charset="0"/>
              <a:buNone/>
            </a:pPr>
            <a:endParaRPr lang="en-US" b="0" dirty="0"/>
          </a:p>
          <a:p>
            <a:pPr marL="0" indent="0">
              <a:buFont typeface="Arial" panose="020B0604020202020204" pitchFamily="34" charset="0"/>
              <a:buNone/>
            </a:pPr>
            <a:r>
              <a:rPr lang="en-US" b="0" dirty="0"/>
              <a:t>This module will provide you with essential insights into designing messaging systems that are not only functional but also robust, scalable, and secure. Stayed tuned as we go into these critical aspects of designing resilient and adaptable </a:t>
            </a:r>
            <a:r>
              <a:rPr lang="en-US" b="0"/>
              <a:t>messaging solutions!</a:t>
            </a:r>
            <a:endParaRPr lang="en-US" b="1" dirty="0"/>
          </a:p>
        </p:txBody>
      </p:sp>
      <p:sp>
        <p:nvSpPr>
          <p:cNvPr id="4" name="Slide Number Placeholder 3">
            <a:extLst>
              <a:ext uri="{FF2B5EF4-FFF2-40B4-BE49-F238E27FC236}">
                <a16:creationId xmlns:a16="http://schemas.microsoft.com/office/drawing/2014/main" id="{548B3404-19D1-9419-2570-55B4A8B2A878}"/>
              </a:ext>
            </a:extLst>
          </p:cNvPr>
          <p:cNvSpPr>
            <a:spLocks noGrp="1"/>
          </p:cNvSpPr>
          <p:nvPr>
            <p:ph type="sldNum" sz="quarter" idx="5"/>
          </p:nvPr>
        </p:nvSpPr>
        <p:spPr/>
        <p:txBody>
          <a:bodyPr/>
          <a:lstStyle/>
          <a:p>
            <a:fld id="{32F9F603-1C3D-4282-A126-C2403FB1CBBF}" type="slidenum">
              <a:rPr lang="en-US" smtClean="0"/>
              <a:t>304</a:t>
            </a:fld>
            <a:endParaRPr lang="en-US"/>
          </a:p>
        </p:txBody>
      </p:sp>
    </p:spTree>
    <p:extLst>
      <p:ext uri="{BB962C8B-B14F-4D97-AF65-F5344CB8AC3E}">
        <p14:creationId xmlns:p14="http://schemas.microsoft.com/office/powerpoint/2010/main" val="15236130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771C0-95EE-7057-7E28-EE69BF178F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FB6B62-7415-4058-95CE-706BD3698E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F86C1C-68F1-E7C3-51CA-B523765A6904}"/>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33A3D511-38B1-854B-22F0-4D513AB362EE}"/>
              </a:ext>
            </a:extLst>
          </p:cNvPr>
          <p:cNvSpPr>
            <a:spLocks noGrp="1"/>
          </p:cNvSpPr>
          <p:nvPr>
            <p:ph type="sldNum" sz="quarter" idx="5"/>
          </p:nvPr>
        </p:nvSpPr>
        <p:spPr/>
        <p:txBody>
          <a:bodyPr/>
          <a:lstStyle/>
          <a:p>
            <a:fld id="{32F9F603-1C3D-4282-A126-C2403FB1CBBF}" type="slidenum">
              <a:rPr lang="en-US" smtClean="0"/>
              <a:t>32</a:t>
            </a:fld>
            <a:endParaRPr lang="en-US"/>
          </a:p>
        </p:txBody>
      </p:sp>
    </p:spTree>
    <p:extLst>
      <p:ext uri="{BB962C8B-B14F-4D97-AF65-F5344CB8AC3E}">
        <p14:creationId xmlns:p14="http://schemas.microsoft.com/office/powerpoint/2010/main" val="39339365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Basic Messaging Patterns</a:t>
            </a:r>
          </a:p>
          <a:p>
            <a:pPr marL="171450" indent="-171450">
              <a:buFont typeface="Arial" panose="020B0604020202020204" pitchFamily="34" charset="0"/>
              <a:buChar char="•"/>
            </a:pPr>
            <a:r>
              <a:rPr lang="en-US" b="1" dirty="0"/>
              <a:t>Point-to-Point Messaging</a:t>
            </a:r>
            <a:r>
              <a:rPr lang="en-US" dirty="0"/>
              <a:t>: Direct communication between a sender and a receiver.</a:t>
            </a:r>
          </a:p>
          <a:p>
            <a:pPr marL="171450" indent="-171450">
              <a:buFont typeface="Arial" panose="020B0604020202020204" pitchFamily="34" charset="0"/>
              <a:buChar char="•"/>
            </a:pPr>
            <a:r>
              <a:rPr lang="en-US" b="1" dirty="0"/>
              <a:t>Publish/Subscribe Messaging</a:t>
            </a:r>
            <a:r>
              <a:rPr lang="en-US" dirty="0"/>
              <a:t>: Broadcasting messages to multiple subscribers.</a:t>
            </a:r>
          </a:p>
          <a:p>
            <a:pPr marL="171450" indent="-171450">
              <a:buFont typeface="Arial" panose="020B0604020202020204" pitchFamily="34" charset="0"/>
              <a:buChar char="•"/>
            </a:pPr>
            <a:r>
              <a:rPr lang="en-US" b="1" dirty="0"/>
              <a:t>Request/Reply</a:t>
            </a:r>
            <a:r>
              <a:rPr lang="en-US" dirty="0"/>
              <a:t>: Sending a request and waiting for a response.</a:t>
            </a:r>
          </a:p>
          <a:p>
            <a:pPr marL="171450" indent="-171450">
              <a:buFont typeface="Arial" panose="020B0604020202020204" pitchFamily="34" charset="0"/>
              <a:buChar char="•"/>
            </a:pPr>
            <a:r>
              <a:rPr lang="en-US" b="1" dirty="0"/>
              <a:t>Competing Consumers</a:t>
            </a:r>
            <a:r>
              <a:rPr lang="en-US" dirty="0"/>
              <a:t>: Multiple consumers processing messages from a queue.</a:t>
            </a:r>
          </a:p>
          <a:p>
            <a:pPr marL="171450" indent="-171450">
              <a:buFont typeface="Arial" panose="020B0604020202020204" pitchFamily="34" charset="0"/>
              <a:buChar char="•"/>
            </a:pPr>
            <a:r>
              <a:rPr lang="en-US" b="1" dirty="0"/>
              <a:t>Dead Letter Queues</a:t>
            </a:r>
            <a:r>
              <a:rPr lang="en-US" dirty="0"/>
              <a:t>: Handling messages that fail to be processed correctly.</a:t>
            </a:r>
          </a:p>
          <a:p>
            <a:endParaRPr lang="en-US" b="1" dirty="0"/>
          </a:p>
          <a:p>
            <a:r>
              <a:rPr lang="en-US" b="1" u="sng" dirty="0"/>
              <a:t>Advanced Messaging Patterns</a:t>
            </a:r>
          </a:p>
          <a:p>
            <a:pPr marL="171450" indent="-171450">
              <a:buFont typeface="Arial" panose="020B0604020202020204" pitchFamily="34" charset="0"/>
              <a:buChar char="•"/>
            </a:pPr>
            <a:r>
              <a:rPr lang="en-US" b="1" dirty="0"/>
              <a:t>Event Streaming</a:t>
            </a:r>
            <a:r>
              <a:rPr lang="en-US" dirty="0"/>
              <a:t>: Continuous flow of data where events are recorded and processed in real-time.</a:t>
            </a:r>
          </a:p>
          <a:p>
            <a:pPr marL="171450" indent="-171450">
              <a:buFont typeface="Arial" panose="020B0604020202020204" pitchFamily="34" charset="0"/>
              <a:buChar char="•"/>
            </a:pPr>
            <a:r>
              <a:rPr lang="en-US" b="1" dirty="0"/>
              <a:t>Broadcast Pattern</a:t>
            </a:r>
            <a:r>
              <a:rPr lang="en-US" dirty="0"/>
              <a:t>: Distributing messages to multiple endpoints.</a:t>
            </a:r>
          </a:p>
          <a:p>
            <a:pPr marL="171450" indent="-171450">
              <a:buFont typeface="Arial" panose="020B0604020202020204" pitchFamily="34" charset="0"/>
              <a:buChar char="•"/>
            </a:pPr>
            <a:r>
              <a:rPr lang="en-US" b="1" dirty="0"/>
              <a:t>Aggregation Pattern</a:t>
            </a:r>
            <a:r>
              <a:rPr lang="en-US" dirty="0"/>
              <a:t>: Combining multiple messages into a single message.</a:t>
            </a:r>
          </a:p>
          <a:p>
            <a:pPr marL="171450" indent="-171450">
              <a:buFont typeface="Arial" panose="020B0604020202020204" pitchFamily="34" charset="0"/>
              <a:buChar char="•"/>
            </a:pPr>
            <a:r>
              <a:rPr lang="en-US" b="1" dirty="0"/>
              <a:t>Bidirectional Synchronization Pattern</a:t>
            </a:r>
            <a:r>
              <a:rPr lang="en-US" dirty="0"/>
              <a:t>: Keeping data synchronized between different systems.</a:t>
            </a:r>
          </a:p>
          <a:p>
            <a:pPr marL="171450" indent="-171450">
              <a:buFont typeface="Arial" panose="020B0604020202020204" pitchFamily="34" charset="0"/>
              <a:buChar char="•"/>
            </a:pPr>
            <a:r>
              <a:rPr lang="en-US" b="1" dirty="0"/>
              <a:t>Correlation Pattern</a:t>
            </a:r>
            <a:r>
              <a:rPr lang="en-US" dirty="0"/>
              <a:t>: Linking related messages for processing.</a:t>
            </a:r>
          </a:p>
          <a:p>
            <a:endParaRPr lang="en-US" b="1" dirty="0"/>
          </a:p>
          <a:p>
            <a:r>
              <a:rPr lang="en-US" b="1" u="sng" dirty="0"/>
              <a:t>Design and Integration Patterns</a:t>
            </a:r>
          </a:p>
          <a:p>
            <a:pPr marL="171450" indent="-171450">
              <a:buFont typeface="Arial" panose="020B0604020202020204" pitchFamily="34" charset="0"/>
              <a:buChar char="•"/>
            </a:pPr>
            <a:r>
              <a:rPr lang="en-US" b="1" dirty="0"/>
              <a:t>Choreography versus Orchestration</a:t>
            </a:r>
            <a:r>
              <a:rPr lang="en-US" dirty="0"/>
              <a:t>: Distributed vs. centralized control of message flows.</a:t>
            </a:r>
          </a:p>
          <a:p>
            <a:pPr marL="171450" indent="-171450">
              <a:buFont typeface="Arial" panose="020B0604020202020204" pitchFamily="34" charset="0"/>
              <a:buChar char="•"/>
            </a:pPr>
            <a:r>
              <a:rPr lang="en-US" b="1" dirty="0"/>
              <a:t>Error Handling and Retry Policies</a:t>
            </a:r>
            <a:r>
              <a:rPr lang="en-US" dirty="0"/>
              <a:t>: Ensuring reliability and handling failures.</a:t>
            </a:r>
          </a:p>
          <a:p>
            <a:pPr marL="171450" indent="-171450">
              <a:buFont typeface="Arial" panose="020B0604020202020204" pitchFamily="34" charset="0"/>
              <a:buChar char="•"/>
            </a:pPr>
            <a:r>
              <a:rPr lang="en-US" b="1" dirty="0"/>
              <a:t>Message Router</a:t>
            </a:r>
            <a:r>
              <a:rPr lang="en-US" dirty="0"/>
              <a:t>: Directing messages based on content or rules.</a:t>
            </a:r>
          </a:p>
          <a:p>
            <a:pPr marL="171450" indent="-171450">
              <a:buFont typeface="Arial" panose="020B0604020202020204" pitchFamily="34" charset="0"/>
              <a:buChar char="•"/>
            </a:pPr>
            <a:r>
              <a:rPr lang="en-US" b="1" dirty="0"/>
              <a:t>Message Filter</a:t>
            </a:r>
            <a:r>
              <a:rPr lang="en-US" dirty="0"/>
              <a:t>: Selecting messages based on specific criteria.</a:t>
            </a:r>
          </a:p>
          <a:p>
            <a:pPr marL="171450" indent="-171450">
              <a:buFont typeface="Arial" panose="020B0604020202020204" pitchFamily="34" charset="0"/>
              <a:buChar char="•"/>
            </a:pPr>
            <a:r>
              <a:rPr lang="en-US" b="1" dirty="0"/>
              <a:t>Recipient List</a:t>
            </a:r>
            <a:r>
              <a:rPr lang="en-US" dirty="0"/>
              <a:t>: Sending messages to a list of recipients.</a:t>
            </a:r>
          </a:p>
          <a:p>
            <a:pPr marL="171450" indent="-171450">
              <a:buFont typeface="Arial" panose="020B0604020202020204" pitchFamily="34" charset="0"/>
              <a:buChar char="•"/>
            </a:pPr>
            <a:r>
              <a:rPr lang="en-US" b="1" dirty="0"/>
              <a:t>Splitter</a:t>
            </a:r>
            <a:r>
              <a:rPr lang="en-US" dirty="0"/>
              <a:t>: Dividing a message into multiple parts.</a:t>
            </a:r>
          </a:p>
          <a:p>
            <a:pPr marL="171450" indent="-171450">
              <a:buFont typeface="Arial" panose="020B0604020202020204" pitchFamily="34" charset="0"/>
              <a:buChar char="•"/>
            </a:pPr>
            <a:r>
              <a:rPr lang="en-US" b="1" dirty="0"/>
              <a:t>Aggregator</a:t>
            </a:r>
            <a:r>
              <a:rPr lang="en-US" dirty="0"/>
              <a:t>: Combining multiple messages into one.</a:t>
            </a:r>
          </a:p>
          <a:p>
            <a:pPr marL="171450" indent="-171450">
              <a:buFont typeface="Arial" panose="020B0604020202020204" pitchFamily="34" charset="0"/>
              <a:buChar char="•"/>
            </a:pPr>
            <a:r>
              <a:rPr lang="en-US" b="1" dirty="0" err="1"/>
              <a:t>Resequencer</a:t>
            </a:r>
            <a:r>
              <a:rPr lang="en-US" dirty="0"/>
              <a:t>: Reordering messages based on a sequence.</a:t>
            </a:r>
          </a:p>
          <a:p>
            <a:pPr marL="171450" indent="-171450">
              <a:buFont typeface="Arial" panose="020B0604020202020204" pitchFamily="34" charset="0"/>
              <a:buChar char="•"/>
            </a:pPr>
            <a:r>
              <a:rPr lang="en-US" b="1" dirty="0"/>
              <a:t>Composed Message Processor</a:t>
            </a:r>
            <a:r>
              <a:rPr lang="en-US" dirty="0"/>
              <a:t>: Processing a sequence of messages.</a:t>
            </a:r>
          </a:p>
          <a:p>
            <a:pPr marL="171450" indent="-171450">
              <a:buFont typeface="Arial" panose="020B0604020202020204" pitchFamily="34" charset="0"/>
              <a:buChar char="•"/>
            </a:pPr>
            <a:r>
              <a:rPr lang="en-US" b="1" dirty="0"/>
              <a:t>Scatter-Gather</a:t>
            </a:r>
            <a:r>
              <a:rPr lang="en-US" dirty="0"/>
              <a:t>: Distributing a message to multiple recipients and aggregating the results.</a:t>
            </a:r>
          </a:p>
          <a:p>
            <a:pPr marL="171450" indent="-171450">
              <a:buFont typeface="Arial" panose="020B0604020202020204" pitchFamily="34" charset="0"/>
              <a:buChar char="•"/>
            </a:pPr>
            <a:r>
              <a:rPr lang="en-US" b="1" dirty="0"/>
              <a:t>Routing Slip</a:t>
            </a:r>
            <a:r>
              <a:rPr lang="en-US" dirty="0"/>
              <a:t>: Defining a sequence of processing steps for a message.</a:t>
            </a:r>
          </a:p>
          <a:p>
            <a:pPr marL="171450" indent="-171450">
              <a:buFont typeface="Arial" panose="020B0604020202020204" pitchFamily="34" charset="0"/>
              <a:buChar char="•"/>
            </a:pPr>
            <a:r>
              <a:rPr lang="en-US" b="1" dirty="0"/>
              <a:t>Process Manager</a:t>
            </a:r>
            <a:r>
              <a:rPr lang="en-US" dirty="0"/>
              <a:t>: Coordinating a sequence of processing steps.</a:t>
            </a:r>
          </a:p>
          <a:p>
            <a:pPr marL="171450" indent="-171450">
              <a:buFont typeface="Arial" panose="020B0604020202020204" pitchFamily="34" charset="0"/>
              <a:buChar char="•"/>
            </a:pPr>
            <a:r>
              <a:rPr lang="en-US" b="1" dirty="0"/>
              <a:t>Message Broker</a:t>
            </a:r>
            <a:r>
              <a:rPr lang="en-US" dirty="0"/>
              <a:t>: Routing messages between senders and receivers.</a:t>
            </a:r>
          </a:p>
          <a:p>
            <a:pPr marL="171450" indent="-171450">
              <a:buFont typeface="Arial" panose="020B0604020202020204" pitchFamily="34" charset="0"/>
              <a:buChar char="•"/>
            </a:pPr>
            <a:r>
              <a:rPr lang="en-US" b="1" dirty="0"/>
              <a:t>Message Translator</a:t>
            </a:r>
            <a:r>
              <a:rPr lang="en-US" dirty="0"/>
              <a:t>: Converting message formats.</a:t>
            </a:r>
          </a:p>
          <a:p>
            <a:pPr marL="171450" indent="-171450">
              <a:buFont typeface="Arial" panose="020B0604020202020204" pitchFamily="34" charset="0"/>
              <a:buChar char="•"/>
            </a:pPr>
            <a:r>
              <a:rPr lang="en-US" b="1" dirty="0"/>
              <a:t>Envelope Wrapper</a:t>
            </a:r>
            <a:r>
              <a:rPr lang="en-US" dirty="0"/>
              <a:t>: Encapsulating a message with additional information.</a:t>
            </a:r>
          </a:p>
          <a:p>
            <a:pPr marL="171450" indent="-171450">
              <a:buFont typeface="Arial" panose="020B0604020202020204" pitchFamily="34" charset="0"/>
              <a:buChar char="•"/>
            </a:pPr>
            <a:r>
              <a:rPr lang="en-US" b="1" dirty="0"/>
              <a:t>Content Enricher</a:t>
            </a:r>
            <a:r>
              <a:rPr lang="en-US" dirty="0"/>
              <a:t>: Adding information to a message.</a:t>
            </a:r>
          </a:p>
          <a:p>
            <a:pPr marL="171450" indent="-171450">
              <a:buFont typeface="Arial" panose="020B0604020202020204" pitchFamily="34" charset="0"/>
              <a:buChar char="•"/>
            </a:pPr>
            <a:r>
              <a:rPr lang="en-US" b="1" dirty="0"/>
              <a:t>Content Filter</a:t>
            </a:r>
            <a:r>
              <a:rPr lang="en-US" dirty="0"/>
              <a:t>: Filtering messages based on content.</a:t>
            </a:r>
          </a:p>
          <a:p>
            <a:pPr marL="171450" indent="-171450">
              <a:buFont typeface="Arial" panose="020B0604020202020204" pitchFamily="34" charset="0"/>
              <a:buChar char="•"/>
            </a:pPr>
            <a:r>
              <a:rPr lang="en-US" b="1" dirty="0"/>
              <a:t>Claim Check</a:t>
            </a:r>
            <a:r>
              <a:rPr lang="en-US" dirty="0"/>
              <a:t>: Storing large messages externally and sending a reference.</a:t>
            </a:r>
          </a:p>
          <a:p>
            <a:pPr marL="171450" indent="-171450">
              <a:buFont typeface="Arial" panose="020B0604020202020204" pitchFamily="34" charset="0"/>
              <a:buChar char="•"/>
            </a:pPr>
            <a:r>
              <a:rPr lang="en-US" b="1" dirty="0"/>
              <a:t>Normalizer</a:t>
            </a:r>
            <a:r>
              <a:rPr lang="en-US" dirty="0"/>
              <a:t>: Converting messages to a common format.</a:t>
            </a:r>
          </a:p>
          <a:p>
            <a:pPr marL="171450" indent="-171450">
              <a:buFont typeface="Arial" panose="020B0604020202020204" pitchFamily="34" charset="0"/>
              <a:buChar char="•"/>
            </a:pPr>
            <a:r>
              <a:rPr lang="en-US" b="1" dirty="0"/>
              <a:t>Canonical Data Model</a:t>
            </a:r>
            <a:r>
              <a:rPr lang="en-US" dirty="0"/>
              <a:t>: Using a standard data format for messages.</a:t>
            </a:r>
          </a:p>
          <a:p>
            <a:endParaRPr lang="en-US" b="1" dirty="0"/>
          </a:p>
          <a:p>
            <a:r>
              <a:rPr lang="en-US" b="1" u="sng" dirty="0"/>
              <a:t>System Management Patterns</a:t>
            </a:r>
          </a:p>
          <a:p>
            <a:pPr marL="171450" indent="-171450">
              <a:buFont typeface="Arial" panose="020B0604020202020204" pitchFamily="34" charset="0"/>
              <a:buChar char="•"/>
            </a:pPr>
            <a:r>
              <a:rPr lang="en-US" b="1" dirty="0"/>
              <a:t>Message Endpoint</a:t>
            </a:r>
            <a:r>
              <a:rPr lang="en-US" dirty="0"/>
              <a:t>: Application interface for producing/consuming messages.</a:t>
            </a:r>
          </a:p>
          <a:p>
            <a:pPr marL="171450" indent="-171450">
              <a:buFont typeface="Arial" panose="020B0604020202020204" pitchFamily="34" charset="0"/>
              <a:buChar char="•"/>
            </a:pPr>
            <a:r>
              <a:rPr lang="en-US" b="1" dirty="0"/>
              <a:t>Messaging Gateway</a:t>
            </a:r>
            <a:r>
              <a:rPr lang="en-US" dirty="0"/>
              <a:t>: Interface for external systems.</a:t>
            </a:r>
          </a:p>
          <a:p>
            <a:pPr marL="171450" indent="-171450">
              <a:buFont typeface="Arial" panose="020B0604020202020204" pitchFamily="34" charset="0"/>
              <a:buChar char="•"/>
            </a:pPr>
            <a:r>
              <a:rPr lang="en-US" b="1" dirty="0"/>
              <a:t>Durable Subscriber</a:t>
            </a:r>
            <a:r>
              <a:rPr lang="en-US" dirty="0"/>
              <a:t>: Persistent subscription to a message queue.</a:t>
            </a:r>
          </a:p>
          <a:p>
            <a:pPr marL="171450" indent="-171450">
              <a:buFont typeface="Arial" panose="020B0604020202020204" pitchFamily="34" charset="0"/>
              <a:buChar char="•"/>
            </a:pPr>
            <a:r>
              <a:rPr lang="en-US" b="1" dirty="0"/>
              <a:t>Idempotent Receiver</a:t>
            </a:r>
            <a:r>
              <a:rPr lang="en-US" dirty="0"/>
              <a:t>: Ensuring messages are processed only once.</a:t>
            </a:r>
          </a:p>
          <a:p>
            <a:pPr marL="171450" indent="-171450">
              <a:buFont typeface="Arial" panose="020B0604020202020204" pitchFamily="34" charset="0"/>
              <a:buChar char="•"/>
            </a:pPr>
            <a:r>
              <a:rPr lang="en-US" b="1" dirty="0"/>
              <a:t>Service Activator</a:t>
            </a:r>
            <a:r>
              <a:rPr lang="en-US" dirty="0"/>
              <a:t>: Triggering processing based on messages.</a:t>
            </a:r>
          </a:p>
          <a:p>
            <a:pPr marL="171450" indent="-171450">
              <a:buFont typeface="Arial" panose="020B0604020202020204" pitchFamily="34" charset="0"/>
              <a:buChar char="•"/>
            </a:pPr>
            <a:r>
              <a:rPr lang="en-US" b="1" dirty="0"/>
              <a:t>Polling Consumer</a:t>
            </a:r>
            <a:r>
              <a:rPr lang="en-US" dirty="0"/>
              <a:t>: Periodically checking for messages.</a:t>
            </a:r>
          </a:p>
          <a:p>
            <a:pPr marL="171450" indent="-171450">
              <a:buFont typeface="Arial" panose="020B0604020202020204" pitchFamily="34" charset="0"/>
              <a:buChar char="•"/>
            </a:pPr>
            <a:r>
              <a:rPr lang="en-US" b="1" dirty="0"/>
              <a:t>Event-driven Consumer</a:t>
            </a:r>
            <a:r>
              <a:rPr lang="en-US" dirty="0"/>
              <a:t>: Processing messages as they arrive.</a:t>
            </a:r>
          </a:p>
          <a:p>
            <a:pPr marL="171450" indent="-171450">
              <a:buFont typeface="Arial" panose="020B0604020202020204" pitchFamily="34" charset="0"/>
              <a:buChar char="•"/>
            </a:pPr>
            <a:r>
              <a:rPr lang="en-US" b="1" dirty="0"/>
              <a:t>Message Dispatcher</a:t>
            </a:r>
            <a:r>
              <a:rPr lang="en-US" dirty="0"/>
              <a:t>: Distributing messages to consumers.</a:t>
            </a:r>
          </a:p>
          <a:p>
            <a:pPr marL="171450" indent="-171450">
              <a:buFont typeface="Arial" panose="020B0604020202020204" pitchFamily="34" charset="0"/>
              <a:buChar char="•"/>
            </a:pPr>
            <a:r>
              <a:rPr lang="en-US" b="1" dirty="0"/>
              <a:t>Selective Consumer</a:t>
            </a:r>
            <a:r>
              <a:rPr lang="en-US" dirty="0"/>
              <a:t>: Processing specific types of messages.</a:t>
            </a:r>
          </a:p>
          <a:p>
            <a:pPr marL="171450" indent="-171450">
              <a:buFont typeface="Arial" panose="020B0604020202020204" pitchFamily="34" charset="0"/>
              <a:buChar char="•"/>
            </a:pPr>
            <a:r>
              <a:rPr lang="en-US" b="1" dirty="0"/>
              <a:t>Wire Tap</a:t>
            </a:r>
            <a:r>
              <a:rPr lang="en-US" dirty="0"/>
              <a:t>: Monitoring message flow without affecting it.</a:t>
            </a:r>
          </a:p>
          <a:p>
            <a:pPr marL="171450" indent="-171450">
              <a:buFont typeface="Arial" panose="020B0604020202020204" pitchFamily="34" charset="0"/>
              <a:buChar char="•"/>
            </a:pPr>
            <a:r>
              <a:rPr lang="en-US" b="1" dirty="0"/>
              <a:t>Message History</a:t>
            </a:r>
            <a:r>
              <a:rPr lang="en-US" dirty="0"/>
              <a:t>: Recording message processing history.</a:t>
            </a:r>
          </a:p>
          <a:p>
            <a:pPr marL="171450" indent="-171450">
              <a:buFont typeface="Arial" panose="020B0604020202020204" pitchFamily="34" charset="0"/>
              <a:buChar char="•"/>
            </a:pPr>
            <a:r>
              <a:rPr lang="en-US" b="1" dirty="0"/>
              <a:t>Message Store</a:t>
            </a:r>
            <a:r>
              <a:rPr lang="en-US" dirty="0"/>
              <a:t>: Storing messages for later retrieval.</a:t>
            </a:r>
          </a:p>
          <a:p>
            <a:pPr marL="171450" indent="-171450">
              <a:buFont typeface="Arial" panose="020B0604020202020204" pitchFamily="34" charset="0"/>
              <a:buChar char="•"/>
            </a:pPr>
            <a:r>
              <a:rPr lang="en-US" b="1" dirty="0"/>
              <a:t>Smart Proxy</a:t>
            </a:r>
            <a:r>
              <a:rPr lang="en-US" dirty="0"/>
              <a:t>: Managing message processing and routing.</a:t>
            </a:r>
          </a:p>
          <a:p>
            <a:pPr marL="171450" indent="-171450">
              <a:buFont typeface="Arial" panose="020B0604020202020204" pitchFamily="34" charset="0"/>
              <a:buChar char="•"/>
            </a:pPr>
            <a:r>
              <a:rPr lang="en-US" b="1" dirty="0"/>
              <a:t>Test Message Channel</a:t>
            </a:r>
            <a:r>
              <a:rPr lang="en-US" dirty="0"/>
              <a:t>: Testing message channels without affecting production.</a:t>
            </a:r>
          </a:p>
          <a:p>
            <a:pPr marL="171450" indent="-171450">
              <a:buFont typeface="Arial" panose="020B0604020202020204" pitchFamily="34" charset="0"/>
              <a:buChar char="•"/>
            </a:pPr>
            <a:r>
              <a:rPr lang="en-US" b="1" dirty="0" err="1"/>
              <a:t>Purger</a:t>
            </a:r>
            <a:r>
              <a:rPr lang="en-US" dirty="0"/>
              <a:t>: Removing old messages from queues.</a:t>
            </a:r>
          </a:p>
        </p:txBody>
      </p:sp>
      <p:sp>
        <p:nvSpPr>
          <p:cNvPr id="4" name="Slide Number Placeholder 3"/>
          <p:cNvSpPr>
            <a:spLocks noGrp="1"/>
          </p:cNvSpPr>
          <p:nvPr>
            <p:ph type="sldNum" sz="quarter" idx="5"/>
          </p:nvPr>
        </p:nvSpPr>
        <p:spPr/>
        <p:txBody>
          <a:bodyPr/>
          <a:lstStyle/>
          <a:p>
            <a:fld id="{32F9F603-1C3D-4282-A126-C2403FB1CBBF}" type="slidenum">
              <a:rPr lang="en-US" smtClean="0"/>
              <a:t>3</a:t>
            </a:fld>
            <a:endParaRPr lang="en-US"/>
          </a:p>
        </p:txBody>
      </p:sp>
    </p:spTree>
    <p:extLst>
      <p:ext uri="{BB962C8B-B14F-4D97-AF65-F5344CB8AC3E}">
        <p14:creationId xmlns:p14="http://schemas.microsoft.com/office/powerpoint/2010/main" val="3974300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F6A15D-E4BA-89EB-5A6D-5D34B82557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E15CE-1468-8CE9-774C-DEF5985FA70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7AA0D7-4EA9-336A-AE28-DA76319D12A6}"/>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AAB41CDE-2E6E-7879-E5CD-1EF12A51C4C1}"/>
              </a:ext>
            </a:extLst>
          </p:cNvPr>
          <p:cNvSpPr>
            <a:spLocks noGrp="1"/>
          </p:cNvSpPr>
          <p:nvPr>
            <p:ph type="sldNum" sz="quarter" idx="5"/>
          </p:nvPr>
        </p:nvSpPr>
        <p:spPr/>
        <p:txBody>
          <a:bodyPr/>
          <a:lstStyle/>
          <a:p>
            <a:fld id="{32F9F603-1C3D-4282-A126-C2403FB1CBBF}" type="slidenum">
              <a:rPr lang="en-US" smtClean="0"/>
              <a:t>33</a:t>
            </a:fld>
            <a:endParaRPr lang="en-US"/>
          </a:p>
        </p:txBody>
      </p:sp>
    </p:spTree>
    <p:extLst>
      <p:ext uri="{BB962C8B-B14F-4D97-AF65-F5344CB8AC3E}">
        <p14:creationId xmlns:p14="http://schemas.microsoft.com/office/powerpoint/2010/main" val="195090298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861167-F3BD-DA56-070F-8D3E68D93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C7C4A7-BC23-D9BA-4EFF-EC4FDEF02FF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F98730-1426-07D8-D7F2-5D3B4065E23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DC30F035-0131-C156-4149-11DE6B90801F}"/>
              </a:ext>
            </a:extLst>
          </p:cNvPr>
          <p:cNvSpPr>
            <a:spLocks noGrp="1"/>
          </p:cNvSpPr>
          <p:nvPr>
            <p:ph type="sldNum" sz="quarter" idx="5"/>
          </p:nvPr>
        </p:nvSpPr>
        <p:spPr/>
        <p:txBody>
          <a:bodyPr/>
          <a:lstStyle/>
          <a:p>
            <a:fld id="{32F9F603-1C3D-4282-A126-C2403FB1CBBF}" type="slidenum">
              <a:rPr lang="en-US" smtClean="0"/>
              <a:t>34</a:t>
            </a:fld>
            <a:endParaRPr lang="en-US"/>
          </a:p>
        </p:txBody>
      </p:sp>
    </p:spTree>
    <p:extLst>
      <p:ext uri="{BB962C8B-B14F-4D97-AF65-F5344CB8AC3E}">
        <p14:creationId xmlns:p14="http://schemas.microsoft.com/office/powerpoint/2010/main" val="281610781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414416-9046-5299-1799-48695ADFC5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3B42524-2D30-2817-6849-EC513F208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F00447-BAD1-43CD-2633-715E586D6B29}"/>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7E839142-91BA-18C9-9F9F-E4D6C9545864}"/>
              </a:ext>
            </a:extLst>
          </p:cNvPr>
          <p:cNvSpPr>
            <a:spLocks noGrp="1"/>
          </p:cNvSpPr>
          <p:nvPr>
            <p:ph type="sldNum" sz="quarter" idx="5"/>
          </p:nvPr>
        </p:nvSpPr>
        <p:spPr/>
        <p:txBody>
          <a:bodyPr/>
          <a:lstStyle/>
          <a:p>
            <a:fld id="{32F9F603-1C3D-4282-A126-C2403FB1CBBF}" type="slidenum">
              <a:rPr lang="en-US" smtClean="0"/>
              <a:t>35</a:t>
            </a:fld>
            <a:endParaRPr lang="en-US"/>
          </a:p>
        </p:txBody>
      </p:sp>
    </p:spTree>
    <p:extLst>
      <p:ext uri="{BB962C8B-B14F-4D97-AF65-F5344CB8AC3E}">
        <p14:creationId xmlns:p14="http://schemas.microsoft.com/office/powerpoint/2010/main" val="17146013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488462-7B48-93F2-C2FB-C3AA070BFC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2710C6-BE1D-F8FE-8A07-E0902C3312C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8B06A2-C584-F050-C116-4B2C68DCCFAE}"/>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04B01F0-88A2-E88B-D889-3EF77701855C}"/>
              </a:ext>
            </a:extLst>
          </p:cNvPr>
          <p:cNvSpPr>
            <a:spLocks noGrp="1"/>
          </p:cNvSpPr>
          <p:nvPr>
            <p:ph type="sldNum" sz="quarter" idx="5"/>
          </p:nvPr>
        </p:nvSpPr>
        <p:spPr/>
        <p:txBody>
          <a:bodyPr/>
          <a:lstStyle/>
          <a:p>
            <a:fld id="{32F9F603-1C3D-4282-A126-C2403FB1CBBF}" type="slidenum">
              <a:rPr lang="en-US" smtClean="0"/>
              <a:t>36</a:t>
            </a:fld>
            <a:endParaRPr lang="en-US"/>
          </a:p>
        </p:txBody>
      </p:sp>
    </p:spTree>
    <p:extLst>
      <p:ext uri="{BB962C8B-B14F-4D97-AF65-F5344CB8AC3E}">
        <p14:creationId xmlns:p14="http://schemas.microsoft.com/office/powerpoint/2010/main" val="239409897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7724E-6627-5762-C446-E11137A829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8148FA-8233-C813-C56D-C399227A9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724C17-42C4-29CD-5EE4-65B7C0A01A6C}"/>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F2B87465-1E0C-2E4E-27DE-047CB3A56A64}"/>
              </a:ext>
            </a:extLst>
          </p:cNvPr>
          <p:cNvSpPr>
            <a:spLocks noGrp="1"/>
          </p:cNvSpPr>
          <p:nvPr>
            <p:ph type="sldNum" sz="quarter" idx="5"/>
          </p:nvPr>
        </p:nvSpPr>
        <p:spPr/>
        <p:txBody>
          <a:bodyPr/>
          <a:lstStyle/>
          <a:p>
            <a:fld id="{32F9F603-1C3D-4282-A126-C2403FB1CBBF}" type="slidenum">
              <a:rPr lang="en-US" smtClean="0"/>
              <a:t>37</a:t>
            </a:fld>
            <a:endParaRPr lang="en-US"/>
          </a:p>
        </p:txBody>
      </p:sp>
    </p:spTree>
    <p:extLst>
      <p:ext uri="{BB962C8B-B14F-4D97-AF65-F5344CB8AC3E}">
        <p14:creationId xmlns:p14="http://schemas.microsoft.com/office/powerpoint/2010/main" val="24361310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1D6667-9596-7D67-CF38-AB0B32B11BC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1C9CB2-B00D-5F80-4758-C5B6542B2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795014-B491-046C-565A-1E2D725EFED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D68B4C33-2CC5-D6B8-3305-260712EA5FD4}"/>
              </a:ext>
            </a:extLst>
          </p:cNvPr>
          <p:cNvSpPr>
            <a:spLocks noGrp="1"/>
          </p:cNvSpPr>
          <p:nvPr>
            <p:ph type="sldNum" sz="quarter" idx="5"/>
          </p:nvPr>
        </p:nvSpPr>
        <p:spPr/>
        <p:txBody>
          <a:bodyPr/>
          <a:lstStyle/>
          <a:p>
            <a:fld id="{32F9F603-1C3D-4282-A126-C2403FB1CBBF}" type="slidenum">
              <a:rPr lang="en-US" smtClean="0"/>
              <a:t>38</a:t>
            </a:fld>
            <a:endParaRPr lang="en-US"/>
          </a:p>
        </p:txBody>
      </p:sp>
    </p:spTree>
    <p:extLst>
      <p:ext uri="{BB962C8B-B14F-4D97-AF65-F5344CB8AC3E}">
        <p14:creationId xmlns:p14="http://schemas.microsoft.com/office/powerpoint/2010/main" val="10067950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4CA4FA-B2B1-871E-F6E9-E06D944D68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665F96-C41F-1522-02D2-66919C1420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A62C82-2F37-87A9-C8E6-8C611E870B03}"/>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22901FA-5754-BBB9-10B2-5840190D7104}"/>
              </a:ext>
            </a:extLst>
          </p:cNvPr>
          <p:cNvSpPr>
            <a:spLocks noGrp="1"/>
          </p:cNvSpPr>
          <p:nvPr>
            <p:ph type="sldNum" sz="quarter" idx="5"/>
          </p:nvPr>
        </p:nvSpPr>
        <p:spPr/>
        <p:txBody>
          <a:bodyPr/>
          <a:lstStyle/>
          <a:p>
            <a:fld id="{32F9F603-1C3D-4282-A126-C2403FB1CBBF}" type="slidenum">
              <a:rPr lang="en-US" smtClean="0"/>
              <a:t>39</a:t>
            </a:fld>
            <a:endParaRPr lang="en-US"/>
          </a:p>
        </p:txBody>
      </p:sp>
    </p:spTree>
    <p:extLst>
      <p:ext uri="{BB962C8B-B14F-4D97-AF65-F5344CB8AC3E}">
        <p14:creationId xmlns:p14="http://schemas.microsoft.com/office/powerpoint/2010/main" val="310442640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D4EF9-6EBB-F323-7694-3032772967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0400F-5C35-58C8-EBD9-993E2B72B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FA3901-ED70-F63A-333A-812173B381C5}"/>
              </a:ext>
            </a:extLst>
          </p:cNvPr>
          <p:cNvSpPr>
            <a:spLocks noGrp="1"/>
          </p:cNvSpPr>
          <p:nvPr>
            <p:ph type="body" idx="1"/>
          </p:nvPr>
        </p:nvSpPr>
        <p:spPr/>
        <p:txBody>
          <a:bodyPr/>
          <a:lstStyle/>
          <a:p>
            <a:r>
              <a:rPr lang="en-US" b="1" u="sng" dirty="0"/>
              <a:t>Definition</a:t>
            </a:r>
            <a:endParaRPr lang="en-US" b="0" u="none" dirty="0"/>
          </a:p>
          <a:p>
            <a:r>
              <a:rPr lang="en-US" b="0" u="none" dirty="0"/>
              <a:t>Competing Consumers is a messaging pattern where multiple consumers read and process messages from the same queue. This helps distribute the workload and ensures scalability.</a:t>
            </a:r>
          </a:p>
          <a:p>
            <a:endParaRPr lang="en-US" b="0" u="none" dirty="0"/>
          </a:p>
          <a:p>
            <a:r>
              <a:rPr lang="en-US" b="1" u="sng" dirty="0"/>
              <a:t>Purpose</a:t>
            </a:r>
            <a:endParaRPr lang="en-US" b="0" u="none" dirty="0"/>
          </a:p>
          <a:p>
            <a:r>
              <a:rPr lang="en-US" b="0" u="none" dirty="0"/>
              <a:t>It allows multiple consumers to process messages concurrently, improving system throughput and reliability.</a:t>
            </a:r>
            <a:endParaRPr lang="en-US" b="1" u="sng" dirty="0"/>
          </a:p>
        </p:txBody>
      </p:sp>
      <p:sp>
        <p:nvSpPr>
          <p:cNvPr id="4" name="Slide Number Placeholder 3">
            <a:extLst>
              <a:ext uri="{FF2B5EF4-FFF2-40B4-BE49-F238E27FC236}">
                <a16:creationId xmlns:a16="http://schemas.microsoft.com/office/drawing/2014/main" id="{243EE1CE-C1F6-F006-5A8D-0C0167B67995}"/>
              </a:ext>
            </a:extLst>
          </p:cNvPr>
          <p:cNvSpPr>
            <a:spLocks noGrp="1"/>
          </p:cNvSpPr>
          <p:nvPr>
            <p:ph type="sldNum" sz="quarter" idx="5"/>
          </p:nvPr>
        </p:nvSpPr>
        <p:spPr/>
        <p:txBody>
          <a:bodyPr/>
          <a:lstStyle/>
          <a:p>
            <a:fld id="{32F9F603-1C3D-4282-A126-C2403FB1CBBF}" type="slidenum">
              <a:rPr lang="en-US" smtClean="0"/>
              <a:t>42</a:t>
            </a:fld>
            <a:endParaRPr lang="en-US"/>
          </a:p>
        </p:txBody>
      </p:sp>
    </p:spTree>
    <p:extLst>
      <p:ext uri="{BB962C8B-B14F-4D97-AF65-F5344CB8AC3E}">
        <p14:creationId xmlns:p14="http://schemas.microsoft.com/office/powerpoint/2010/main" val="246203999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E1FD7-8CB8-06F0-4209-096E347430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8AA9FD-7B1C-0539-6FAD-831DDD27BCD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A382C51-C55F-D77F-9882-2A5CB6BED992}"/>
              </a:ext>
            </a:extLst>
          </p:cNvPr>
          <p:cNvSpPr>
            <a:spLocks noGrp="1"/>
          </p:cNvSpPr>
          <p:nvPr>
            <p:ph type="body" idx="1"/>
          </p:nvPr>
        </p:nvSpPr>
        <p:spPr/>
        <p:txBody>
          <a:bodyPr/>
          <a:lstStyle/>
          <a:p>
            <a:r>
              <a:rPr lang="en-US" b="1" u="sng" dirty="0"/>
              <a:t>Message Publisher (Sender)</a:t>
            </a:r>
            <a:endParaRPr lang="en-US" b="0" u="none" dirty="0"/>
          </a:p>
          <a:p>
            <a:r>
              <a:rPr lang="en-US" b="0" u="none" dirty="0"/>
              <a:t>The component or service that creates and sends messages to the queue.</a:t>
            </a:r>
          </a:p>
          <a:p>
            <a:endParaRPr lang="en-US" b="0" u="none" dirty="0"/>
          </a:p>
          <a:p>
            <a:r>
              <a:rPr lang="en-US" b="1" u="sng" dirty="0"/>
              <a:t>Message Queue</a:t>
            </a:r>
            <a:endParaRPr lang="en-US" b="0" u="none" dirty="0"/>
          </a:p>
          <a:p>
            <a:r>
              <a:rPr lang="en-US" b="0" u="none" dirty="0"/>
              <a:t>A temporary storage area where messages are held until processed by consumers.</a:t>
            </a:r>
          </a:p>
          <a:p>
            <a:endParaRPr lang="en-US" b="0" u="none" dirty="0"/>
          </a:p>
          <a:p>
            <a:r>
              <a:rPr lang="en-US" b="1" u="sng" dirty="0"/>
              <a:t>Competing Consumers (Multiple Consumers)</a:t>
            </a:r>
            <a:endParaRPr lang="en-US" b="0" u="sng" dirty="0"/>
          </a:p>
          <a:p>
            <a:r>
              <a:rPr lang="en-US" b="0" u="none" dirty="0"/>
              <a:t>Multiple components or services that read and process message from the queue.</a:t>
            </a:r>
          </a:p>
          <a:p>
            <a:endParaRPr lang="en-US" b="0" u="none" dirty="0"/>
          </a:p>
          <a:p>
            <a:r>
              <a:rPr lang="en-US" b="1" u="sng" dirty="0"/>
              <a:t>Message Broker</a:t>
            </a:r>
            <a:endParaRPr lang="en-US" b="0" u="none" dirty="0"/>
          </a:p>
          <a:p>
            <a:r>
              <a:rPr lang="en-US" b="0" u="none" dirty="0"/>
              <a:t>An optional intermediary that manages the queue, ensuring messages are delivered to available consumers.</a:t>
            </a:r>
            <a:endParaRPr lang="en-US" b="1" u="sng" dirty="0"/>
          </a:p>
        </p:txBody>
      </p:sp>
      <p:sp>
        <p:nvSpPr>
          <p:cNvPr id="4" name="Slide Number Placeholder 3">
            <a:extLst>
              <a:ext uri="{FF2B5EF4-FFF2-40B4-BE49-F238E27FC236}">
                <a16:creationId xmlns:a16="http://schemas.microsoft.com/office/drawing/2014/main" id="{56C5305F-9C4B-EE52-D19C-47B52D3867F0}"/>
              </a:ext>
            </a:extLst>
          </p:cNvPr>
          <p:cNvSpPr>
            <a:spLocks noGrp="1"/>
          </p:cNvSpPr>
          <p:nvPr>
            <p:ph type="sldNum" sz="quarter" idx="5"/>
          </p:nvPr>
        </p:nvSpPr>
        <p:spPr/>
        <p:txBody>
          <a:bodyPr/>
          <a:lstStyle/>
          <a:p>
            <a:fld id="{32F9F603-1C3D-4282-A126-C2403FB1CBBF}" type="slidenum">
              <a:rPr lang="en-US" smtClean="0"/>
              <a:t>43</a:t>
            </a:fld>
            <a:endParaRPr lang="en-US"/>
          </a:p>
        </p:txBody>
      </p:sp>
    </p:spTree>
    <p:extLst>
      <p:ext uri="{BB962C8B-B14F-4D97-AF65-F5344CB8AC3E}">
        <p14:creationId xmlns:p14="http://schemas.microsoft.com/office/powerpoint/2010/main" val="98795734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C57AA-ADF7-EA0B-ACE3-D045EBAEF1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0A5EE0-9E56-04C2-666C-E555F5B790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B17549-FE40-8441-7B8B-FD5CAD09EB44}"/>
              </a:ext>
            </a:extLst>
          </p:cNvPr>
          <p:cNvSpPr>
            <a:spLocks noGrp="1"/>
          </p:cNvSpPr>
          <p:nvPr>
            <p:ph type="body" idx="1"/>
          </p:nvPr>
        </p:nvSpPr>
        <p:spPr/>
        <p:txBody>
          <a:bodyPr/>
          <a:lstStyle/>
          <a:p>
            <a:r>
              <a:rPr lang="en-US" b="1" u="none" dirty="0"/>
              <a:t>Scalability</a:t>
            </a:r>
            <a:r>
              <a:rPr lang="en-US" b="0" u="none" dirty="0"/>
              <a:t>: Increases system throughput by processing multiple message simultaneously.</a:t>
            </a:r>
          </a:p>
          <a:p>
            <a:endParaRPr lang="en-US" b="0" u="none" dirty="0"/>
          </a:p>
          <a:p>
            <a:r>
              <a:rPr lang="en-US" b="1" u="none" dirty="0"/>
              <a:t>Load Balancing</a:t>
            </a:r>
            <a:r>
              <a:rPr lang="en-US" b="0" u="none" dirty="0"/>
              <a:t>: Distributes the workload among multiple consumers, preventing bottlenecks.</a:t>
            </a:r>
          </a:p>
          <a:p>
            <a:endParaRPr lang="en-US" b="0" u="none" dirty="0"/>
          </a:p>
          <a:p>
            <a:r>
              <a:rPr lang="en-US" b="1" u="none" dirty="0"/>
              <a:t>Fault Tolerance</a:t>
            </a:r>
            <a:r>
              <a:rPr lang="en-US" b="0" u="none" dirty="0"/>
              <a:t>: If one consumer fails can continue processing messages, enhancing reliability.</a:t>
            </a:r>
            <a:endParaRPr lang="en-US" b="1" u="none" dirty="0"/>
          </a:p>
        </p:txBody>
      </p:sp>
      <p:sp>
        <p:nvSpPr>
          <p:cNvPr id="4" name="Slide Number Placeholder 3">
            <a:extLst>
              <a:ext uri="{FF2B5EF4-FFF2-40B4-BE49-F238E27FC236}">
                <a16:creationId xmlns:a16="http://schemas.microsoft.com/office/drawing/2014/main" id="{3BC1E382-AFA3-8EB0-8A90-717086C003C5}"/>
              </a:ext>
            </a:extLst>
          </p:cNvPr>
          <p:cNvSpPr>
            <a:spLocks noGrp="1"/>
          </p:cNvSpPr>
          <p:nvPr>
            <p:ph type="sldNum" sz="quarter" idx="5"/>
          </p:nvPr>
        </p:nvSpPr>
        <p:spPr/>
        <p:txBody>
          <a:bodyPr/>
          <a:lstStyle/>
          <a:p>
            <a:fld id="{32F9F603-1C3D-4282-A126-C2403FB1CBBF}" type="slidenum">
              <a:rPr lang="en-US" smtClean="0"/>
              <a:t>44</a:t>
            </a:fld>
            <a:endParaRPr lang="en-US"/>
          </a:p>
        </p:txBody>
      </p:sp>
    </p:spTree>
    <p:extLst>
      <p:ext uri="{BB962C8B-B14F-4D97-AF65-F5344CB8AC3E}">
        <p14:creationId xmlns:p14="http://schemas.microsoft.com/office/powerpoint/2010/main" val="4204075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4D8DDA-C460-4F78-D836-8FE9BB9F9B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8ED6530-A4E2-EB12-7606-2D1D5EBB3D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8FE003-0993-C70E-7459-6CED741D9587}"/>
              </a:ext>
            </a:extLst>
          </p:cNvPr>
          <p:cNvSpPr>
            <a:spLocks noGrp="1"/>
          </p:cNvSpPr>
          <p:nvPr>
            <p:ph type="body" idx="1"/>
          </p:nvPr>
        </p:nvSpPr>
        <p:spPr/>
        <p:txBody>
          <a:bodyPr/>
          <a:lstStyle/>
          <a:p>
            <a:r>
              <a:rPr lang="en-US" b="1" u="sng" dirty="0"/>
              <a:t>Basic Messaging Patterns</a:t>
            </a:r>
          </a:p>
          <a:p>
            <a:pPr marL="171450" indent="-171450">
              <a:buFont typeface="Arial" panose="020B0604020202020204" pitchFamily="34" charset="0"/>
              <a:buChar char="•"/>
            </a:pPr>
            <a:r>
              <a:rPr lang="en-US" b="1" dirty="0"/>
              <a:t>Point-to-Point Messaging</a:t>
            </a:r>
            <a:r>
              <a:rPr lang="en-US" dirty="0"/>
              <a:t>: Direct communication between a sender and a receiver.</a:t>
            </a:r>
          </a:p>
          <a:p>
            <a:pPr marL="171450" indent="-171450">
              <a:buFont typeface="Arial" panose="020B0604020202020204" pitchFamily="34" charset="0"/>
              <a:buChar char="•"/>
            </a:pPr>
            <a:r>
              <a:rPr lang="en-US" b="1" dirty="0"/>
              <a:t>Publish/Subscribe Messaging</a:t>
            </a:r>
            <a:r>
              <a:rPr lang="en-US" dirty="0"/>
              <a:t>: Broadcasting messages to multiple subscribers.</a:t>
            </a:r>
          </a:p>
          <a:p>
            <a:pPr marL="171450" indent="-171450">
              <a:buFont typeface="Arial" panose="020B0604020202020204" pitchFamily="34" charset="0"/>
              <a:buChar char="•"/>
            </a:pPr>
            <a:r>
              <a:rPr lang="en-US" b="1" dirty="0"/>
              <a:t>Request/Reply</a:t>
            </a:r>
            <a:r>
              <a:rPr lang="en-US" dirty="0"/>
              <a:t>: Sending a request and waiting for a response.</a:t>
            </a:r>
          </a:p>
          <a:p>
            <a:pPr marL="171450" indent="-171450">
              <a:buFont typeface="Arial" panose="020B0604020202020204" pitchFamily="34" charset="0"/>
              <a:buChar char="•"/>
            </a:pPr>
            <a:r>
              <a:rPr lang="en-US" b="1" dirty="0"/>
              <a:t>Competing Consumers</a:t>
            </a:r>
            <a:r>
              <a:rPr lang="en-US" dirty="0"/>
              <a:t>: Multiple consumers processing messages from a queue.</a:t>
            </a:r>
          </a:p>
          <a:p>
            <a:pPr marL="171450" indent="-171450">
              <a:buFont typeface="Arial" panose="020B0604020202020204" pitchFamily="34" charset="0"/>
              <a:buChar char="•"/>
            </a:pPr>
            <a:r>
              <a:rPr lang="en-US" b="1" dirty="0"/>
              <a:t>Dead Letter Queues</a:t>
            </a:r>
            <a:r>
              <a:rPr lang="en-US" dirty="0"/>
              <a:t>: Handling messages that fail to be processed correctly.</a:t>
            </a:r>
          </a:p>
          <a:p>
            <a:endParaRPr lang="en-US" b="1" dirty="0"/>
          </a:p>
          <a:p>
            <a:r>
              <a:rPr lang="en-US" b="1" u="sng" dirty="0"/>
              <a:t>Advanced Messaging Patterns</a:t>
            </a:r>
          </a:p>
          <a:p>
            <a:pPr marL="171450" indent="-171450">
              <a:buFont typeface="Arial" panose="020B0604020202020204" pitchFamily="34" charset="0"/>
              <a:buChar char="•"/>
            </a:pPr>
            <a:r>
              <a:rPr lang="en-US" b="1" dirty="0"/>
              <a:t>Event Streaming</a:t>
            </a:r>
            <a:r>
              <a:rPr lang="en-US" dirty="0"/>
              <a:t>: Continuous flow of data where events are recorded and processed in real-time.</a:t>
            </a:r>
          </a:p>
          <a:p>
            <a:pPr marL="171450" indent="-171450">
              <a:buFont typeface="Arial" panose="020B0604020202020204" pitchFamily="34" charset="0"/>
              <a:buChar char="•"/>
            </a:pPr>
            <a:r>
              <a:rPr lang="en-US" b="1" dirty="0"/>
              <a:t>Broadcast Pattern</a:t>
            </a:r>
            <a:r>
              <a:rPr lang="en-US" dirty="0"/>
              <a:t>: Distributing messages to multiple endpoints.</a:t>
            </a:r>
          </a:p>
          <a:p>
            <a:pPr marL="171450" indent="-171450">
              <a:buFont typeface="Arial" panose="020B0604020202020204" pitchFamily="34" charset="0"/>
              <a:buChar char="•"/>
            </a:pPr>
            <a:r>
              <a:rPr lang="en-US" b="1" dirty="0"/>
              <a:t>Aggregation Pattern</a:t>
            </a:r>
            <a:r>
              <a:rPr lang="en-US" dirty="0"/>
              <a:t>: Combining multiple messages into a single message.</a:t>
            </a:r>
          </a:p>
          <a:p>
            <a:pPr marL="171450" indent="-171450">
              <a:buFont typeface="Arial" panose="020B0604020202020204" pitchFamily="34" charset="0"/>
              <a:buChar char="•"/>
            </a:pPr>
            <a:r>
              <a:rPr lang="en-US" b="1" dirty="0"/>
              <a:t>Bidirectional Synchronization Pattern</a:t>
            </a:r>
            <a:r>
              <a:rPr lang="en-US" dirty="0"/>
              <a:t>: Keeping data synchronized between different systems.</a:t>
            </a:r>
          </a:p>
          <a:p>
            <a:pPr marL="171450" indent="-171450">
              <a:buFont typeface="Arial" panose="020B0604020202020204" pitchFamily="34" charset="0"/>
              <a:buChar char="•"/>
            </a:pPr>
            <a:r>
              <a:rPr lang="en-US" b="1" dirty="0"/>
              <a:t>Correlation Pattern</a:t>
            </a:r>
            <a:r>
              <a:rPr lang="en-US" dirty="0"/>
              <a:t>: Linking related messages for processing.</a:t>
            </a:r>
          </a:p>
          <a:p>
            <a:endParaRPr lang="en-US" b="1" dirty="0"/>
          </a:p>
          <a:p>
            <a:r>
              <a:rPr lang="en-US" b="1" u="sng" dirty="0"/>
              <a:t>Design and Integration Patterns</a:t>
            </a:r>
          </a:p>
          <a:p>
            <a:pPr marL="171450" indent="-171450">
              <a:buFont typeface="Arial" panose="020B0604020202020204" pitchFamily="34" charset="0"/>
              <a:buChar char="•"/>
            </a:pPr>
            <a:r>
              <a:rPr lang="en-US" b="1" dirty="0"/>
              <a:t>Choreography versus Orchestration</a:t>
            </a:r>
            <a:r>
              <a:rPr lang="en-US" dirty="0"/>
              <a:t>: Distributed vs. centralized control of message flows.</a:t>
            </a:r>
          </a:p>
          <a:p>
            <a:pPr marL="171450" indent="-171450">
              <a:buFont typeface="Arial" panose="020B0604020202020204" pitchFamily="34" charset="0"/>
              <a:buChar char="•"/>
            </a:pPr>
            <a:r>
              <a:rPr lang="en-US" b="1" dirty="0"/>
              <a:t>Error Handling and Retry Policies</a:t>
            </a:r>
            <a:r>
              <a:rPr lang="en-US" dirty="0"/>
              <a:t>: Ensuring reliability and handling failures.</a:t>
            </a:r>
          </a:p>
          <a:p>
            <a:pPr marL="171450" indent="-171450">
              <a:buFont typeface="Arial" panose="020B0604020202020204" pitchFamily="34" charset="0"/>
              <a:buChar char="•"/>
            </a:pPr>
            <a:r>
              <a:rPr lang="en-US" b="1" dirty="0"/>
              <a:t>Message Router</a:t>
            </a:r>
            <a:r>
              <a:rPr lang="en-US" dirty="0"/>
              <a:t>: Directing messages based on content or rules.</a:t>
            </a:r>
          </a:p>
          <a:p>
            <a:pPr marL="171450" indent="-171450">
              <a:buFont typeface="Arial" panose="020B0604020202020204" pitchFamily="34" charset="0"/>
              <a:buChar char="•"/>
            </a:pPr>
            <a:r>
              <a:rPr lang="en-US" b="1" dirty="0"/>
              <a:t>Message Filter</a:t>
            </a:r>
            <a:r>
              <a:rPr lang="en-US" dirty="0"/>
              <a:t>: Selecting messages based on specific criteria.</a:t>
            </a:r>
          </a:p>
          <a:p>
            <a:pPr marL="171450" indent="-171450">
              <a:buFont typeface="Arial" panose="020B0604020202020204" pitchFamily="34" charset="0"/>
              <a:buChar char="•"/>
            </a:pPr>
            <a:r>
              <a:rPr lang="en-US" b="1" dirty="0"/>
              <a:t>Recipient List</a:t>
            </a:r>
            <a:r>
              <a:rPr lang="en-US" dirty="0"/>
              <a:t>: Sending messages to a list of recipients.</a:t>
            </a:r>
          </a:p>
          <a:p>
            <a:pPr marL="171450" indent="-171450">
              <a:buFont typeface="Arial" panose="020B0604020202020204" pitchFamily="34" charset="0"/>
              <a:buChar char="•"/>
            </a:pPr>
            <a:r>
              <a:rPr lang="en-US" b="1" dirty="0"/>
              <a:t>Splitter</a:t>
            </a:r>
            <a:r>
              <a:rPr lang="en-US" dirty="0"/>
              <a:t>: Dividing a message into multiple parts.</a:t>
            </a:r>
          </a:p>
          <a:p>
            <a:pPr marL="171450" indent="-171450">
              <a:buFont typeface="Arial" panose="020B0604020202020204" pitchFamily="34" charset="0"/>
              <a:buChar char="•"/>
            </a:pPr>
            <a:r>
              <a:rPr lang="en-US" b="1" dirty="0"/>
              <a:t>Aggregator</a:t>
            </a:r>
            <a:r>
              <a:rPr lang="en-US" dirty="0"/>
              <a:t>: Combining multiple messages into one.</a:t>
            </a:r>
          </a:p>
          <a:p>
            <a:pPr marL="171450" indent="-171450">
              <a:buFont typeface="Arial" panose="020B0604020202020204" pitchFamily="34" charset="0"/>
              <a:buChar char="•"/>
            </a:pPr>
            <a:r>
              <a:rPr lang="en-US" b="1" dirty="0" err="1"/>
              <a:t>Resequencer</a:t>
            </a:r>
            <a:r>
              <a:rPr lang="en-US" dirty="0"/>
              <a:t>: Reordering messages based on a sequence.</a:t>
            </a:r>
          </a:p>
          <a:p>
            <a:pPr marL="171450" indent="-171450">
              <a:buFont typeface="Arial" panose="020B0604020202020204" pitchFamily="34" charset="0"/>
              <a:buChar char="•"/>
            </a:pPr>
            <a:r>
              <a:rPr lang="en-US" b="1" dirty="0"/>
              <a:t>Composed Message Processor</a:t>
            </a:r>
            <a:r>
              <a:rPr lang="en-US" dirty="0"/>
              <a:t>: Processing a sequence of messages.</a:t>
            </a:r>
          </a:p>
          <a:p>
            <a:pPr marL="171450" indent="-171450">
              <a:buFont typeface="Arial" panose="020B0604020202020204" pitchFamily="34" charset="0"/>
              <a:buChar char="•"/>
            </a:pPr>
            <a:r>
              <a:rPr lang="en-US" b="1" dirty="0"/>
              <a:t>Scatter-Gather</a:t>
            </a:r>
            <a:r>
              <a:rPr lang="en-US" dirty="0"/>
              <a:t>: Distributing a message to multiple recipients and aggregating the results.</a:t>
            </a:r>
          </a:p>
          <a:p>
            <a:pPr marL="171450" indent="-171450">
              <a:buFont typeface="Arial" panose="020B0604020202020204" pitchFamily="34" charset="0"/>
              <a:buChar char="•"/>
            </a:pPr>
            <a:r>
              <a:rPr lang="en-US" b="1" dirty="0"/>
              <a:t>Routing Slip</a:t>
            </a:r>
            <a:r>
              <a:rPr lang="en-US" dirty="0"/>
              <a:t>: Defining a sequence of processing steps for a message.</a:t>
            </a:r>
          </a:p>
          <a:p>
            <a:pPr marL="171450" indent="-171450">
              <a:buFont typeface="Arial" panose="020B0604020202020204" pitchFamily="34" charset="0"/>
              <a:buChar char="•"/>
            </a:pPr>
            <a:r>
              <a:rPr lang="en-US" b="1" dirty="0"/>
              <a:t>Process Manager</a:t>
            </a:r>
            <a:r>
              <a:rPr lang="en-US" dirty="0"/>
              <a:t>: Coordinating a sequence of processing steps.</a:t>
            </a:r>
          </a:p>
          <a:p>
            <a:pPr marL="171450" indent="-171450">
              <a:buFont typeface="Arial" panose="020B0604020202020204" pitchFamily="34" charset="0"/>
              <a:buChar char="•"/>
            </a:pPr>
            <a:r>
              <a:rPr lang="en-US" b="1" dirty="0"/>
              <a:t>Message Broker</a:t>
            </a:r>
            <a:r>
              <a:rPr lang="en-US" dirty="0"/>
              <a:t>: Routing messages between senders and receivers.</a:t>
            </a:r>
          </a:p>
          <a:p>
            <a:pPr marL="171450" indent="-171450">
              <a:buFont typeface="Arial" panose="020B0604020202020204" pitchFamily="34" charset="0"/>
              <a:buChar char="•"/>
            </a:pPr>
            <a:r>
              <a:rPr lang="en-US" b="1" dirty="0"/>
              <a:t>Message Translator</a:t>
            </a:r>
            <a:r>
              <a:rPr lang="en-US" dirty="0"/>
              <a:t>: Converting message formats.</a:t>
            </a:r>
          </a:p>
          <a:p>
            <a:pPr marL="171450" indent="-171450">
              <a:buFont typeface="Arial" panose="020B0604020202020204" pitchFamily="34" charset="0"/>
              <a:buChar char="•"/>
            </a:pPr>
            <a:r>
              <a:rPr lang="en-US" b="1" dirty="0"/>
              <a:t>Envelope Wrapper</a:t>
            </a:r>
            <a:r>
              <a:rPr lang="en-US" dirty="0"/>
              <a:t>: Encapsulating a message with additional information.</a:t>
            </a:r>
          </a:p>
          <a:p>
            <a:pPr marL="171450" indent="-171450">
              <a:buFont typeface="Arial" panose="020B0604020202020204" pitchFamily="34" charset="0"/>
              <a:buChar char="•"/>
            </a:pPr>
            <a:r>
              <a:rPr lang="en-US" b="1" dirty="0"/>
              <a:t>Content Enricher</a:t>
            </a:r>
            <a:r>
              <a:rPr lang="en-US" dirty="0"/>
              <a:t>: Adding information to a message.</a:t>
            </a:r>
          </a:p>
          <a:p>
            <a:pPr marL="171450" indent="-171450">
              <a:buFont typeface="Arial" panose="020B0604020202020204" pitchFamily="34" charset="0"/>
              <a:buChar char="•"/>
            </a:pPr>
            <a:r>
              <a:rPr lang="en-US" b="1" dirty="0"/>
              <a:t>Content Filter</a:t>
            </a:r>
            <a:r>
              <a:rPr lang="en-US" dirty="0"/>
              <a:t>: Filtering messages based on content.</a:t>
            </a:r>
          </a:p>
          <a:p>
            <a:pPr marL="171450" indent="-171450">
              <a:buFont typeface="Arial" panose="020B0604020202020204" pitchFamily="34" charset="0"/>
              <a:buChar char="•"/>
            </a:pPr>
            <a:r>
              <a:rPr lang="en-US" b="1" dirty="0"/>
              <a:t>Claim Check</a:t>
            </a:r>
            <a:r>
              <a:rPr lang="en-US" dirty="0"/>
              <a:t>: Storing large messages externally and sending a reference.</a:t>
            </a:r>
          </a:p>
          <a:p>
            <a:pPr marL="171450" indent="-171450">
              <a:buFont typeface="Arial" panose="020B0604020202020204" pitchFamily="34" charset="0"/>
              <a:buChar char="•"/>
            </a:pPr>
            <a:r>
              <a:rPr lang="en-US" b="1" dirty="0"/>
              <a:t>Normalizer</a:t>
            </a:r>
            <a:r>
              <a:rPr lang="en-US" dirty="0"/>
              <a:t>: Converting messages to a common format.</a:t>
            </a:r>
          </a:p>
          <a:p>
            <a:pPr marL="171450" indent="-171450">
              <a:buFont typeface="Arial" panose="020B0604020202020204" pitchFamily="34" charset="0"/>
              <a:buChar char="•"/>
            </a:pPr>
            <a:r>
              <a:rPr lang="en-US" b="1" dirty="0"/>
              <a:t>Canonical Data Model</a:t>
            </a:r>
            <a:r>
              <a:rPr lang="en-US" dirty="0"/>
              <a:t>: Using a standard data format for messages.</a:t>
            </a:r>
          </a:p>
          <a:p>
            <a:endParaRPr lang="en-US" b="1" dirty="0"/>
          </a:p>
          <a:p>
            <a:r>
              <a:rPr lang="en-US" b="1" u="sng" dirty="0"/>
              <a:t>System Management Patterns</a:t>
            </a:r>
          </a:p>
          <a:p>
            <a:pPr marL="171450" indent="-171450">
              <a:buFont typeface="Arial" panose="020B0604020202020204" pitchFamily="34" charset="0"/>
              <a:buChar char="•"/>
            </a:pPr>
            <a:r>
              <a:rPr lang="en-US" b="1" dirty="0"/>
              <a:t>Message Endpoint</a:t>
            </a:r>
            <a:r>
              <a:rPr lang="en-US" dirty="0"/>
              <a:t>: Application interface for producing/consuming messages.</a:t>
            </a:r>
          </a:p>
          <a:p>
            <a:pPr marL="171450" indent="-171450">
              <a:buFont typeface="Arial" panose="020B0604020202020204" pitchFamily="34" charset="0"/>
              <a:buChar char="•"/>
            </a:pPr>
            <a:r>
              <a:rPr lang="en-US" b="1" dirty="0"/>
              <a:t>Messaging Gateway</a:t>
            </a:r>
            <a:r>
              <a:rPr lang="en-US" dirty="0"/>
              <a:t>: Interface for external systems.</a:t>
            </a:r>
          </a:p>
          <a:p>
            <a:pPr marL="171450" indent="-171450">
              <a:buFont typeface="Arial" panose="020B0604020202020204" pitchFamily="34" charset="0"/>
              <a:buChar char="•"/>
            </a:pPr>
            <a:r>
              <a:rPr lang="en-US" b="1" dirty="0"/>
              <a:t>Durable Subscriber</a:t>
            </a:r>
            <a:r>
              <a:rPr lang="en-US" dirty="0"/>
              <a:t>: Persistent subscription to a message queue.</a:t>
            </a:r>
          </a:p>
          <a:p>
            <a:pPr marL="171450" indent="-171450">
              <a:buFont typeface="Arial" panose="020B0604020202020204" pitchFamily="34" charset="0"/>
              <a:buChar char="•"/>
            </a:pPr>
            <a:r>
              <a:rPr lang="en-US" b="1" dirty="0"/>
              <a:t>Idempotent Receiver</a:t>
            </a:r>
            <a:r>
              <a:rPr lang="en-US" dirty="0"/>
              <a:t>: Ensuring messages are processed only once.</a:t>
            </a:r>
          </a:p>
          <a:p>
            <a:pPr marL="171450" indent="-171450">
              <a:buFont typeface="Arial" panose="020B0604020202020204" pitchFamily="34" charset="0"/>
              <a:buChar char="•"/>
            </a:pPr>
            <a:r>
              <a:rPr lang="en-US" b="1" dirty="0"/>
              <a:t>Service Activator</a:t>
            </a:r>
            <a:r>
              <a:rPr lang="en-US" dirty="0"/>
              <a:t>: Triggering processing based on messages.</a:t>
            </a:r>
          </a:p>
          <a:p>
            <a:pPr marL="171450" indent="-171450">
              <a:buFont typeface="Arial" panose="020B0604020202020204" pitchFamily="34" charset="0"/>
              <a:buChar char="•"/>
            </a:pPr>
            <a:r>
              <a:rPr lang="en-US" b="1" dirty="0"/>
              <a:t>Polling Consumer</a:t>
            </a:r>
            <a:r>
              <a:rPr lang="en-US" dirty="0"/>
              <a:t>: Periodically checking for messages.</a:t>
            </a:r>
          </a:p>
          <a:p>
            <a:pPr marL="171450" indent="-171450">
              <a:buFont typeface="Arial" panose="020B0604020202020204" pitchFamily="34" charset="0"/>
              <a:buChar char="•"/>
            </a:pPr>
            <a:r>
              <a:rPr lang="en-US" b="1" dirty="0"/>
              <a:t>Event-driven Consumer</a:t>
            </a:r>
            <a:r>
              <a:rPr lang="en-US" dirty="0"/>
              <a:t>: Processing messages as they arrive.</a:t>
            </a:r>
          </a:p>
          <a:p>
            <a:pPr marL="171450" indent="-171450">
              <a:buFont typeface="Arial" panose="020B0604020202020204" pitchFamily="34" charset="0"/>
              <a:buChar char="•"/>
            </a:pPr>
            <a:r>
              <a:rPr lang="en-US" b="1" dirty="0"/>
              <a:t>Message Dispatcher</a:t>
            </a:r>
            <a:r>
              <a:rPr lang="en-US" dirty="0"/>
              <a:t>: Distributing messages to consumers.</a:t>
            </a:r>
          </a:p>
          <a:p>
            <a:pPr marL="171450" indent="-171450">
              <a:buFont typeface="Arial" panose="020B0604020202020204" pitchFamily="34" charset="0"/>
              <a:buChar char="•"/>
            </a:pPr>
            <a:r>
              <a:rPr lang="en-US" b="1" dirty="0"/>
              <a:t>Selective Consumer</a:t>
            </a:r>
            <a:r>
              <a:rPr lang="en-US" dirty="0"/>
              <a:t>: Processing specific types of messages.</a:t>
            </a:r>
          </a:p>
          <a:p>
            <a:pPr marL="171450" indent="-171450">
              <a:buFont typeface="Arial" panose="020B0604020202020204" pitchFamily="34" charset="0"/>
              <a:buChar char="•"/>
            </a:pPr>
            <a:r>
              <a:rPr lang="en-US" b="1" dirty="0"/>
              <a:t>Wire Tap</a:t>
            </a:r>
            <a:r>
              <a:rPr lang="en-US" dirty="0"/>
              <a:t>: Monitoring message flow without affecting it.</a:t>
            </a:r>
          </a:p>
          <a:p>
            <a:pPr marL="171450" indent="-171450">
              <a:buFont typeface="Arial" panose="020B0604020202020204" pitchFamily="34" charset="0"/>
              <a:buChar char="•"/>
            </a:pPr>
            <a:r>
              <a:rPr lang="en-US" b="1" dirty="0"/>
              <a:t>Message History</a:t>
            </a:r>
            <a:r>
              <a:rPr lang="en-US" dirty="0"/>
              <a:t>: Recording message processing history.</a:t>
            </a:r>
          </a:p>
          <a:p>
            <a:pPr marL="171450" indent="-171450">
              <a:buFont typeface="Arial" panose="020B0604020202020204" pitchFamily="34" charset="0"/>
              <a:buChar char="•"/>
            </a:pPr>
            <a:r>
              <a:rPr lang="en-US" b="1" dirty="0"/>
              <a:t>Message Store</a:t>
            </a:r>
            <a:r>
              <a:rPr lang="en-US" dirty="0"/>
              <a:t>: Storing messages for later retrieval.</a:t>
            </a:r>
          </a:p>
          <a:p>
            <a:pPr marL="171450" indent="-171450">
              <a:buFont typeface="Arial" panose="020B0604020202020204" pitchFamily="34" charset="0"/>
              <a:buChar char="•"/>
            </a:pPr>
            <a:r>
              <a:rPr lang="en-US" b="1" dirty="0"/>
              <a:t>Smart Proxy</a:t>
            </a:r>
            <a:r>
              <a:rPr lang="en-US" dirty="0"/>
              <a:t>: Managing message processing and routing.</a:t>
            </a:r>
          </a:p>
          <a:p>
            <a:pPr marL="171450" indent="-171450">
              <a:buFont typeface="Arial" panose="020B0604020202020204" pitchFamily="34" charset="0"/>
              <a:buChar char="•"/>
            </a:pPr>
            <a:r>
              <a:rPr lang="en-US" b="1" dirty="0"/>
              <a:t>Test Message Channel</a:t>
            </a:r>
            <a:r>
              <a:rPr lang="en-US" dirty="0"/>
              <a:t>: Testing message channels without affecting production.</a:t>
            </a:r>
          </a:p>
          <a:p>
            <a:pPr marL="171450" indent="-171450">
              <a:buFont typeface="Arial" panose="020B0604020202020204" pitchFamily="34" charset="0"/>
              <a:buChar char="•"/>
            </a:pPr>
            <a:r>
              <a:rPr lang="en-US" b="1" dirty="0" err="1"/>
              <a:t>Purger</a:t>
            </a:r>
            <a:r>
              <a:rPr lang="en-US" dirty="0"/>
              <a:t>: Removing old messages from queues.</a:t>
            </a:r>
          </a:p>
        </p:txBody>
      </p:sp>
      <p:sp>
        <p:nvSpPr>
          <p:cNvPr id="4" name="Slide Number Placeholder 3">
            <a:extLst>
              <a:ext uri="{FF2B5EF4-FFF2-40B4-BE49-F238E27FC236}">
                <a16:creationId xmlns:a16="http://schemas.microsoft.com/office/drawing/2014/main" id="{0BED7A6E-033B-A793-FFCA-C4A1556578A5}"/>
              </a:ext>
            </a:extLst>
          </p:cNvPr>
          <p:cNvSpPr>
            <a:spLocks noGrp="1"/>
          </p:cNvSpPr>
          <p:nvPr>
            <p:ph type="sldNum" sz="quarter" idx="5"/>
          </p:nvPr>
        </p:nvSpPr>
        <p:spPr/>
        <p:txBody>
          <a:bodyPr/>
          <a:lstStyle/>
          <a:p>
            <a:fld id="{32F9F603-1C3D-4282-A126-C2403FB1CBBF}" type="slidenum">
              <a:rPr lang="en-US" smtClean="0"/>
              <a:t>4</a:t>
            </a:fld>
            <a:endParaRPr lang="en-US"/>
          </a:p>
        </p:txBody>
      </p:sp>
    </p:spTree>
    <p:extLst>
      <p:ext uri="{BB962C8B-B14F-4D97-AF65-F5344CB8AC3E}">
        <p14:creationId xmlns:p14="http://schemas.microsoft.com/office/powerpoint/2010/main" val="309494296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14F96-E1F3-14FB-3CEA-E51A4037C3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087D83-DC85-ECD5-8240-981866A4F4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1AC78B-AEE2-2237-D9A3-9FCB52F0CFC8}"/>
              </a:ext>
            </a:extLst>
          </p:cNvPr>
          <p:cNvSpPr>
            <a:spLocks noGrp="1"/>
          </p:cNvSpPr>
          <p:nvPr>
            <p:ph type="body" idx="1"/>
          </p:nvPr>
        </p:nvSpPr>
        <p:spPr/>
        <p:txBody>
          <a:bodyPr/>
          <a:lstStyle/>
          <a:p>
            <a:r>
              <a:rPr lang="en-US" b="1" u="none" dirty="0"/>
              <a:t>Message Ordering</a:t>
            </a:r>
            <a:r>
              <a:rPr lang="en-US" b="0" u="none" dirty="0"/>
              <a:t>: Ensuring the order of message processing can be challenging when multiple consumers are involved.</a:t>
            </a:r>
          </a:p>
          <a:p>
            <a:endParaRPr lang="en-US" b="0" u="none" dirty="0"/>
          </a:p>
          <a:p>
            <a:r>
              <a:rPr lang="en-US" b="1" u="none" dirty="0"/>
              <a:t>Complexity In Coordination</a:t>
            </a:r>
            <a:r>
              <a:rPr lang="en-US" b="0" u="none" dirty="0"/>
              <a:t>: Managing state and coordination between multiple consumers can add complexity.</a:t>
            </a:r>
          </a:p>
          <a:p>
            <a:endParaRPr lang="en-US" b="0" u="none" dirty="0"/>
          </a:p>
          <a:p>
            <a:r>
              <a:rPr lang="en-US" b="1" u="none" dirty="0"/>
              <a:t>Resource Contention</a:t>
            </a:r>
            <a:r>
              <a:rPr lang="en-US" b="0" u="none" dirty="0"/>
              <a:t>: Multiple consumers may contend for resources, requiring careful management of resource allocation.</a:t>
            </a:r>
            <a:endParaRPr lang="en-US" b="1" u="none" dirty="0"/>
          </a:p>
        </p:txBody>
      </p:sp>
      <p:sp>
        <p:nvSpPr>
          <p:cNvPr id="4" name="Slide Number Placeholder 3">
            <a:extLst>
              <a:ext uri="{FF2B5EF4-FFF2-40B4-BE49-F238E27FC236}">
                <a16:creationId xmlns:a16="http://schemas.microsoft.com/office/drawing/2014/main" id="{E3A123B5-A66C-39D7-09EF-A33C5AA83AAA}"/>
              </a:ext>
            </a:extLst>
          </p:cNvPr>
          <p:cNvSpPr>
            <a:spLocks noGrp="1"/>
          </p:cNvSpPr>
          <p:nvPr>
            <p:ph type="sldNum" sz="quarter" idx="5"/>
          </p:nvPr>
        </p:nvSpPr>
        <p:spPr/>
        <p:txBody>
          <a:bodyPr/>
          <a:lstStyle/>
          <a:p>
            <a:fld id="{32F9F603-1C3D-4282-A126-C2403FB1CBBF}" type="slidenum">
              <a:rPr lang="en-US" smtClean="0"/>
              <a:t>45</a:t>
            </a:fld>
            <a:endParaRPr lang="en-US"/>
          </a:p>
        </p:txBody>
      </p:sp>
    </p:spTree>
    <p:extLst>
      <p:ext uri="{BB962C8B-B14F-4D97-AF65-F5344CB8AC3E}">
        <p14:creationId xmlns:p14="http://schemas.microsoft.com/office/powerpoint/2010/main" val="17035308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F2999B-CD43-936E-BB08-E6671C5F7A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871BE5-C146-8808-B4A2-57080F80FF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7CBDC4D-4B09-90B0-9100-4DD9385C0A98}"/>
              </a:ext>
            </a:extLst>
          </p:cNvPr>
          <p:cNvSpPr>
            <a:spLocks noGrp="1"/>
          </p:cNvSpPr>
          <p:nvPr>
            <p:ph type="body" idx="1"/>
          </p:nvPr>
        </p:nvSpPr>
        <p:spPr/>
        <p:txBody>
          <a:bodyPr/>
          <a:lstStyle/>
          <a:p>
            <a:r>
              <a:rPr lang="en-US" b="1" u="sng" dirty="0"/>
              <a:t>Task Processing</a:t>
            </a:r>
            <a:endParaRPr lang="en-US" b="0" u="none" dirty="0"/>
          </a:p>
          <a:p>
            <a:r>
              <a:rPr lang="en-US" b="0" u="none" dirty="0"/>
              <a:t>Distributing tasks among multiple workers to balance the load.</a:t>
            </a:r>
          </a:p>
          <a:p>
            <a:endParaRPr lang="en-US" b="0" u="none" dirty="0"/>
          </a:p>
          <a:p>
            <a:r>
              <a:rPr lang="en-US" b="1" u="sng" dirty="0"/>
              <a:t>Data Processing</a:t>
            </a:r>
          </a:p>
          <a:p>
            <a:r>
              <a:rPr lang="en-US" b="0" u="none" dirty="0"/>
              <a:t>Parallel processing of large data sets to improve processing speed.</a:t>
            </a:r>
          </a:p>
          <a:p>
            <a:endParaRPr lang="en-US" b="0" u="sng" dirty="0"/>
          </a:p>
          <a:p>
            <a:r>
              <a:rPr lang="en-US" b="1" u="sng" dirty="0"/>
              <a:t>Data Processing</a:t>
            </a:r>
          </a:p>
          <a:p>
            <a:r>
              <a:rPr lang="en-US" b="0" u="none" dirty="0"/>
              <a:t>Handling incoming orders by multiple processing units to ensure timely execution.</a:t>
            </a:r>
          </a:p>
          <a:p>
            <a:endParaRPr lang="en-US" b="0" u="none" dirty="0"/>
          </a:p>
          <a:p>
            <a:endParaRPr lang="en-US" b="1" u="sng" dirty="0"/>
          </a:p>
        </p:txBody>
      </p:sp>
      <p:sp>
        <p:nvSpPr>
          <p:cNvPr id="4" name="Slide Number Placeholder 3">
            <a:extLst>
              <a:ext uri="{FF2B5EF4-FFF2-40B4-BE49-F238E27FC236}">
                <a16:creationId xmlns:a16="http://schemas.microsoft.com/office/drawing/2014/main" id="{49D39F86-D9CA-8796-1FB4-27D70AA28C00}"/>
              </a:ext>
            </a:extLst>
          </p:cNvPr>
          <p:cNvSpPr>
            <a:spLocks noGrp="1"/>
          </p:cNvSpPr>
          <p:nvPr>
            <p:ph type="sldNum" sz="quarter" idx="5"/>
          </p:nvPr>
        </p:nvSpPr>
        <p:spPr/>
        <p:txBody>
          <a:bodyPr/>
          <a:lstStyle/>
          <a:p>
            <a:fld id="{32F9F603-1C3D-4282-A126-C2403FB1CBBF}" type="slidenum">
              <a:rPr lang="en-US" smtClean="0"/>
              <a:t>46</a:t>
            </a:fld>
            <a:endParaRPr lang="en-US"/>
          </a:p>
        </p:txBody>
      </p:sp>
    </p:spTree>
    <p:extLst>
      <p:ext uri="{BB962C8B-B14F-4D97-AF65-F5344CB8AC3E}">
        <p14:creationId xmlns:p14="http://schemas.microsoft.com/office/powerpoint/2010/main" val="40104653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8C79D2-E078-7902-D831-7404445C68C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A8DB98-A2D8-1898-7BC2-D41D7369DD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AA64D8-63E2-5E72-4DE2-5DC702893ACD}"/>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C6882CA5-7EDA-6C1F-3BBE-1C67DC3FCEC6}"/>
              </a:ext>
            </a:extLst>
          </p:cNvPr>
          <p:cNvSpPr>
            <a:spLocks noGrp="1"/>
          </p:cNvSpPr>
          <p:nvPr>
            <p:ph type="sldNum" sz="quarter" idx="5"/>
          </p:nvPr>
        </p:nvSpPr>
        <p:spPr/>
        <p:txBody>
          <a:bodyPr/>
          <a:lstStyle/>
          <a:p>
            <a:fld id="{32F9F603-1C3D-4282-A126-C2403FB1CBBF}" type="slidenum">
              <a:rPr lang="en-US" smtClean="0"/>
              <a:t>47</a:t>
            </a:fld>
            <a:endParaRPr lang="en-US"/>
          </a:p>
        </p:txBody>
      </p:sp>
    </p:spTree>
    <p:extLst>
      <p:ext uri="{BB962C8B-B14F-4D97-AF65-F5344CB8AC3E}">
        <p14:creationId xmlns:p14="http://schemas.microsoft.com/office/powerpoint/2010/main" val="652073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FCDF7A-0A8D-ECD0-C59F-A1C4397B50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C50C0C-0DAE-1B69-DB6D-E322CF7C6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2DA8DB-09AE-8DE1-063A-66E144E967FD}"/>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568E06A0-DAD2-14B8-1805-D6737103E8D4}"/>
              </a:ext>
            </a:extLst>
          </p:cNvPr>
          <p:cNvSpPr>
            <a:spLocks noGrp="1"/>
          </p:cNvSpPr>
          <p:nvPr>
            <p:ph type="sldNum" sz="quarter" idx="5"/>
          </p:nvPr>
        </p:nvSpPr>
        <p:spPr/>
        <p:txBody>
          <a:bodyPr/>
          <a:lstStyle/>
          <a:p>
            <a:fld id="{32F9F603-1C3D-4282-A126-C2403FB1CBBF}" type="slidenum">
              <a:rPr lang="en-US" smtClean="0"/>
              <a:t>48</a:t>
            </a:fld>
            <a:endParaRPr lang="en-US"/>
          </a:p>
        </p:txBody>
      </p:sp>
    </p:spTree>
    <p:extLst>
      <p:ext uri="{BB962C8B-B14F-4D97-AF65-F5344CB8AC3E}">
        <p14:creationId xmlns:p14="http://schemas.microsoft.com/office/powerpoint/2010/main" val="20342218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51DA3-0BCE-8377-D1CE-D8BFD74D1D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04C288-1B7A-3666-6842-8CE997ED0E8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53EDA6-907A-D967-8D7A-879B08C3309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179B30A-DFD9-9BC8-AB07-5EA6CA6594B9}"/>
              </a:ext>
            </a:extLst>
          </p:cNvPr>
          <p:cNvSpPr>
            <a:spLocks noGrp="1"/>
          </p:cNvSpPr>
          <p:nvPr>
            <p:ph type="sldNum" sz="quarter" idx="5"/>
          </p:nvPr>
        </p:nvSpPr>
        <p:spPr/>
        <p:txBody>
          <a:bodyPr/>
          <a:lstStyle/>
          <a:p>
            <a:fld id="{32F9F603-1C3D-4282-A126-C2403FB1CBBF}" type="slidenum">
              <a:rPr lang="en-US" smtClean="0"/>
              <a:t>49</a:t>
            </a:fld>
            <a:endParaRPr lang="en-US"/>
          </a:p>
        </p:txBody>
      </p:sp>
    </p:spTree>
    <p:extLst>
      <p:ext uri="{BB962C8B-B14F-4D97-AF65-F5344CB8AC3E}">
        <p14:creationId xmlns:p14="http://schemas.microsoft.com/office/powerpoint/2010/main" val="27950002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A7314C-0F17-AEB5-4F75-87A4D769D9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DC244B-1ED4-CDE9-3E57-C222CCD423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D07FC5-AA6C-0F7D-F8DC-BFA0CA9F99E0}"/>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CFFD574E-B6AB-7439-F672-8D83A29095EE}"/>
              </a:ext>
            </a:extLst>
          </p:cNvPr>
          <p:cNvSpPr>
            <a:spLocks noGrp="1"/>
          </p:cNvSpPr>
          <p:nvPr>
            <p:ph type="sldNum" sz="quarter" idx="5"/>
          </p:nvPr>
        </p:nvSpPr>
        <p:spPr/>
        <p:txBody>
          <a:bodyPr/>
          <a:lstStyle/>
          <a:p>
            <a:fld id="{32F9F603-1C3D-4282-A126-C2403FB1CBBF}" type="slidenum">
              <a:rPr lang="en-US" smtClean="0"/>
              <a:t>50</a:t>
            </a:fld>
            <a:endParaRPr lang="en-US"/>
          </a:p>
        </p:txBody>
      </p:sp>
    </p:spTree>
    <p:extLst>
      <p:ext uri="{BB962C8B-B14F-4D97-AF65-F5344CB8AC3E}">
        <p14:creationId xmlns:p14="http://schemas.microsoft.com/office/powerpoint/2010/main" val="20083731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DB4CF9-03AA-5A8B-F0BD-876B4C9F39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8550D2-3B87-4364-6912-03503C8DB8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CB3C5B2-DFBE-4088-29D8-A63DC0C10869}"/>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19C9F291-14F1-BAD8-FE20-6E2E8255AC38}"/>
              </a:ext>
            </a:extLst>
          </p:cNvPr>
          <p:cNvSpPr>
            <a:spLocks noGrp="1"/>
          </p:cNvSpPr>
          <p:nvPr>
            <p:ph type="sldNum" sz="quarter" idx="5"/>
          </p:nvPr>
        </p:nvSpPr>
        <p:spPr/>
        <p:txBody>
          <a:bodyPr/>
          <a:lstStyle/>
          <a:p>
            <a:fld id="{32F9F603-1C3D-4282-A126-C2403FB1CBBF}" type="slidenum">
              <a:rPr lang="en-US" smtClean="0"/>
              <a:t>51</a:t>
            </a:fld>
            <a:endParaRPr lang="en-US"/>
          </a:p>
        </p:txBody>
      </p:sp>
    </p:spTree>
    <p:extLst>
      <p:ext uri="{BB962C8B-B14F-4D97-AF65-F5344CB8AC3E}">
        <p14:creationId xmlns:p14="http://schemas.microsoft.com/office/powerpoint/2010/main" val="220540506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3CAEC-27E7-99D3-0401-B8F85380B2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42CC19-E507-C2DF-D3B3-7B70D33C99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C19B84-4BBF-9182-0D5C-9D5A9B90F63A}"/>
              </a:ext>
            </a:extLst>
          </p:cNvPr>
          <p:cNvSpPr>
            <a:spLocks noGrp="1"/>
          </p:cNvSpPr>
          <p:nvPr>
            <p:ph type="body" idx="1"/>
          </p:nvPr>
        </p:nvSpPr>
        <p:spPr/>
        <p:txBody>
          <a:bodyPr/>
          <a:lstStyle/>
          <a:p>
            <a:r>
              <a:rPr lang="en-US" b="1" u="sng" dirty="0"/>
              <a:t>Definition</a:t>
            </a:r>
            <a:endParaRPr lang="en-US" b="0" u="none" dirty="0"/>
          </a:p>
          <a:p>
            <a:r>
              <a:rPr lang="en-US" b="0" u="none" dirty="0"/>
              <a:t>Request/Reply messaging is a pattern where a sender sends a request message to a receiver and waits for a reply message. This allows for two-way communication between services or components.</a:t>
            </a:r>
          </a:p>
          <a:p>
            <a:endParaRPr lang="en-US" b="0" u="none" dirty="0"/>
          </a:p>
          <a:p>
            <a:r>
              <a:rPr lang="en-US" b="1" u="sng" dirty="0"/>
              <a:t>Purpose</a:t>
            </a:r>
            <a:endParaRPr lang="en-US" b="0" u="none" dirty="0"/>
          </a:p>
          <a:p>
            <a:r>
              <a:rPr lang="en-US" b="0" u="none" dirty="0"/>
              <a:t>It enables synchronous communication where the sender expects a response to its request, often used in scenarios where confirmation or additional data is needed.</a:t>
            </a:r>
            <a:endParaRPr lang="en-US" b="1" u="sng" dirty="0"/>
          </a:p>
        </p:txBody>
      </p:sp>
      <p:sp>
        <p:nvSpPr>
          <p:cNvPr id="4" name="Slide Number Placeholder 3">
            <a:extLst>
              <a:ext uri="{FF2B5EF4-FFF2-40B4-BE49-F238E27FC236}">
                <a16:creationId xmlns:a16="http://schemas.microsoft.com/office/drawing/2014/main" id="{61F37CB5-B565-BD98-EBAA-C663300EC6D8}"/>
              </a:ext>
            </a:extLst>
          </p:cNvPr>
          <p:cNvSpPr>
            <a:spLocks noGrp="1"/>
          </p:cNvSpPr>
          <p:nvPr>
            <p:ph type="sldNum" sz="quarter" idx="5"/>
          </p:nvPr>
        </p:nvSpPr>
        <p:spPr/>
        <p:txBody>
          <a:bodyPr/>
          <a:lstStyle/>
          <a:p>
            <a:fld id="{32F9F603-1C3D-4282-A126-C2403FB1CBBF}" type="slidenum">
              <a:rPr lang="en-US" smtClean="0"/>
              <a:t>54</a:t>
            </a:fld>
            <a:endParaRPr lang="en-US"/>
          </a:p>
        </p:txBody>
      </p:sp>
    </p:spTree>
    <p:extLst>
      <p:ext uri="{BB962C8B-B14F-4D97-AF65-F5344CB8AC3E}">
        <p14:creationId xmlns:p14="http://schemas.microsoft.com/office/powerpoint/2010/main" val="429080977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Requestor (Client)</a:t>
            </a:r>
            <a:r>
              <a:rPr lang="en-US" b="0" dirty="0"/>
              <a:t>: The component or service that sends a request message and waits for a reply.</a:t>
            </a:r>
          </a:p>
          <a:p>
            <a:endParaRPr lang="en-US" b="0" dirty="0"/>
          </a:p>
          <a:p>
            <a:r>
              <a:rPr lang="en-US" b="1" dirty="0"/>
              <a:t>Responder (Server)</a:t>
            </a:r>
            <a:r>
              <a:rPr lang="en-US" b="0" dirty="0"/>
              <a:t>: The component or service that receives the request message, processes it, and sends a reply message.</a:t>
            </a:r>
          </a:p>
          <a:p>
            <a:endParaRPr lang="en-US" b="0" dirty="0"/>
          </a:p>
          <a:p>
            <a:r>
              <a:rPr lang="en-US" b="1" dirty="0"/>
              <a:t>Message Broker</a:t>
            </a:r>
            <a:r>
              <a:rPr lang="en-US" b="0" dirty="0"/>
              <a:t>: (Optional) An intermediary that routes messages between the requester and responder, ensuring reliable delivery.</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55</a:t>
            </a:fld>
            <a:endParaRPr lang="en-US"/>
          </a:p>
        </p:txBody>
      </p:sp>
    </p:spTree>
    <p:extLst>
      <p:ext uri="{BB962C8B-B14F-4D97-AF65-F5344CB8AC3E}">
        <p14:creationId xmlns:p14="http://schemas.microsoft.com/office/powerpoint/2010/main" val="186844968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D7E93A-1937-70E1-C471-F765CE737E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9E9BEB-162A-8259-515F-5DF8DA8F89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4731A8-4DD4-AC9A-724D-AA1CF2C2D151}"/>
              </a:ext>
            </a:extLst>
          </p:cNvPr>
          <p:cNvSpPr>
            <a:spLocks noGrp="1"/>
          </p:cNvSpPr>
          <p:nvPr>
            <p:ph type="body" idx="1"/>
          </p:nvPr>
        </p:nvSpPr>
        <p:spPr/>
        <p:txBody>
          <a:bodyPr/>
          <a:lstStyle/>
          <a:p>
            <a:r>
              <a:rPr lang="en-US" b="1" u="none" dirty="0"/>
              <a:t>Synchronous Communication</a:t>
            </a:r>
            <a:r>
              <a:rPr lang="en-US" b="0" u="none" dirty="0"/>
              <a:t>: Enables real-time interaction between services, where the requester gets an immediate response.</a:t>
            </a:r>
          </a:p>
          <a:p>
            <a:endParaRPr lang="en-US" b="0" u="none" dirty="0"/>
          </a:p>
          <a:p>
            <a:r>
              <a:rPr lang="en-US" b="1" u="none" dirty="0"/>
              <a:t>Simplified Workflows</a:t>
            </a:r>
            <a:r>
              <a:rPr lang="en-US" b="0" u="none" dirty="0"/>
              <a:t>: Straightforward to understand and implement, as it follows a direct request-response cycle. Ideal for tasks like querying, data retrieval, and service invocation.</a:t>
            </a:r>
          </a:p>
          <a:p>
            <a:endParaRPr lang="en-US" b="0" u="none" dirty="0"/>
          </a:p>
          <a:p>
            <a:r>
              <a:rPr lang="en-US" b="1" u="none" dirty="0"/>
              <a:t>Reliability</a:t>
            </a:r>
            <a:r>
              <a:rPr lang="en-US" b="0" u="none" dirty="0"/>
              <a:t>: Ensures that the requester gets a response, enhancing the reliability of the communication process. Can include error handling and retries to ensure successful message delivery.</a:t>
            </a:r>
          </a:p>
          <a:p>
            <a:endParaRPr lang="en-US" b="0" u="none" dirty="0"/>
          </a:p>
          <a:p>
            <a:r>
              <a:rPr lang="en-US" b="1" u="none" dirty="0"/>
              <a:t>Control and Coordination</a:t>
            </a:r>
            <a:r>
              <a:rPr lang="en-US" b="0" u="none" dirty="0"/>
              <a:t>: Allows tight control and coordination between the requester and responder. Facilitates better management of state and session-based interactions.</a:t>
            </a:r>
          </a:p>
          <a:p>
            <a:endParaRPr lang="en-US" b="0" u="none" dirty="0"/>
          </a:p>
          <a:p>
            <a:r>
              <a:rPr lang="en-US" b="1" u="none" dirty="0"/>
              <a:t>Decoupling</a:t>
            </a:r>
            <a:r>
              <a:rPr lang="en-US" b="0" u="none" dirty="0"/>
              <a:t>: While enabling synchronous communication, it still decouples the requester and responder, allowing them to evolve independently.</a:t>
            </a:r>
            <a:endParaRPr lang="en-US" b="1" u="none" dirty="0"/>
          </a:p>
        </p:txBody>
      </p:sp>
      <p:sp>
        <p:nvSpPr>
          <p:cNvPr id="4" name="Slide Number Placeholder 3">
            <a:extLst>
              <a:ext uri="{FF2B5EF4-FFF2-40B4-BE49-F238E27FC236}">
                <a16:creationId xmlns:a16="http://schemas.microsoft.com/office/drawing/2014/main" id="{3B790FF2-00B8-11D6-8DF2-CEDC8B567CAC}"/>
              </a:ext>
            </a:extLst>
          </p:cNvPr>
          <p:cNvSpPr>
            <a:spLocks noGrp="1"/>
          </p:cNvSpPr>
          <p:nvPr>
            <p:ph type="sldNum" sz="quarter" idx="5"/>
          </p:nvPr>
        </p:nvSpPr>
        <p:spPr/>
        <p:txBody>
          <a:bodyPr/>
          <a:lstStyle/>
          <a:p>
            <a:fld id="{32F9F603-1C3D-4282-A126-C2403FB1CBBF}" type="slidenum">
              <a:rPr lang="en-US" smtClean="0"/>
              <a:t>56</a:t>
            </a:fld>
            <a:endParaRPr lang="en-US"/>
          </a:p>
        </p:txBody>
      </p:sp>
    </p:spTree>
    <p:extLst>
      <p:ext uri="{BB962C8B-B14F-4D97-AF65-F5344CB8AC3E}">
        <p14:creationId xmlns:p14="http://schemas.microsoft.com/office/powerpoint/2010/main" val="246111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E9124-576F-AC80-425E-86D9B094AA9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F33747-C848-B9A9-876B-E2A04E457E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F23BBB-620C-196D-F942-86C92D8E518F}"/>
              </a:ext>
            </a:extLst>
          </p:cNvPr>
          <p:cNvSpPr>
            <a:spLocks noGrp="1"/>
          </p:cNvSpPr>
          <p:nvPr>
            <p:ph type="body" idx="1"/>
          </p:nvPr>
        </p:nvSpPr>
        <p:spPr/>
        <p:txBody>
          <a:bodyPr/>
          <a:lstStyle/>
          <a:p>
            <a:r>
              <a:rPr lang="en-US" b="1" u="sng" dirty="0"/>
              <a:t>Basic Messaging Patterns</a:t>
            </a:r>
          </a:p>
          <a:p>
            <a:pPr marL="171450" indent="-171450">
              <a:buFont typeface="Arial" panose="020B0604020202020204" pitchFamily="34" charset="0"/>
              <a:buChar char="•"/>
            </a:pPr>
            <a:r>
              <a:rPr lang="en-US" b="1" dirty="0"/>
              <a:t>Point-to-Point Messaging</a:t>
            </a:r>
            <a:r>
              <a:rPr lang="en-US" dirty="0"/>
              <a:t>: Direct communication between a sender and a receiver.</a:t>
            </a:r>
          </a:p>
          <a:p>
            <a:pPr marL="171450" indent="-171450">
              <a:buFont typeface="Arial" panose="020B0604020202020204" pitchFamily="34" charset="0"/>
              <a:buChar char="•"/>
            </a:pPr>
            <a:r>
              <a:rPr lang="en-US" b="1" dirty="0"/>
              <a:t>Publish/Subscribe Messaging</a:t>
            </a:r>
            <a:r>
              <a:rPr lang="en-US" dirty="0"/>
              <a:t>: Broadcasting messages to multiple subscribers.</a:t>
            </a:r>
          </a:p>
          <a:p>
            <a:pPr marL="171450" indent="-171450">
              <a:buFont typeface="Arial" panose="020B0604020202020204" pitchFamily="34" charset="0"/>
              <a:buChar char="•"/>
            </a:pPr>
            <a:r>
              <a:rPr lang="en-US" b="1" dirty="0"/>
              <a:t>Request/Reply</a:t>
            </a:r>
            <a:r>
              <a:rPr lang="en-US" dirty="0"/>
              <a:t>: Sending a request and waiting for a response.</a:t>
            </a:r>
          </a:p>
          <a:p>
            <a:pPr marL="171450" indent="-171450">
              <a:buFont typeface="Arial" panose="020B0604020202020204" pitchFamily="34" charset="0"/>
              <a:buChar char="•"/>
            </a:pPr>
            <a:r>
              <a:rPr lang="en-US" b="1" dirty="0"/>
              <a:t>Competing Consumers</a:t>
            </a:r>
            <a:r>
              <a:rPr lang="en-US" dirty="0"/>
              <a:t>: Multiple consumers processing messages from a queue.</a:t>
            </a:r>
          </a:p>
          <a:p>
            <a:pPr marL="171450" indent="-171450">
              <a:buFont typeface="Arial" panose="020B0604020202020204" pitchFamily="34" charset="0"/>
              <a:buChar char="•"/>
            </a:pPr>
            <a:r>
              <a:rPr lang="en-US" b="1" dirty="0"/>
              <a:t>Dead Letter Queues</a:t>
            </a:r>
            <a:r>
              <a:rPr lang="en-US" dirty="0"/>
              <a:t>: Handling messages that fail to be processed correctly.</a:t>
            </a:r>
          </a:p>
          <a:p>
            <a:endParaRPr lang="en-US" b="1" dirty="0"/>
          </a:p>
          <a:p>
            <a:r>
              <a:rPr lang="en-US" b="1" u="sng" dirty="0"/>
              <a:t>Advanced Messaging Patterns</a:t>
            </a:r>
          </a:p>
          <a:p>
            <a:pPr marL="171450" indent="-171450">
              <a:buFont typeface="Arial" panose="020B0604020202020204" pitchFamily="34" charset="0"/>
              <a:buChar char="•"/>
            </a:pPr>
            <a:r>
              <a:rPr lang="en-US" b="1" dirty="0"/>
              <a:t>Event Streaming</a:t>
            </a:r>
            <a:r>
              <a:rPr lang="en-US" dirty="0"/>
              <a:t>: Continuous flow of data where events are recorded and processed in real-time.</a:t>
            </a:r>
          </a:p>
          <a:p>
            <a:pPr marL="171450" indent="-171450">
              <a:buFont typeface="Arial" panose="020B0604020202020204" pitchFamily="34" charset="0"/>
              <a:buChar char="•"/>
            </a:pPr>
            <a:r>
              <a:rPr lang="en-US" b="1" dirty="0"/>
              <a:t>Broadcast Pattern</a:t>
            </a:r>
            <a:r>
              <a:rPr lang="en-US" dirty="0"/>
              <a:t>: Distributing messages to multiple endpoints.</a:t>
            </a:r>
          </a:p>
          <a:p>
            <a:pPr marL="171450" indent="-171450">
              <a:buFont typeface="Arial" panose="020B0604020202020204" pitchFamily="34" charset="0"/>
              <a:buChar char="•"/>
            </a:pPr>
            <a:r>
              <a:rPr lang="en-US" b="1" dirty="0"/>
              <a:t>Aggregation Pattern</a:t>
            </a:r>
            <a:r>
              <a:rPr lang="en-US" dirty="0"/>
              <a:t>: Combining multiple messages into a single message.</a:t>
            </a:r>
          </a:p>
          <a:p>
            <a:pPr marL="171450" indent="-171450">
              <a:buFont typeface="Arial" panose="020B0604020202020204" pitchFamily="34" charset="0"/>
              <a:buChar char="•"/>
            </a:pPr>
            <a:r>
              <a:rPr lang="en-US" b="1" dirty="0"/>
              <a:t>Bidirectional Synchronization Pattern</a:t>
            </a:r>
            <a:r>
              <a:rPr lang="en-US" dirty="0"/>
              <a:t>: Keeping data synchronized between different systems.</a:t>
            </a:r>
          </a:p>
          <a:p>
            <a:pPr marL="171450" indent="-171450">
              <a:buFont typeface="Arial" panose="020B0604020202020204" pitchFamily="34" charset="0"/>
              <a:buChar char="•"/>
            </a:pPr>
            <a:r>
              <a:rPr lang="en-US" b="1" dirty="0"/>
              <a:t>Correlation Pattern</a:t>
            </a:r>
            <a:r>
              <a:rPr lang="en-US" dirty="0"/>
              <a:t>: Linking related messages for processing.</a:t>
            </a:r>
          </a:p>
          <a:p>
            <a:endParaRPr lang="en-US" b="1" dirty="0"/>
          </a:p>
          <a:p>
            <a:r>
              <a:rPr lang="en-US" b="1" u="sng" dirty="0"/>
              <a:t>Design and Integration Patterns</a:t>
            </a:r>
          </a:p>
          <a:p>
            <a:pPr marL="171450" indent="-171450">
              <a:buFont typeface="Arial" panose="020B0604020202020204" pitchFamily="34" charset="0"/>
              <a:buChar char="•"/>
            </a:pPr>
            <a:r>
              <a:rPr lang="en-US" b="1" dirty="0"/>
              <a:t>Choreography versus Orchestration</a:t>
            </a:r>
            <a:r>
              <a:rPr lang="en-US" dirty="0"/>
              <a:t>: Distributed vs. centralized control of message flows.</a:t>
            </a:r>
          </a:p>
          <a:p>
            <a:pPr marL="171450" indent="-171450">
              <a:buFont typeface="Arial" panose="020B0604020202020204" pitchFamily="34" charset="0"/>
              <a:buChar char="•"/>
            </a:pPr>
            <a:r>
              <a:rPr lang="en-US" b="1" dirty="0"/>
              <a:t>Error Handling and Retry Policies</a:t>
            </a:r>
            <a:r>
              <a:rPr lang="en-US" dirty="0"/>
              <a:t>: Ensuring reliability and handling failures.</a:t>
            </a:r>
          </a:p>
          <a:p>
            <a:pPr marL="171450" indent="-171450">
              <a:buFont typeface="Arial" panose="020B0604020202020204" pitchFamily="34" charset="0"/>
              <a:buChar char="•"/>
            </a:pPr>
            <a:r>
              <a:rPr lang="en-US" b="1" dirty="0"/>
              <a:t>Message Router</a:t>
            </a:r>
            <a:r>
              <a:rPr lang="en-US" dirty="0"/>
              <a:t>: Directing messages based on content or rules.</a:t>
            </a:r>
          </a:p>
          <a:p>
            <a:pPr marL="171450" indent="-171450">
              <a:buFont typeface="Arial" panose="020B0604020202020204" pitchFamily="34" charset="0"/>
              <a:buChar char="•"/>
            </a:pPr>
            <a:r>
              <a:rPr lang="en-US" b="1" dirty="0"/>
              <a:t>Message Filter</a:t>
            </a:r>
            <a:r>
              <a:rPr lang="en-US" dirty="0"/>
              <a:t>: Selecting messages based on specific criteria.</a:t>
            </a:r>
          </a:p>
          <a:p>
            <a:pPr marL="171450" indent="-171450">
              <a:buFont typeface="Arial" panose="020B0604020202020204" pitchFamily="34" charset="0"/>
              <a:buChar char="•"/>
            </a:pPr>
            <a:r>
              <a:rPr lang="en-US" b="1" dirty="0"/>
              <a:t>Recipient List</a:t>
            </a:r>
            <a:r>
              <a:rPr lang="en-US" dirty="0"/>
              <a:t>: Sending messages to a list of recipients.</a:t>
            </a:r>
          </a:p>
          <a:p>
            <a:pPr marL="171450" indent="-171450">
              <a:buFont typeface="Arial" panose="020B0604020202020204" pitchFamily="34" charset="0"/>
              <a:buChar char="•"/>
            </a:pPr>
            <a:r>
              <a:rPr lang="en-US" b="1" dirty="0"/>
              <a:t>Splitter</a:t>
            </a:r>
            <a:r>
              <a:rPr lang="en-US" dirty="0"/>
              <a:t>: Dividing a message into multiple parts.</a:t>
            </a:r>
          </a:p>
          <a:p>
            <a:pPr marL="171450" indent="-171450">
              <a:buFont typeface="Arial" panose="020B0604020202020204" pitchFamily="34" charset="0"/>
              <a:buChar char="•"/>
            </a:pPr>
            <a:r>
              <a:rPr lang="en-US" b="1" dirty="0"/>
              <a:t>Aggregator</a:t>
            </a:r>
            <a:r>
              <a:rPr lang="en-US" dirty="0"/>
              <a:t>: Combining multiple messages into one.</a:t>
            </a:r>
          </a:p>
          <a:p>
            <a:pPr marL="171450" indent="-171450">
              <a:buFont typeface="Arial" panose="020B0604020202020204" pitchFamily="34" charset="0"/>
              <a:buChar char="•"/>
            </a:pPr>
            <a:r>
              <a:rPr lang="en-US" b="1" dirty="0" err="1"/>
              <a:t>Resequencer</a:t>
            </a:r>
            <a:r>
              <a:rPr lang="en-US" dirty="0"/>
              <a:t>: Reordering messages based on a sequence.</a:t>
            </a:r>
          </a:p>
          <a:p>
            <a:pPr marL="171450" indent="-171450">
              <a:buFont typeface="Arial" panose="020B0604020202020204" pitchFamily="34" charset="0"/>
              <a:buChar char="•"/>
            </a:pPr>
            <a:r>
              <a:rPr lang="en-US" b="1" dirty="0"/>
              <a:t>Composed Message Processor</a:t>
            </a:r>
            <a:r>
              <a:rPr lang="en-US" dirty="0"/>
              <a:t>: Processing a sequence of messages.</a:t>
            </a:r>
          </a:p>
          <a:p>
            <a:pPr marL="171450" indent="-171450">
              <a:buFont typeface="Arial" panose="020B0604020202020204" pitchFamily="34" charset="0"/>
              <a:buChar char="•"/>
            </a:pPr>
            <a:r>
              <a:rPr lang="en-US" b="1" dirty="0"/>
              <a:t>Scatter-Gather</a:t>
            </a:r>
            <a:r>
              <a:rPr lang="en-US" dirty="0"/>
              <a:t>: Distributing a message to multiple recipients and aggregating the results.</a:t>
            </a:r>
          </a:p>
          <a:p>
            <a:pPr marL="171450" indent="-171450">
              <a:buFont typeface="Arial" panose="020B0604020202020204" pitchFamily="34" charset="0"/>
              <a:buChar char="•"/>
            </a:pPr>
            <a:r>
              <a:rPr lang="en-US" b="1" dirty="0"/>
              <a:t>Routing Slip</a:t>
            </a:r>
            <a:r>
              <a:rPr lang="en-US" dirty="0"/>
              <a:t>: Defining a sequence of processing steps for a message.</a:t>
            </a:r>
          </a:p>
          <a:p>
            <a:pPr marL="171450" indent="-171450">
              <a:buFont typeface="Arial" panose="020B0604020202020204" pitchFamily="34" charset="0"/>
              <a:buChar char="•"/>
            </a:pPr>
            <a:r>
              <a:rPr lang="en-US" b="1" dirty="0"/>
              <a:t>Process Manager</a:t>
            </a:r>
            <a:r>
              <a:rPr lang="en-US" dirty="0"/>
              <a:t>: Coordinating a sequence of processing steps.</a:t>
            </a:r>
          </a:p>
          <a:p>
            <a:pPr marL="171450" indent="-171450">
              <a:buFont typeface="Arial" panose="020B0604020202020204" pitchFamily="34" charset="0"/>
              <a:buChar char="•"/>
            </a:pPr>
            <a:r>
              <a:rPr lang="en-US" b="1" dirty="0"/>
              <a:t>Message Broker</a:t>
            </a:r>
            <a:r>
              <a:rPr lang="en-US" dirty="0"/>
              <a:t>: Routing messages between senders and receivers.</a:t>
            </a:r>
          </a:p>
          <a:p>
            <a:pPr marL="171450" indent="-171450">
              <a:buFont typeface="Arial" panose="020B0604020202020204" pitchFamily="34" charset="0"/>
              <a:buChar char="•"/>
            </a:pPr>
            <a:r>
              <a:rPr lang="en-US" b="1" dirty="0"/>
              <a:t>Message Translator</a:t>
            </a:r>
            <a:r>
              <a:rPr lang="en-US" dirty="0"/>
              <a:t>: Converting message formats.</a:t>
            </a:r>
          </a:p>
          <a:p>
            <a:pPr marL="171450" indent="-171450">
              <a:buFont typeface="Arial" panose="020B0604020202020204" pitchFamily="34" charset="0"/>
              <a:buChar char="•"/>
            </a:pPr>
            <a:r>
              <a:rPr lang="en-US" b="1" dirty="0"/>
              <a:t>Envelope Wrapper</a:t>
            </a:r>
            <a:r>
              <a:rPr lang="en-US" dirty="0"/>
              <a:t>: Encapsulating a message with additional information.</a:t>
            </a:r>
          </a:p>
          <a:p>
            <a:pPr marL="171450" indent="-171450">
              <a:buFont typeface="Arial" panose="020B0604020202020204" pitchFamily="34" charset="0"/>
              <a:buChar char="•"/>
            </a:pPr>
            <a:r>
              <a:rPr lang="en-US" b="1" dirty="0"/>
              <a:t>Content Enricher</a:t>
            </a:r>
            <a:r>
              <a:rPr lang="en-US" dirty="0"/>
              <a:t>: Adding information to a message.</a:t>
            </a:r>
          </a:p>
          <a:p>
            <a:pPr marL="171450" indent="-171450">
              <a:buFont typeface="Arial" panose="020B0604020202020204" pitchFamily="34" charset="0"/>
              <a:buChar char="•"/>
            </a:pPr>
            <a:r>
              <a:rPr lang="en-US" b="1" dirty="0"/>
              <a:t>Content Filter</a:t>
            </a:r>
            <a:r>
              <a:rPr lang="en-US" dirty="0"/>
              <a:t>: Filtering messages based on content.</a:t>
            </a:r>
          </a:p>
          <a:p>
            <a:pPr marL="171450" indent="-171450">
              <a:buFont typeface="Arial" panose="020B0604020202020204" pitchFamily="34" charset="0"/>
              <a:buChar char="•"/>
            </a:pPr>
            <a:r>
              <a:rPr lang="en-US" b="1" dirty="0"/>
              <a:t>Claim Check</a:t>
            </a:r>
            <a:r>
              <a:rPr lang="en-US" dirty="0"/>
              <a:t>: Storing large messages externally and sending a reference.</a:t>
            </a:r>
          </a:p>
          <a:p>
            <a:pPr marL="171450" indent="-171450">
              <a:buFont typeface="Arial" panose="020B0604020202020204" pitchFamily="34" charset="0"/>
              <a:buChar char="•"/>
            </a:pPr>
            <a:r>
              <a:rPr lang="en-US" b="1" dirty="0"/>
              <a:t>Normalizer</a:t>
            </a:r>
            <a:r>
              <a:rPr lang="en-US" dirty="0"/>
              <a:t>: Converting messages to a common format.</a:t>
            </a:r>
          </a:p>
          <a:p>
            <a:pPr marL="171450" indent="-171450">
              <a:buFont typeface="Arial" panose="020B0604020202020204" pitchFamily="34" charset="0"/>
              <a:buChar char="•"/>
            </a:pPr>
            <a:r>
              <a:rPr lang="en-US" b="1" dirty="0"/>
              <a:t>Canonical Data Model</a:t>
            </a:r>
            <a:r>
              <a:rPr lang="en-US" dirty="0"/>
              <a:t>: Using a standard data format for messages.</a:t>
            </a:r>
          </a:p>
          <a:p>
            <a:endParaRPr lang="en-US" b="1" dirty="0"/>
          </a:p>
          <a:p>
            <a:r>
              <a:rPr lang="en-US" b="1" u="sng" dirty="0"/>
              <a:t>System Management Patterns</a:t>
            </a:r>
          </a:p>
          <a:p>
            <a:pPr marL="171450" indent="-171450">
              <a:buFont typeface="Arial" panose="020B0604020202020204" pitchFamily="34" charset="0"/>
              <a:buChar char="•"/>
            </a:pPr>
            <a:r>
              <a:rPr lang="en-US" b="1" dirty="0"/>
              <a:t>Message Endpoint</a:t>
            </a:r>
            <a:r>
              <a:rPr lang="en-US" dirty="0"/>
              <a:t>: Application interface for producing/consuming messages.</a:t>
            </a:r>
          </a:p>
          <a:p>
            <a:pPr marL="171450" indent="-171450">
              <a:buFont typeface="Arial" panose="020B0604020202020204" pitchFamily="34" charset="0"/>
              <a:buChar char="•"/>
            </a:pPr>
            <a:r>
              <a:rPr lang="en-US" b="1" dirty="0"/>
              <a:t>Messaging Gateway</a:t>
            </a:r>
            <a:r>
              <a:rPr lang="en-US" dirty="0"/>
              <a:t>: Interface for external systems.</a:t>
            </a:r>
          </a:p>
          <a:p>
            <a:pPr marL="171450" indent="-171450">
              <a:buFont typeface="Arial" panose="020B0604020202020204" pitchFamily="34" charset="0"/>
              <a:buChar char="•"/>
            </a:pPr>
            <a:r>
              <a:rPr lang="en-US" b="1" dirty="0"/>
              <a:t>Durable Subscriber</a:t>
            </a:r>
            <a:r>
              <a:rPr lang="en-US" dirty="0"/>
              <a:t>: Persistent subscription to a message queue.</a:t>
            </a:r>
          </a:p>
          <a:p>
            <a:pPr marL="171450" indent="-171450">
              <a:buFont typeface="Arial" panose="020B0604020202020204" pitchFamily="34" charset="0"/>
              <a:buChar char="•"/>
            </a:pPr>
            <a:r>
              <a:rPr lang="en-US" b="1" dirty="0"/>
              <a:t>Idempotent Receiver</a:t>
            </a:r>
            <a:r>
              <a:rPr lang="en-US" dirty="0"/>
              <a:t>: Ensuring messages are processed only once.</a:t>
            </a:r>
          </a:p>
          <a:p>
            <a:pPr marL="171450" indent="-171450">
              <a:buFont typeface="Arial" panose="020B0604020202020204" pitchFamily="34" charset="0"/>
              <a:buChar char="•"/>
            </a:pPr>
            <a:r>
              <a:rPr lang="en-US" b="1" dirty="0"/>
              <a:t>Service Activator</a:t>
            </a:r>
            <a:r>
              <a:rPr lang="en-US" dirty="0"/>
              <a:t>: Triggering processing based on messages.</a:t>
            </a:r>
          </a:p>
          <a:p>
            <a:pPr marL="171450" indent="-171450">
              <a:buFont typeface="Arial" panose="020B0604020202020204" pitchFamily="34" charset="0"/>
              <a:buChar char="•"/>
            </a:pPr>
            <a:r>
              <a:rPr lang="en-US" b="1" dirty="0"/>
              <a:t>Polling Consumer</a:t>
            </a:r>
            <a:r>
              <a:rPr lang="en-US" dirty="0"/>
              <a:t>: Periodically checking for messages.</a:t>
            </a:r>
          </a:p>
          <a:p>
            <a:pPr marL="171450" indent="-171450">
              <a:buFont typeface="Arial" panose="020B0604020202020204" pitchFamily="34" charset="0"/>
              <a:buChar char="•"/>
            </a:pPr>
            <a:r>
              <a:rPr lang="en-US" b="1" dirty="0"/>
              <a:t>Event-driven Consumer</a:t>
            </a:r>
            <a:r>
              <a:rPr lang="en-US" dirty="0"/>
              <a:t>: Processing messages as they arrive.</a:t>
            </a:r>
          </a:p>
          <a:p>
            <a:pPr marL="171450" indent="-171450">
              <a:buFont typeface="Arial" panose="020B0604020202020204" pitchFamily="34" charset="0"/>
              <a:buChar char="•"/>
            </a:pPr>
            <a:r>
              <a:rPr lang="en-US" b="1" dirty="0"/>
              <a:t>Message Dispatcher</a:t>
            </a:r>
            <a:r>
              <a:rPr lang="en-US" dirty="0"/>
              <a:t>: Distributing messages to consumers.</a:t>
            </a:r>
          </a:p>
          <a:p>
            <a:pPr marL="171450" indent="-171450">
              <a:buFont typeface="Arial" panose="020B0604020202020204" pitchFamily="34" charset="0"/>
              <a:buChar char="•"/>
            </a:pPr>
            <a:r>
              <a:rPr lang="en-US" b="1" dirty="0"/>
              <a:t>Selective Consumer</a:t>
            </a:r>
            <a:r>
              <a:rPr lang="en-US" dirty="0"/>
              <a:t>: Processing specific types of messages.</a:t>
            </a:r>
          </a:p>
          <a:p>
            <a:pPr marL="171450" indent="-171450">
              <a:buFont typeface="Arial" panose="020B0604020202020204" pitchFamily="34" charset="0"/>
              <a:buChar char="•"/>
            </a:pPr>
            <a:r>
              <a:rPr lang="en-US" b="1" dirty="0"/>
              <a:t>Wire Tap</a:t>
            </a:r>
            <a:r>
              <a:rPr lang="en-US" dirty="0"/>
              <a:t>: Monitoring message flow without affecting it.</a:t>
            </a:r>
          </a:p>
          <a:p>
            <a:pPr marL="171450" indent="-171450">
              <a:buFont typeface="Arial" panose="020B0604020202020204" pitchFamily="34" charset="0"/>
              <a:buChar char="•"/>
            </a:pPr>
            <a:r>
              <a:rPr lang="en-US" b="1" dirty="0"/>
              <a:t>Message History</a:t>
            </a:r>
            <a:r>
              <a:rPr lang="en-US" dirty="0"/>
              <a:t>: Recording message processing history.</a:t>
            </a:r>
          </a:p>
          <a:p>
            <a:pPr marL="171450" indent="-171450">
              <a:buFont typeface="Arial" panose="020B0604020202020204" pitchFamily="34" charset="0"/>
              <a:buChar char="•"/>
            </a:pPr>
            <a:r>
              <a:rPr lang="en-US" b="1" dirty="0"/>
              <a:t>Message Store</a:t>
            </a:r>
            <a:r>
              <a:rPr lang="en-US" dirty="0"/>
              <a:t>: Storing messages for later retrieval.</a:t>
            </a:r>
          </a:p>
          <a:p>
            <a:pPr marL="171450" indent="-171450">
              <a:buFont typeface="Arial" panose="020B0604020202020204" pitchFamily="34" charset="0"/>
              <a:buChar char="•"/>
            </a:pPr>
            <a:r>
              <a:rPr lang="en-US" b="1" dirty="0"/>
              <a:t>Smart Proxy</a:t>
            </a:r>
            <a:r>
              <a:rPr lang="en-US" dirty="0"/>
              <a:t>: Managing message processing and routing.</a:t>
            </a:r>
          </a:p>
          <a:p>
            <a:pPr marL="171450" indent="-171450">
              <a:buFont typeface="Arial" panose="020B0604020202020204" pitchFamily="34" charset="0"/>
              <a:buChar char="•"/>
            </a:pPr>
            <a:r>
              <a:rPr lang="en-US" b="1" dirty="0"/>
              <a:t>Test Message Channel</a:t>
            </a:r>
            <a:r>
              <a:rPr lang="en-US" dirty="0"/>
              <a:t>: Testing message channels without affecting production.</a:t>
            </a:r>
          </a:p>
          <a:p>
            <a:pPr marL="171450" indent="-171450">
              <a:buFont typeface="Arial" panose="020B0604020202020204" pitchFamily="34" charset="0"/>
              <a:buChar char="•"/>
            </a:pPr>
            <a:r>
              <a:rPr lang="en-US" b="1" dirty="0" err="1"/>
              <a:t>Purger</a:t>
            </a:r>
            <a:r>
              <a:rPr lang="en-US" dirty="0"/>
              <a:t>: Removing old messages from queues.</a:t>
            </a:r>
          </a:p>
        </p:txBody>
      </p:sp>
      <p:sp>
        <p:nvSpPr>
          <p:cNvPr id="4" name="Slide Number Placeholder 3">
            <a:extLst>
              <a:ext uri="{FF2B5EF4-FFF2-40B4-BE49-F238E27FC236}">
                <a16:creationId xmlns:a16="http://schemas.microsoft.com/office/drawing/2014/main" id="{37427157-21F6-5361-34AB-9AAD331E08DF}"/>
              </a:ext>
            </a:extLst>
          </p:cNvPr>
          <p:cNvSpPr>
            <a:spLocks noGrp="1"/>
          </p:cNvSpPr>
          <p:nvPr>
            <p:ph type="sldNum" sz="quarter" idx="5"/>
          </p:nvPr>
        </p:nvSpPr>
        <p:spPr/>
        <p:txBody>
          <a:bodyPr/>
          <a:lstStyle/>
          <a:p>
            <a:fld id="{32F9F603-1C3D-4282-A126-C2403FB1CBBF}" type="slidenum">
              <a:rPr lang="en-US" smtClean="0"/>
              <a:t>5</a:t>
            </a:fld>
            <a:endParaRPr lang="en-US"/>
          </a:p>
        </p:txBody>
      </p:sp>
    </p:spTree>
    <p:extLst>
      <p:ext uri="{BB962C8B-B14F-4D97-AF65-F5344CB8AC3E}">
        <p14:creationId xmlns:p14="http://schemas.microsoft.com/office/powerpoint/2010/main" val="303186052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1A76EE-6E68-6E73-CA67-C1D68BE2DE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2025C4-89BB-2532-A592-8C0EE4E909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E61F8F-8021-A154-1E18-1AF5FC3EFF0C}"/>
              </a:ext>
            </a:extLst>
          </p:cNvPr>
          <p:cNvSpPr>
            <a:spLocks noGrp="1"/>
          </p:cNvSpPr>
          <p:nvPr>
            <p:ph type="body" idx="1"/>
          </p:nvPr>
        </p:nvSpPr>
        <p:spPr/>
        <p:txBody>
          <a:bodyPr/>
          <a:lstStyle/>
          <a:p>
            <a:r>
              <a:rPr lang="en-US" b="1" u="none" dirty="0"/>
              <a:t>Scalability Issues</a:t>
            </a:r>
            <a:r>
              <a:rPr lang="en-US" b="0" u="none" dirty="0"/>
              <a:t>: Synchronous nature can lead to bottlenecks, especially under high load, as the requester waits for a response. Difficult to scale when there are many simultaneous requests.</a:t>
            </a:r>
          </a:p>
          <a:p>
            <a:endParaRPr lang="en-US" b="0" u="none" dirty="0"/>
          </a:p>
          <a:p>
            <a:r>
              <a:rPr lang="en-US" b="1" u="none" dirty="0"/>
              <a:t>Latency</a:t>
            </a:r>
            <a:r>
              <a:rPr lang="en-US" b="0" u="none" dirty="0"/>
              <a:t>: Introduces latency as the requester has to wait for the responder to process the request and send a response. Not suitable for real-time or low-latency applications.</a:t>
            </a:r>
          </a:p>
          <a:p>
            <a:endParaRPr lang="en-US" b="0" u="none" dirty="0"/>
          </a:p>
          <a:p>
            <a:r>
              <a:rPr lang="en-US" b="1" u="none" dirty="0"/>
              <a:t>Resource Utilization</a:t>
            </a:r>
            <a:r>
              <a:rPr lang="en-US" b="0" u="none" dirty="0"/>
              <a:t>: Ties up resources on both the requester and responder sides during the request-response cycle. Can lead to inefficient resource utilization if requests are long-running.</a:t>
            </a:r>
          </a:p>
          <a:p>
            <a:endParaRPr lang="en-US" b="0" u="none" dirty="0"/>
          </a:p>
          <a:p>
            <a:r>
              <a:rPr lang="en-US" b="1" u="none" dirty="0"/>
              <a:t>Complexity in Error Handling</a:t>
            </a:r>
            <a:r>
              <a:rPr lang="en-US" b="0" u="none" dirty="0"/>
              <a:t>: Requires robust error handling mechanisms to manage timeouts, retries, and failed requests. More complex to implement reliable messaging guarantees compared to asynchronous patterns.</a:t>
            </a:r>
          </a:p>
          <a:p>
            <a:endParaRPr lang="en-US" b="0" u="none" dirty="0"/>
          </a:p>
          <a:p>
            <a:r>
              <a:rPr lang="en-US" b="1" u="none" dirty="0"/>
              <a:t>Single Point of Failure</a:t>
            </a:r>
            <a:r>
              <a:rPr lang="en-US" b="0" u="none" dirty="0"/>
              <a:t>: The responder can become a single point of failure. If it goes down, requesters cannot get responses. Ensuring high availability and fault tolerance becomes crucial.</a:t>
            </a:r>
            <a:endParaRPr lang="en-US" b="1" u="none" dirty="0"/>
          </a:p>
        </p:txBody>
      </p:sp>
      <p:sp>
        <p:nvSpPr>
          <p:cNvPr id="4" name="Slide Number Placeholder 3">
            <a:extLst>
              <a:ext uri="{FF2B5EF4-FFF2-40B4-BE49-F238E27FC236}">
                <a16:creationId xmlns:a16="http://schemas.microsoft.com/office/drawing/2014/main" id="{DB07FCBA-82D9-460D-27A4-7641BEBDB76A}"/>
              </a:ext>
            </a:extLst>
          </p:cNvPr>
          <p:cNvSpPr>
            <a:spLocks noGrp="1"/>
          </p:cNvSpPr>
          <p:nvPr>
            <p:ph type="sldNum" sz="quarter" idx="5"/>
          </p:nvPr>
        </p:nvSpPr>
        <p:spPr/>
        <p:txBody>
          <a:bodyPr/>
          <a:lstStyle/>
          <a:p>
            <a:fld id="{32F9F603-1C3D-4282-A126-C2403FB1CBBF}" type="slidenum">
              <a:rPr lang="en-US" smtClean="0"/>
              <a:t>57</a:t>
            </a:fld>
            <a:endParaRPr lang="en-US"/>
          </a:p>
        </p:txBody>
      </p:sp>
    </p:spTree>
    <p:extLst>
      <p:ext uri="{BB962C8B-B14F-4D97-AF65-F5344CB8AC3E}">
        <p14:creationId xmlns:p14="http://schemas.microsoft.com/office/powerpoint/2010/main" val="33448657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7B8F7-ABAA-998D-EFD1-CCF7EE6AA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020353-AF5B-484C-6559-7999BF1EBF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AC7AF-C91C-3905-B0FB-780F8B9BD8A2}"/>
              </a:ext>
            </a:extLst>
          </p:cNvPr>
          <p:cNvSpPr>
            <a:spLocks noGrp="1"/>
          </p:cNvSpPr>
          <p:nvPr>
            <p:ph type="body" idx="1"/>
          </p:nvPr>
        </p:nvSpPr>
        <p:spPr/>
        <p:txBody>
          <a:bodyPr/>
          <a:lstStyle/>
          <a:p>
            <a:r>
              <a:rPr lang="en-US" b="1" u="sng" dirty="0"/>
              <a:t>Service Invocation</a:t>
            </a:r>
            <a:endParaRPr lang="en-US" b="0" u="none" dirty="0"/>
          </a:p>
          <a:p>
            <a:r>
              <a:rPr lang="en-US" b="0" u="none" dirty="0"/>
              <a:t>Calling a service and waiting for a response, such as invoking a web service.</a:t>
            </a:r>
          </a:p>
          <a:p>
            <a:endParaRPr lang="en-US" b="0" u="none" dirty="0"/>
          </a:p>
          <a:p>
            <a:r>
              <a:rPr lang="en-US" b="1" u="sng" dirty="0"/>
              <a:t>Data Retrieval</a:t>
            </a:r>
            <a:endParaRPr lang="en-US" b="0" u="none" dirty="0"/>
          </a:p>
          <a:p>
            <a:r>
              <a:rPr lang="en-US" b="0" u="none" dirty="0"/>
              <a:t>Requesting specific information from another service or component and receiving the required data.</a:t>
            </a:r>
          </a:p>
          <a:p>
            <a:endParaRPr lang="en-US" b="0" u="none" dirty="0"/>
          </a:p>
          <a:p>
            <a:r>
              <a:rPr lang="en-US" b="1" u="sng" dirty="0"/>
              <a:t>Status Updates</a:t>
            </a:r>
            <a:endParaRPr lang="en-US" b="0" u="none" dirty="0"/>
          </a:p>
          <a:p>
            <a:r>
              <a:rPr lang="en-US" b="0" u="none" dirty="0"/>
              <a:t>Sending a request for the status of a process and receiving a status update in return.</a:t>
            </a:r>
            <a:endParaRPr lang="en-US" b="1" u="sng" dirty="0"/>
          </a:p>
        </p:txBody>
      </p:sp>
      <p:sp>
        <p:nvSpPr>
          <p:cNvPr id="4" name="Slide Number Placeholder 3">
            <a:extLst>
              <a:ext uri="{FF2B5EF4-FFF2-40B4-BE49-F238E27FC236}">
                <a16:creationId xmlns:a16="http://schemas.microsoft.com/office/drawing/2014/main" id="{206FB623-B1EE-8942-DA51-BEC18EDB63AF}"/>
              </a:ext>
            </a:extLst>
          </p:cNvPr>
          <p:cNvSpPr>
            <a:spLocks noGrp="1"/>
          </p:cNvSpPr>
          <p:nvPr>
            <p:ph type="sldNum" sz="quarter" idx="5"/>
          </p:nvPr>
        </p:nvSpPr>
        <p:spPr/>
        <p:txBody>
          <a:bodyPr/>
          <a:lstStyle/>
          <a:p>
            <a:fld id="{32F9F603-1C3D-4282-A126-C2403FB1CBBF}" type="slidenum">
              <a:rPr lang="en-US" smtClean="0"/>
              <a:t>58</a:t>
            </a:fld>
            <a:endParaRPr lang="en-US"/>
          </a:p>
        </p:txBody>
      </p:sp>
    </p:spTree>
    <p:extLst>
      <p:ext uri="{BB962C8B-B14F-4D97-AF65-F5344CB8AC3E}">
        <p14:creationId xmlns:p14="http://schemas.microsoft.com/office/powerpoint/2010/main" val="259650519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D1A696-4243-0DA4-2540-CD43930662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A2B19-314D-0C2A-3B89-66D2BE29E3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520AD2-FF36-504B-7D86-82287DC66E43}"/>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710F4F0E-C8A1-5B7B-B06A-2D64B5238AC1}"/>
              </a:ext>
            </a:extLst>
          </p:cNvPr>
          <p:cNvSpPr>
            <a:spLocks noGrp="1"/>
          </p:cNvSpPr>
          <p:nvPr>
            <p:ph type="sldNum" sz="quarter" idx="5"/>
          </p:nvPr>
        </p:nvSpPr>
        <p:spPr/>
        <p:txBody>
          <a:bodyPr/>
          <a:lstStyle/>
          <a:p>
            <a:fld id="{32F9F603-1C3D-4282-A126-C2403FB1CBBF}" type="slidenum">
              <a:rPr lang="en-US" smtClean="0"/>
              <a:t>59</a:t>
            </a:fld>
            <a:endParaRPr lang="en-US"/>
          </a:p>
        </p:txBody>
      </p:sp>
    </p:spTree>
    <p:extLst>
      <p:ext uri="{BB962C8B-B14F-4D97-AF65-F5344CB8AC3E}">
        <p14:creationId xmlns:p14="http://schemas.microsoft.com/office/powerpoint/2010/main" val="12682332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A2309-3D71-8FD8-FC88-E969444F03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888164-9472-96F9-C761-257EDC4267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C5A421-8CE1-C40D-7C04-55EBD44376DF}"/>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D696134-8216-CBE8-51D9-41CD10F68AC1}"/>
              </a:ext>
            </a:extLst>
          </p:cNvPr>
          <p:cNvSpPr>
            <a:spLocks noGrp="1"/>
          </p:cNvSpPr>
          <p:nvPr>
            <p:ph type="sldNum" sz="quarter" idx="5"/>
          </p:nvPr>
        </p:nvSpPr>
        <p:spPr/>
        <p:txBody>
          <a:bodyPr/>
          <a:lstStyle/>
          <a:p>
            <a:fld id="{32F9F603-1C3D-4282-A126-C2403FB1CBBF}" type="slidenum">
              <a:rPr lang="en-US" smtClean="0"/>
              <a:t>60</a:t>
            </a:fld>
            <a:endParaRPr lang="en-US"/>
          </a:p>
        </p:txBody>
      </p:sp>
    </p:spTree>
    <p:extLst>
      <p:ext uri="{BB962C8B-B14F-4D97-AF65-F5344CB8AC3E}">
        <p14:creationId xmlns:p14="http://schemas.microsoft.com/office/powerpoint/2010/main" val="3996682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C910F3-4CE5-D02D-DF92-7EA4459F74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AF393-489B-E6E8-8937-E65D308D839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A40175-4085-0623-01D7-598C32A5CD94}"/>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673A693-588A-C2F2-F98E-2043302C4063}"/>
              </a:ext>
            </a:extLst>
          </p:cNvPr>
          <p:cNvSpPr>
            <a:spLocks noGrp="1"/>
          </p:cNvSpPr>
          <p:nvPr>
            <p:ph type="sldNum" sz="quarter" idx="5"/>
          </p:nvPr>
        </p:nvSpPr>
        <p:spPr/>
        <p:txBody>
          <a:bodyPr/>
          <a:lstStyle/>
          <a:p>
            <a:fld id="{32F9F603-1C3D-4282-A126-C2403FB1CBBF}" type="slidenum">
              <a:rPr lang="en-US" smtClean="0"/>
              <a:t>61</a:t>
            </a:fld>
            <a:endParaRPr lang="en-US"/>
          </a:p>
        </p:txBody>
      </p:sp>
    </p:spTree>
    <p:extLst>
      <p:ext uri="{BB962C8B-B14F-4D97-AF65-F5344CB8AC3E}">
        <p14:creationId xmlns:p14="http://schemas.microsoft.com/office/powerpoint/2010/main" val="5279186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8D170E-1575-00F1-EED8-E248A33767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1A620D-65DD-5636-B759-341E2F3BAB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407071D-30C8-31FF-597C-75FF5A467206}"/>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542CBE01-2EA5-8975-5B85-6B3701AC936F}"/>
              </a:ext>
            </a:extLst>
          </p:cNvPr>
          <p:cNvSpPr>
            <a:spLocks noGrp="1"/>
          </p:cNvSpPr>
          <p:nvPr>
            <p:ph type="sldNum" sz="quarter" idx="5"/>
          </p:nvPr>
        </p:nvSpPr>
        <p:spPr/>
        <p:txBody>
          <a:bodyPr/>
          <a:lstStyle/>
          <a:p>
            <a:fld id="{32F9F603-1C3D-4282-A126-C2403FB1CBBF}" type="slidenum">
              <a:rPr lang="en-US" smtClean="0"/>
              <a:t>62</a:t>
            </a:fld>
            <a:endParaRPr lang="en-US"/>
          </a:p>
        </p:txBody>
      </p:sp>
    </p:spTree>
    <p:extLst>
      <p:ext uri="{BB962C8B-B14F-4D97-AF65-F5344CB8AC3E}">
        <p14:creationId xmlns:p14="http://schemas.microsoft.com/office/powerpoint/2010/main" val="4535614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D2817D-AB6D-2E21-40F4-C42B31BA99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6AD2D2-31AF-8230-35E3-3C5C3B3FB0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547522-A9DA-D618-50FE-E1F6230AE2E9}"/>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E75E576-5C66-DA3C-4F41-84E785B257A2}"/>
              </a:ext>
            </a:extLst>
          </p:cNvPr>
          <p:cNvSpPr>
            <a:spLocks noGrp="1"/>
          </p:cNvSpPr>
          <p:nvPr>
            <p:ph type="sldNum" sz="quarter" idx="5"/>
          </p:nvPr>
        </p:nvSpPr>
        <p:spPr/>
        <p:txBody>
          <a:bodyPr/>
          <a:lstStyle/>
          <a:p>
            <a:fld id="{32F9F603-1C3D-4282-A126-C2403FB1CBBF}" type="slidenum">
              <a:rPr lang="en-US" smtClean="0"/>
              <a:t>63</a:t>
            </a:fld>
            <a:endParaRPr lang="en-US"/>
          </a:p>
        </p:txBody>
      </p:sp>
    </p:spTree>
    <p:extLst>
      <p:ext uri="{BB962C8B-B14F-4D97-AF65-F5344CB8AC3E}">
        <p14:creationId xmlns:p14="http://schemas.microsoft.com/office/powerpoint/2010/main" val="124549809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6FCAC9-9609-A20E-0404-788B0BCD7F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16EAE3-1982-433E-E841-9207347499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14CB31D-82C2-5535-30AD-896F93DFAD5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2B5B966-537E-7671-67EF-75BB304DFA5D}"/>
              </a:ext>
            </a:extLst>
          </p:cNvPr>
          <p:cNvSpPr>
            <a:spLocks noGrp="1"/>
          </p:cNvSpPr>
          <p:nvPr>
            <p:ph type="sldNum" sz="quarter" idx="5"/>
          </p:nvPr>
        </p:nvSpPr>
        <p:spPr/>
        <p:txBody>
          <a:bodyPr/>
          <a:lstStyle/>
          <a:p>
            <a:fld id="{32F9F603-1C3D-4282-A126-C2403FB1CBBF}" type="slidenum">
              <a:rPr lang="en-US" smtClean="0"/>
              <a:t>64</a:t>
            </a:fld>
            <a:endParaRPr lang="en-US"/>
          </a:p>
        </p:txBody>
      </p:sp>
    </p:spTree>
    <p:extLst>
      <p:ext uri="{BB962C8B-B14F-4D97-AF65-F5344CB8AC3E}">
        <p14:creationId xmlns:p14="http://schemas.microsoft.com/office/powerpoint/2010/main" val="350321468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37033-E4C5-34FE-B314-AD10BCFEC4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3A9414-F114-CAFD-9A1C-628DDC2942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BFEAAB-DF45-5816-329B-45E03250C254}"/>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31349F3-2648-38BF-D5A4-7AEC4CC50356}"/>
              </a:ext>
            </a:extLst>
          </p:cNvPr>
          <p:cNvSpPr>
            <a:spLocks noGrp="1"/>
          </p:cNvSpPr>
          <p:nvPr>
            <p:ph type="sldNum" sz="quarter" idx="5"/>
          </p:nvPr>
        </p:nvSpPr>
        <p:spPr/>
        <p:txBody>
          <a:bodyPr/>
          <a:lstStyle/>
          <a:p>
            <a:fld id="{32F9F603-1C3D-4282-A126-C2403FB1CBBF}" type="slidenum">
              <a:rPr lang="en-US" smtClean="0"/>
              <a:t>65</a:t>
            </a:fld>
            <a:endParaRPr lang="en-US"/>
          </a:p>
        </p:txBody>
      </p:sp>
    </p:spTree>
    <p:extLst>
      <p:ext uri="{BB962C8B-B14F-4D97-AF65-F5344CB8AC3E}">
        <p14:creationId xmlns:p14="http://schemas.microsoft.com/office/powerpoint/2010/main" val="38951470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D81178-1F72-1C4C-EC29-016916DDE9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4D446B-166F-36A7-3F34-E8AC1C4DC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9FAC4A-4339-2F3B-4071-768A94D502D0}"/>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2E00BFA7-2A97-611A-8423-27600F4EA767}"/>
              </a:ext>
            </a:extLst>
          </p:cNvPr>
          <p:cNvSpPr>
            <a:spLocks noGrp="1"/>
          </p:cNvSpPr>
          <p:nvPr>
            <p:ph type="sldNum" sz="quarter" idx="5"/>
          </p:nvPr>
        </p:nvSpPr>
        <p:spPr/>
        <p:txBody>
          <a:bodyPr/>
          <a:lstStyle/>
          <a:p>
            <a:fld id="{32F9F603-1C3D-4282-A126-C2403FB1CBBF}" type="slidenum">
              <a:rPr lang="en-US" smtClean="0"/>
              <a:t>66</a:t>
            </a:fld>
            <a:endParaRPr lang="en-US"/>
          </a:p>
        </p:txBody>
      </p:sp>
    </p:spTree>
    <p:extLst>
      <p:ext uri="{BB962C8B-B14F-4D97-AF65-F5344CB8AC3E}">
        <p14:creationId xmlns:p14="http://schemas.microsoft.com/office/powerpoint/2010/main" val="2394357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8DFDDE-0D8F-66EE-6616-4A04D90CE9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E25534-2C0F-D007-9B4B-CA7EC57A43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CF65E6-A57F-E6DA-DFF4-D2279070A70D}"/>
              </a:ext>
            </a:extLst>
          </p:cNvPr>
          <p:cNvSpPr>
            <a:spLocks noGrp="1"/>
          </p:cNvSpPr>
          <p:nvPr>
            <p:ph type="body" idx="1"/>
          </p:nvPr>
        </p:nvSpPr>
        <p:spPr/>
        <p:txBody>
          <a:bodyPr/>
          <a:lstStyle/>
          <a:p>
            <a:r>
              <a:rPr lang="en-US" b="1" u="sng" dirty="0"/>
              <a:t>Improve Robustness and Efficiency</a:t>
            </a:r>
          </a:p>
          <a:p>
            <a:r>
              <a:rPr lang="en-US" b="0" u="none" dirty="0"/>
              <a:t>Effective messaging patterns can significantly improve the robustness and efficiency of your cloud applications.</a:t>
            </a:r>
          </a:p>
          <a:p>
            <a:endParaRPr lang="en-US" b="0" u="none" dirty="0"/>
          </a:p>
          <a:p>
            <a:r>
              <a:rPr lang="en-US" b="1" u="sng" dirty="0"/>
              <a:t>Handle Real-World Challenges</a:t>
            </a:r>
          </a:p>
          <a:p>
            <a:r>
              <a:rPr lang="en-US" b="0" u="none" dirty="0"/>
              <a:t>Understanding these patterns allows developers and architects to design systems that can handle real-world challenges, such as high availability, scalability, and maintainability.</a:t>
            </a:r>
          </a:p>
        </p:txBody>
      </p:sp>
      <p:sp>
        <p:nvSpPr>
          <p:cNvPr id="4" name="Slide Number Placeholder 3">
            <a:extLst>
              <a:ext uri="{FF2B5EF4-FFF2-40B4-BE49-F238E27FC236}">
                <a16:creationId xmlns:a16="http://schemas.microsoft.com/office/drawing/2014/main" id="{BCE75F1E-B86B-CAC4-3399-D099C76DB068}"/>
              </a:ext>
            </a:extLst>
          </p:cNvPr>
          <p:cNvSpPr>
            <a:spLocks noGrp="1"/>
          </p:cNvSpPr>
          <p:nvPr>
            <p:ph type="sldNum" sz="quarter" idx="5"/>
          </p:nvPr>
        </p:nvSpPr>
        <p:spPr/>
        <p:txBody>
          <a:bodyPr/>
          <a:lstStyle/>
          <a:p>
            <a:fld id="{32F9F603-1C3D-4282-A126-C2403FB1CBBF}" type="slidenum">
              <a:rPr lang="en-US" smtClean="0"/>
              <a:t>6</a:t>
            </a:fld>
            <a:endParaRPr lang="en-US"/>
          </a:p>
        </p:txBody>
      </p:sp>
    </p:spTree>
    <p:extLst>
      <p:ext uri="{BB962C8B-B14F-4D97-AF65-F5344CB8AC3E}">
        <p14:creationId xmlns:p14="http://schemas.microsoft.com/office/powerpoint/2010/main" val="39537198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E6A8D-7C3F-5A88-3CDA-D68A1A50A7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62630B-D227-8124-EC6F-1A0526EE75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4AC748-3180-E3A0-EE37-2FA8F74CD9D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AFCE935-DBC6-5694-2F96-7220534A190F}"/>
              </a:ext>
            </a:extLst>
          </p:cNvPr>
          <p:cNvSpPr>
            <a:spLocks noGrp="1"/>
          </p:cNvSpPr>
          <p:nvPr>
            <p:ph type="sldNum" sz="quarter" idx="5"/>
          </p:nvPr>
        </p:nvSpPr>
        <p:spPr/>
        <p:txBody>
          <a:bodyPr/>
          <a:lstStyle/>
          <a:p>
            <a:fld id="{32F9F603-1C3D-4282-A126-C2403FB1CBBF}" type="slidenum">
              <a:rPr lang="en-US" smtClean="0"/>
              <a:t>67</a:t>
            </a:fld>
            <a:endParaRPr lang="en-US"/>
          </a:p>
        </p:txBody>
      </p:sp>
    </p:spTree>
    <p:extLst>
      <p:ext uri="{BB962C8B-B14F-4D97-AF65-F5344CB8AC3E}">
        <p14:creationId xmlns:p14="http://schemas.microsoft.com/office/powerpoint/2010/main" val="30016118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5FD30-991B-936E-8100-504A7EBD33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482BE0-FF9E-3FC3-AB68-CD05759A7BE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B669E-FDDC-337F-97B9-593A52B7A5F7}"/>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AFEA95D4-C99A-0DDC-A744-07F49BAE1EE8}"/>
              </a:ext>
            </a:extLst>
          </p:cNvPr>
          <p:cNvSpPr>
            <a:spLocks noGrp="1"/>
          </p:cNvSpPr>
          <p:nvPr>
            <p:ph type="sldNum" sz="quarter" idx="5"/>
          </p:nvPr>
        </p:nvSpPr>
        <p:spPr/>
        <p:txBody>
          <a:bodyPr/>
          <a:lstStyle/>
          <a:p>
            <a:fld id="{32F9F603-1C3D-4282-A126-C2403FB1CBBF}" type="slidenum">
              <a:rPr lang="en-US" smtClean="0"/>
              <a:t>68</a:t>
            </a:fld>
            <a:endParaRPr lang="en-US"/>
          </a:p>
        </p:txBody>
      </p:sp>
    </p:spTree>
    <p:extLst>
      <p:ext uri="{BB962C8B-B14F-4D97-AF65-F5344CB8AC3E}">
        <p14:creationId xmlns:p14="http://schemas.microsoft.com/office/powerpoint/2010/main" val="91746876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F9F603-1C3D-4282-A126-C2403FB1CBBF}" type="slidenum">
              <a:rPr lang="en-US" smtClean="0"/>
              <a:t>71</a:t>
            </a:fld>
            <a:endParaRPr lang="en-US"/>
          </a:p>
        </p:txBody>
      </p:sp>
    </p:spTree>
    <p:extLst>
      <p:ext uri="{BB962C8B-B14F-4D97-AF65-F5344CB8AC3E}">
        <p14:creationId xmlns:p14="http://schemas.microsoft.com/office/powerpoint/2010/main" val="149926482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Dead Letter Queue</a:t>
            </a:r>
          </a:p>
          <a:p>
            <a:r>
              <a:rPr lang="en-US" dirty="0"/>
              <a:t>Handling failed messages by moving them to a secondary queue for troubleshooting and analysis.</a:t>
            </a:r>
          </a:p>
          <a:p>
            <a:endParaRPr lang="en-US" b="1" u="sng" dirty="0"/>
          </a:p>
          <a:p>
            <a:r>
              <a:rPr lang="en-US" b="0" u="sng" dirty="0"/>
              <a:t>When to Use</a:t>
            </a:r>
          </a:p>
          <a:p>
            <a:pPr marL="171450" indent="-171450">
              <a:buFont typeface="Arial" panose="020B0604020202020204" pitchFamily="34" charset="0"/>
              <a:buChar char="•"/>
            </a:pPr>
            <a:r>
              <a:rPr lang="en-US" b="0" u="none" dirty="0"/>
              <a:t>When you need to handle messages that cannot be processed successfully.</a:t>
            </a:r>
          </a:p>
          <a:p>
            <a:pPr marL="171450" indent="-171450">
              <a:buFont typeface="Arial" panose="020B0604020202020204" pitchFamily="34" charset="0"/>
              <a:buChar char="•"/>
            </a:pPr>
            <a:r>
              <a:rPr lang="en-US" b="0" u="none" dirty="0"/>
              <a:t>Useful for scenarios where you need to analyze and address problematic messages separately, such as failed transactions or corrupted data.</a:t>
            </a:r>
            <a:endParaRPr lang="en-US" b="1" u="sng" dirty="0"/>
          </a:p>
          <a:p>
            <a:endParaRPr lang="en-US" dirty="0"/>
          </a:p>
        </p:txBody>
      </p:sp>
      <p:sp>
        <p:nvSpPr>
          <p:cNvPr id="4" name="Slide Number Placeholder 3"/>
          <p:cNvSpPr>
            <a:spLocks noGrp="1"/>
          </p:cNvSpPr>
          <p:nvPr>
            <p:ph type="sldNum" sz="quarter" idx="5"/>
          </p:nvPr>
        </p:nvSpPr>
        <p:spPr/>
        <p:txBody>
          <a:bodyPr/>
          <a:lstStyle/>
          <a:p>
            <a:fld id="{32F9F603-1C3D-4282-A126-C2403FB1CBBF}" type="slidenum">
              <a:rPr lang="en-US" smtClean="0"/>
              <a:t>72</a:t>
            </a:fld>
            <a:endParaRPr lang="en-US"/>
          </a:p>
        </p:txBody>
      </p:sp>
    </p:spTree>
    <p:extLst>
      <p:ext uri="{BB962C8B-B14F-4D97-AF65-F5344CB8AC3E}">
        <p14:creationId xmlns:p14="http://schemas.microsoft.com/office/powerpoint/2010/main" val="202593396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64B019-CE4A-98D5-56AC-68FE63B64A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A0ED92-FB73-6DBE-2C09-37A738170B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22C7E5-244F-ADEF-C030-46BDF29CF0D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D7B8550-C3B6-B628-D423-A3EE34D676B9}"/>
              </a:ext>
            </a:extLst>
          </p:cNvPr>
          <p:cNvSpPr>
            <a:spLocks noGrp="1"/>
          </p:cNvSpPr>
          <p:nvPr>
            <p:ph type="sldNum" sz="quarter" idx="5"/>
          </p:nvPr>
        </p:nvSpPr>
        <p:spPr/>
        <p:txBody>
          <a:bodyPr/>
          <a:lstStyle/>
          <a:p>
            <a:fld id="{32F9F603-1C3D-4282-A126-C2403FB1CBBF}" type="slidenum">
              <a:rPr lang="en-US" smtClean="0"/>
              <a:t>73</a:t>
            </a:fld>
            <a:endParaRPr lang="en-US"/>
          </a:p>
        </p:txBody>
      </p:sp>
    </p:spTree>
    <p:extLst>
      <p:ext uri="{BB962C8B-B14F-4D97-AF65-F5344CB8AC3E}">
        <p14:creationId xmlns:p14="http://schemas.microsoft.com/office/powerpoint/2010/main" val="34615940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25B44-3570-2402-97AA-43D6BF997A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E3528E-9A4D-B8E2-8BB5-2EDE8B8A44B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B53201-9C71-9BB9-4B44-0192E774F647}"/>
              </a:ext>
            </a:extLst>
          </p:cNvPr>
          <p:cNvSpPr>
            <a:spLocks noGrp="1"/>
          </p:cNvSpPr>
          <p:nvPr>
            <p:ph type="body" idx="1"/>
          </p:nvPr>
        </p:nvSpPr>
        <p:spPr/>
        <p:txBody>
          <a:bodyPr/>
          <a:lstStyle/>
          <a:p>
            <a:r>
              <a:rPr lang="en-US" b="1" u="sng" dirty="0"/>
              <a:t>Point-to-Point Messaging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Direct communication between a sender and a receiver, ensuring messages are processed by one consumer.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u="sng" dirty="0"/>
          </a:p>
          <a:p>
            <a:r>
              <a:rPr lang="en-US" b="0" u="sng" dirty="0"/>
              <a:t>When to Use</a:t>
            </a:r>
          </a:p>
          <a:p>
            <a:pPr marL="171450" indent="-171450">
              <a:buFont typeface="Arial" panose="020B0604020202020204" pitchFamily="34" charset="0"/>
              <a:buChar char="•"/>
            </a:pPr>
            <a:r>
              <a:rPr lang="en-US" b="0" u="none" dirty="0"/>
              <a:t>When you need reliable, one-to-one communication between two components.</a:t>
            </a:r>
          </a:p>
          <a:p>
            <a:pPr marL="171450" indent="-171450">
              <a:buFont typeface="Arial" panose="020B0604020202020204" pitchFamily="34" charset="0"/>
              <a:buChar char="•"/>
            </a:pPr>
            <a:r>
              <a:rPr lang="en-US" b="0" u="none" dirty="0"/>
              <a:t>Ideal for scenarios where each message much be processed by only one receiver, such as task distribution.</a:t>
            </a:r>
            <a:endParaRPr lang="en-US" b="1" u="sng" dirty="0"/>
          </a:p>
          <a:p>
            <a:endParaRPr lang="en-US" dirty="0"/>
          </a:p>
        </p:txBody>
      </p:sp>
      <p:sp>
        <p:nvSpPr>
          <p:cNvPr id="4" name="Slide Number Placeholder 3">
            <a:extLst>
              <a:ext uri="{FF2B5EF4-FFF2-40B4-BE49-F238E27FC236}">
                <a16:creationId xmlns:a16="http://schemas.microsoft.com/office/drawing/2014/main" id="{C349E2AB-D9FE-F263-9A6E-E0AA9A293205}"/>
              </a:ext>
            </a:extLst>
          </p:cNvPr>
          <p:cNvSpPr>
            <a:spLocks noGrp="1"/>
          </p:cNvSpPr>
          <p:nvPr>
            <p:ph type="sldNum" sz="quarter" idx="5"/>
          </p:nvPr>
        </p:nvSpPr>
        <p:spPr/>
        <p:txBody>
          <a:bodyPr/>
          <a:lstStyle/>
          <a:p>
            <a:fld id="{32F9F603-1C3D-4282-A126-C2403FB1CBBF}" type="slidenum">
              <a:rPr lang="en-US" smtClean="0"/>
              <a:t>74</a:t>
            </a:fld>
            <a:endParaRPr lang="en-US"/>
          </a:p>
        </p:txBody>
      </p:sp>
    </p:spTree>
    <p:extLst>
      <p:ext uri="{BB962C8B-B14F-4D97-AF65-F5344CB8AC3E}">
        <p14:creationId xmlns:p14="http://schemas.microsoft.com/office/powerpoint/2010/main" val="186724726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7650C-A5FA-AC0B-409D-C4F82F5E3C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8F4039-7C86-F0E1-B524-42A4CB190A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909630-7710-0764-4F07-71A95017B705}"/>
              </a:ext>
            </a:extLst>
          </p:cNvPr>
          <p:cNvSpPr>
            <a:spLocks noGrp="1"/>
          </p:cNvSpPr>
          <p:nvPr>
            <p:ph type="body" idx="1"/>
          </p:nvPr>
        </p:nvSpPr>
        <p:spPr/>
        <p:txBody>
          <a:bodyPr/>
          <a:lstStyle/>
          <a:p>
            <a:r>
              <a:rPr lang="en-US" b="1" u="sng" dirty="0"/>
              <a:t>Publish/Subscribe Messaging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Broadcasting messages to multiple subscribers, allowing one-to-many communication.</a:t>
            </a:r>
          </a:p>
          <a:p>
            <a:endParaRPr lang="en-US" b="1" u="sng" dirty="0"/>
          </a:p>
          <a:p>
            <a:r>
              <a:rPr lang="en-US" b="0" u="sng" dirty="0"/>
              <a:t>When to Use</a:t>
            </a:r>
          </a:p>
          <a:p>
            <a:pPr marL="171450" indent="-171450">
              <a:buFont typeface="Arial" panose="020B0604020202020204" pitchFamily="34" charset="0"/>
              <a:buChar char="•"/>
            </a:pPr>
            <a:r>
              <a:rPr lang="en-US" b="0" u="none" dirty="0"/>
              <a:t>When you need to broadcast messages to multiple receivers.</a:t>
            </a:r>
          </a:p>
          <a:p>
            <a:pPr marL="171450" indent="-171450">
              <a:buFont typeface="Arial" panose="020B0604020202020204" pitchFamily="34" charset="0"/>
              <a:buChar char="•"/>
            </a:pPr>
            <a:r>
              <a:rPr lang="en-US" b="0" u="none" dirty="0"/>
              <a:t>Suitable for scenarios where multiple subscribes need to receive and act on the same message, such as notifications or event broadcasting.</a:t>
            </a:r>
            <a:endParaRPr lang="en-US" b="1" u="sng" dirty="0"/>
          </a:p>
          <a:p>
            <a:endParaRPr lang="en-US" dirty="0"/>
          </a:p>
        </p:txBody>
      </p:sp>
      <p:sp>
        <p:nvSpPr>
          <p:cNvPr id="4" name="Slide Number Placeholder 3">
            <a:extLst>
              <a:ext uri="{FF2B5EF4-FFF2-40B4-BE49-F238E27FC236}">
                <a16:creationId xmlns:a16="http://schemas.microsoft.com/office/drawing/2014/main" id="{0B2857F6-338D-4B86-9CA6-FB8185D7F9C3}"/>
              </a:ext>
            </a:extLst>
          </p:cNvPr>
          <p:cNvSpPr>
            <a:spLocks noGrp="1"/>
          </p:cNvSpPr>
          <p:nvPr>
            <p:ph type="sldNum" sz="quarter" idx="5"/>
          </p:nvPr>
        </p:nvSpPr>
        <p:spPr/>
        <p:txBody>
          <a:bodyPr/>
          <a:lstStyle/>
          <a:p>
            <a:fld id="{32F9F603-1C3D-4282-A126-C2403FB1CBBF}" type="slidenum">
              <a:rPr lang="en-US" smtClean="0"/>
              <a:t>75</a:t>
            </a:fld>
            <a:endParaRPr lang="en-US"/>
          </a:p>
        </p:txBody>
      </p:sp>
    </p:spTree>
    <p:extLst>
      <p:ext uri="{BB962C8B-B14F-4D97-AF65-F5344CB8AC3E}">
        <p14:creationId xmlns:p14="http://schemas.microsoft.com/office/powerpoint/2010/main" val="1145647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849527-2893-4642-0154-861439FDB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002665-9037-715E-2630-5A78A3CEF2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3DBF50-7265-16D0-772B-1D8AB06A8391}"/>
              </a:ext>
            </a:extLst>
          </p:cNvPr>
          <p:cNvSpPr>
            <a:spLocks noGrp="1"/>
          </p:cNvSpPr>
          <p:nvPr>
            <p:ph type="body" idx="1"/>
          </p:nvPr>
        </p:nvSpPr>
        <p:spPr/>
        <p:txBody>
          <a:bodyPr/>
          <a:lstStyle/>
          <a:p>
            <a:r>
              <a:rPr lang="en-US" b="1" u="sng" dirty="0"/>
              <a:t>Competing Consumers Messaging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Multiple consumers processing messages from the same queue, improving system scalability and load balancing.</a:t>
            </a:r>
          </a:p>
          <a:p>
            <a:endParaRPr lang="en-US" b="1" u="sng" dirty="0"/>
          </a:p>
          <a:p>
            <a:r>
              <a:rPr lang="en-US" b="0" u="sng" dirty="0"/>
              <a:t>When to Use</a:t>
            </a:r>
          </a:p>
          <a:p>
            <a:pPr marL="171450" indent="-171450">
              <a:buFont typeface="Arial" panose="020B0604020202020204" pitchFamily="34" charset="0"/>
              <a:buChar char="•"/>
            </a:pPr>
            <a:r>
              <a:rPr lang="en-US" b="0" u="none" dirty="0"/>
              <a:t>When you need to distribute the processing load among multiple consumers to improve efficiency.</a:t>
            </a:r>
          </a:p>
          <a:p>
            <a:pPr marL="171450" indent="-171450">
              <a:buFont typeface="Arial" panose="020B0604020202020204" pitchFamily="34" charset="0"/>
              <a:buChar char="•"/>
            </a:pPr>
            <a:r>
              <a:rPr lang="en-US" b="0" u="none" dirty="0"/>
              <a:t>Ideal for scenarios with high message throughput where parallel processing is necessary, such as processing orders or jobs.</a:t>
            </a:r>
            <a:endParaRPr lang="en-US" b="1" u="sng" dirty="0"/>
          </a:p>
          <a:p>
            <a:endParaRPr lang="en-US" dirty="0"/>
          </a:p>
        </p:txBody>
      </p:sp>
      <p:sp>
        <p:nvSpPr>
          <p:cNvPr id="4" name="Slide Number Placeholder 3">
            <a:extLst>
              <a:ext uri="{FF2B5EF4-FFF2-40B4-BE49-F238E27FC236}">
                <a16:creationId xmlns:a16="http://schemas.microsoft.com/office/drawing/2014/main" id="{C25430A4-BDFC-7806-9F3F-715DC0B786A5}"/>
              </a:ext>
            </a:extLst>
          </p:cNvPr>
          <p:cNvSpPr>
            <a:spLocks noGrp="1"/>
          </p:cNvSpPr>
          <p:nvPr>
            <p:ph type="sldNum" sz="quarter" idx="5"/>
          </p:nvPr>
        </p:nvSpPr>
        <p:spPr/>
        <p:txBody>
          <a:bodyPr/>
          <a:lstStyle/>
          <a:p>
            <a:fld id="{32F9F603-1C3D-4282-A126-C2403FB1CBBF}" type="slidenum">
              <a:rPr lang="en-US" smtClean="0"/>
              <a:t>76</a:t>
            </a:fld>
            <a:endParaRPr lang="en-US"/>
          </a:p>
        </p:txBody>
      </p:sp>
    </p:spTree>
    <p:extLst>
      <p:ext uri="{BB962C8B-B14F-4D97-AF65-F5344CB8AC3E}">
        <p14:creationId xmlns:p14="http://schemas.microsoft.com/office/powerpoint/2010/main" val="258680252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A28F6-AE14-7236-0145-42FB1F0EDB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8B27B9-7EC9-FB70-6514-3F4B7C8CA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C61C603-5AC3-3FBF-2433-5598B9194D35}"/>
              </a:ext>
            </a:extLst>
          </p:cNvPr>
          <p:cNvSpPr>
            <a:spLocks noGrp="1"/>
          </p:cNvSpPr>
          <p:nvPr>
            <p:ph type="body" idx="1"/>
          </p:nvPr>
        </p:nvSpPr>
        <p:spPr/>
        <p:txBody>
          <a:bodyPr/>
          <a:lstStyle/>
          <a:p>
            <a:r>
              <a:rPr lang="en-US" b="1" u="sng" dirty="0"/>
              <a:t>Request/Reply Messaging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Two-way communication where the sender expects a response, facilitating synchronous interactions.</a:t>
            </a:r>
          </a:p>
          <a:p>
            <a:endParaRPr lang="en-US" b="1" u="sng" dirty="0"/>
          </a:p>
          <a:p>
            <a:r>
              <a:rPr lang="en-US" b="0" u="sng" dirty="0"/>
              <a:t>When to Use</a:t>
            </a:r>
            <a:endParaRPr lang="en-US" b="0" u="none" dirty="0"/>
          </a:p>
          <a:p>
            <a:pPr marL="171450" indent="-171450">
              <a:buFont typeface="Arial" panose="020B0604020202020204" pitchFamily="34" charset="0"/>
              <a:buChar char="•"/>
            </a:pPr>
            <a:r>
              <a:rPr lang="en-US" b="0" u="none" dirty="0"/>
              <a:t>When you need synchronous communication with immediate feedback.</a:t>
            </a:r>
          </a:p>
          <a:p>
            <a:pPr marL="171450" indent="-171450">
              <a:buFont typeface="Arial" panose="020B0604020202020204" pitchFamily="34" charset="0"/>
              <a:buChar char="•"/>
            </a:pPr>
            <a:r>
              <a:rPr lang="en-US" b="0" u="none" dirty="0"/>
              <a:t>Useful for scenarios where a response is required for each request, such as querying a service or performing an action that needs acknowledgement.</a:t>
            </a:r>
            <a:endParaRPr lang="en-US" b="1" u="sng" dirty="0"/>
          </a:p>
          <a:p>
            <a:endParaRPr lang="en-US" dirty="0"/>
          </a:p>
        </p:txBody>
      </p:sp>
      <p:sp>
        <p:nvSpPr>
          <p:cNvPr id="4" name="Slide Number Placeholder 3">
            <a:extLst>
              <a:ext uri="{FF2B5EF4-FFF2-40B4-BE49-F238E27FC236}">
                <a16:creationId xmlns:a16="http://schemas.microsoft.com/office/drawing/2014/main" id="{AB62843E-8868-3333-1F3E-79B1F11491D5}"/>
              </a:ext>
            </a:extLst>
          </p:cNvPr>
          <p:cNvSpPr>
            <a:spLocks noGrp="1"/>
          </p:cNvSpPr>
          <p:nvPr>
            <p:ph type="sldNum" sz="quarter" idx="5"/>
          </p:nvPr>
        </p:nvSpPr>
        <p:spPr/>
        <p:txBody>
          <a:bodyPr/>
          <a:lstStyle/>
          <a:p>
            <a:fld id="{32F9F603-1C3D-4282-A126-C2403FB1CBBF}" type="slidenum">
              <a:rPr lang="en-US" smtClean="0"/>
              <a:t>77</a:t>
            </a:fld>
            <a:endParaRPr lang="en-US"/>
          </a:p>
        </p:txBody>
      </p:sp>
    </p:spTree>
    <p:extLst>
      <p:ext uri="{BB962C8B-B14F-4D97-AF65-F5344CB8AC3E}">
        <p14:creationId xmlns:p14="http://schemas.microsoft.com/office/powerpoint/2010/main" val="38774311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b="1" dirty="0"/>
              <a:t>Reliability</a:t>
            </a:r>
            <a:r>
              <a:rPr lang="en-US" b="0" dirty="0"/>
              <a:t>: Ensuring messages are delivered and processed as intended.</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Scalability</a:t>
            </a:r>
            <a:r>
              <a:rPr lang="en-US" b="0" dirty="0"/>
              <a:t>: Distributing workload efficiently across multiple consumers and systems.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Decoupling</a:t>
            </a:r>
            <a:r>
              <a:rPr lang="en-US" b="0" dirty="0"/>
              <a:t>: Allowing different parts of the application to operate independently.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Fault Tolerance</a:t>
            </a:r>
            <a:r>
              <a:rPr lang="en-US" b="0" dirty="0"/>
              <a:t>: Managing and recovering from failures to maintain system stability.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Flexibility</a:t>
            </a:r>
            <a:r>
              <a:rPr lang="en-US" b="0" dirty="0"/>
              <a:t>: Enabling a variety of communication models to suit different use cases.</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78</a:t>
            </a:fld>
            <a:endParaRPr lang="en-US"/>
          </a:p>
        </p:txBody>
      </p:sp>
    </p:spTree>
    <p:extLst>
      <p:ext uri="{BB962C8B-B14F-4D97-AF65-F5344CB8AC3E}">
        <p14:creationId xmlns:p14="http://schemas.microsoft.com/office/powerpoint/2010/main" val="25701583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7</a:t>
            </a:fld>
            <a:endParaRPr lang="en-US"/>
          </a:p>
        </p:txBody>
      </p:sp>
    </p:spTree>
    <p:extLst>
      <p:ext uri="{BB962C8B-B14F-4D97-AF65-F5344CB8AC3E}">
        <p14:creationId xmlns:p14="http://schemas.microsoft.com/office/powerpoint/2010/main" val="892957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Routing and Processing</a:t>
            </a:r>
            <a:r>
              <a:rPr lang="en-US" b="0" dirty="0"/>
              <a:t>: Enhancing message handling and processing efficiency.</a:t>
            </a:r>
          </a:p>
          <a:p>
            <a:endParaRPr lang="en-US" b="0" dirty="0"/>
          </a:p>
          <a:p>
            <a:r>
              <a:rPr lang="en-US" b="1" dirty="0"/>
              <a:t>Advanced Processing Techniques</a:t>
            </a:r>
            <a:r>
              <a:rPr lang="en-US" b="0" dirty="0"/>
              <a:t>: Implementing sophisticated techniques for robust messaging.</a:t>
            </a:r>
          </a:p>
          <a:p>
            <a:endParaRPr lang="en-US" b="0" dirty="0"/>
          </a:p>
          <a:p>
            <a:r>
              <a:rPr lang="en-US" b="1" dirty="0"/>
              <a:t>Resilience and Reliability</a:t>
            </a:r>
            <a:r>
              <a:rPr lang="en-US" b="0" dirty="0"/>
              <a:t>: Ensuring fault tolerance, resilience, and reliability in messaging.</a:t>
            </a:r>
          </a:p>
          <a:p>
            <a:endParaRPr lang="en-US" b="0" dirty="0"/>
          </a:p>
          <a:p>
            <a:r>
              <a:rPr lang="en-US" b="1" dirty="0"/>
              <a:t>Streaming and Integration</a:t>
            </a:r>
            <a:r>
              <a:rPr lang="en-US" b="0" dirty="0"/>
              <a:t>: Leveraging continuous data streams and integrating systems effectively.</a:t>
            </a:r>
          </a:p>
          <a:p>
            <a:endParaRPr lang="en-US" b="0" dirty="0"/>
          </a:p>
          <a:p>
            <a:r>
              <a:rPr lang="en-US" b="1" dirty="0"/>
              <a:t>Design Considerations</a:t>
            </a:r>
            <a:r>
              <a:rPr lang="en-US" b="0" dirty="0"/>
              <a:t>: Understanding best practices for designing resilient messaging systems.</a:t>
            </a:r>
          </a:p>
          <a:p>
            <a:endParaRPr lang="en-US" b="0" dirty="0"/>
          </a:p>
          <a:p>
            <a:r>
              <a:rPr lang="en-US" b="1" dirty="0"/>
              <a:t>Hands-On Exercises</a:t>
            </a:r>
            <a:r>
              <a:rPr lang="en-US" b="0" dirty="0"/>
              <a:t>: Practical implementations of advanced patterns to reinforce learning.</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79</a:t>
            </a:fld>
            <a:endParaRPr lang="en-US"/>
          </a:p>
        </p:txBody>
      </p:sp>
    </p:spTree>
    <p:extLst>
      <p:ext uri="{BB962C8B-B14F-4D97-AF65-F5344CB8AC3E}">
        <p14:creationId xmlns:p14="http://schemas.microsoft.com/office/powerpoint/2010/main" val="303734521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covered a lot of ground in the </a:t>
            </a:r>
            <a:r>
              <a:rPr lang="en-US" b="1" dirty="0"/>
              <a:t>Fundaments of Messaging</a:t>
            </a:r>
            <a:r>
              <a:rPr lang="en-US" b="0" dirty="0"/>
              <a:t> module, giving you a solid foundation in core messaging patterns. Before we conclude this section, let’s take a moment to preview what is coming next in our workshop.</a:t>
            </a:r>
          </a:p>
          <a:p>
            <a:endParaRPr lang="en-US" b="0" dirty="0"/>
          </a:p>
          <a:p>
            <a:r>
              <a:rPr lang="en-US" b="0" dirty="0"/>
              <a:t>In the </a:t>
            </a:r>
            <a:r>
              <a:rPr lang="en-US" b="1" dirty="0"/>
              <a:t>Routing and Processing</a:t>
            </a:r>
            <a:r>
              <a:rPr lang="en-US" b="0" dirty="0"/>
              <a:t> module, we will go deeper into more advanced patterns that enhance message handling and processing efficiency. Here is a sneak peek of what we will explore:</a:t>
            </a:r>
          </a:p>
          <a:p>
            <a:endParaRPr lang="en-US" b="0" dirty="0"/>
          </a:p>
          <a:p>
            <a:pPr marL="171450" indent="-171450">
              <a:buFont typeface="Arial" panose="020B0604020202020204" pitchFamily="34" charset="0"/>
              <a:buChar char="•"/>
            </a:pPr>
            <a:r>
              <a:rPr lang="en-US" b="1" dirty="0"/>
              <a:t>Message Routing</a:t>
            </a:r>
            <a:r>
              <a:rPr lang="en-US" b="0" dirty="0"/>
              <a:t>: Learn how to direct messages to appropriate endpoints for processing.</a:t>
            </a:r>
          </a:p>
          <a:p>
            <a:pPr marL="171450" indent="-171450">
              <a:buFont typeface="Arial" panose="020B0604020202020204" pitchFamily="34" charset="0"/>
              <a:buChar char="•"/>
            </a:pPr>
            <a:r>
              <a:rPr lang="en-US" b="1" dirty="0"/>
              <a:t>Dead Letter Queues</a:t>
            </a:r>
            <a:r>
              <a:rPr lang="en-US" b="0" dirty="0"/>
              <a:t>: Understand the strategies for handling undeliverable messages.</a:t>
            </a:r>
          </a:p>
          <a:p>
            <a:pPr marL="171450" indent="-171450">
              <a:buFont typeface="Arial" panose="020B0604020202020204" pitchFamily="34" charset="0"/>
              <a:buChar char="•"/>
            </a:pPr>
            <a:r>
              <a:rPr lang="en-US" b="1" dirty="0"/>
              <a:t>Message Filtering</a:t>
            </a:r>
            <a:r>
              <a:rPr lang="en-US" b="0" dirty="0"/>
              <a:t>: Discover techniques to process only the messages that matter to your application.</a:t>
            </a:r>
          </a:p>
          <a:p>
            <a:pPr marL="171450" indent="-171450">
              <a:buFont typeface="Arial" panose="020B0604020202020204" pitchFamily="34" charset="0"/>
              <a:buChar char="•"/>
            </a:pPr>
            <a:r>
              <a:rPr lang="en-US" b="1" dirty="0"/>
              <a:t>Aggregator Pattern</a:t>
            </a:r>
            <a:r>
              <a:rPr lang="en-US" b="0" dirty="0"/>
              <a:t>: See how to combine multiple related messages into a single message.</a:t>
            </a:r>
          </a:p>
          <a:p>
            <a:pPr marL="171450" indent="-171450">
              <a:buFont typeface="Arial" panose="020B0604020202020204" pitchFamily="34" charset="0"/>
              <a:buChar char="•"/>
            </a:pPr>
            <a:r>
              <a:rPr lang="en-US" b="1" dirty="0"/>
              <a:t>Scatter-Gather</a:t>
            </a:r>
            <a:r>
              <a:rPr lang="en-US" b="0" dirty="0"/>
              <a:t>: Explore the methods for splitting a message into sub-messages and reassembling the responses.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These patterns will build on what you have already learned and provide you with powerful tools to design robust and efficient messaging solutions. Stay tuned as we continue to enhance your messaging toolkit.</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80</a:t>
            </a:fld>
            <a:endParaRPr lang="en-US"/>
          </a:p>
        </p:txBody>
      </p:sp>
    </p:spTree>
    <p:extLst>
      <p:ext uri="{BB962C8B-B14F-4D97-AF65-F5344CB8AC3E}">
        <p14:creationId xmlns:p14="http://schemas.microsoft.com/office/powerpoint/2010/main" val="103825946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the </a:t>
            </a:r>
            <a:r>
              <a:rPr lang="en-US" b="1" dirty="0"/>
              <a:t>Routing and Processing</a:t>
            </a:r>
            <a:r>
              <a:rPr lang="en-US" b="0" dirty="0"/>
              <a:t> module. In this section, we will explore advanced patterns that enhance the efficiency and effectiveness of message handling within distributed systems. Proper routing and processing are crucial for ensuring that messages reach the right destinations and are processed appropriately, thereby enabling seamless communication and coordination between different parts of your application.</a:t>
            </a:r>
          </a:p>
          <a:p>
            <a:endParaRPr lang="en-US" b="0" dirty="0"/>
          </a:p>
          <a:p>
            <a:r>
              <a:rPr lang="en-US" b="0" dirty="0"/>
              <a:t>By the end of this module, you will be equipped with practical knowledge and techniques to improve your messaging solutions, making them more efficient and reliable. Let’s dive in and explore how to take your message handling capabilities to the next level!</a:t>
            </a:r>
            <a:endParaRPr lang="en-US" dirty="0"/>
          </a:p>
        </p:txBody>
      </p:sp>
      <p:sp>
        <p:nvSpPr>
          <p:cNvPr id="4" name="Slide Number Placeholder 3"/>
          <p:cNvSpPr>
            <a:spLocks noGrp="1"/>
          </p:cNvSpPr>
          <p:nvPr>
            <p:ph type="sldNum" sz="quarter" idx="5"/>
          </p:nvPr>
        </p:nvSpPr>
        <p:spPr/>
        <p:txBody>
          <a:bodyPr/>
          <a:lstStyle/>
          <a:p>
            <a:fld id="{32F9F603-1C3D-4282-A126-C2403FB1CBBF}" type="slidenum">
              <a:rPr lang="en-US" smtClean="0"/>
              <a:t>81</a:t>
            </a:fld>
            <a:endParaRPr lang="en-US"/>
          </a:p>
        </p:txBody>
      </p:sp>
    </p:spTree>
    <p:extLst>
      <p:ext uri="{BB962C8B-B14F-4D97-AF65-F5344CB8AC3E}">
        <p14:creationId xmlns:p14="http://schemas.microsoft.com/office/powerpoint/2010/main" val="261341920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7C1D0-8C10-009B-8CB5-AD9823E048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92AF0-7892-8480-E1F7-66F349CB7F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0A05E3-7E9A-EA25-45EF-BA26CFF0C904}"/>
              </a:ext>
            </a:extLst>
          </p:cNvPr>
          <p:cNvSpPr>
            <a:spLocks noGrp="1"/>
          </p:cNvSpPr>
          <p:nvPr>
            <p:ph type="body" idx="1"/>
          </p:nvPr>
        </p:nvSpPr>
        <p:spPr/>
        <p:txBody>
          <a:bodyPr/>
          <a:lstStyle/>
          <a:p>
            <a:r>
              <a:rPr lang="en-US" b="1" u="sng" dirty="0"/>
              <a:t>Definition</a:t>
            </a:r>
            <a:endParaRPr lang="en-US" b="0" u="none" dirty="0"/>
          </a:p>
          <a:p>
            <a:r>
              <a:rPr lang="en-US" b="0" u="none" dirty="0"/>
              <a:t>Messaging routing is a pattern that directs messages to different destinations based on specific criteria. This allows for flexible and dynamic handling of messages.</a:t>
            </a:r>
          </a:p>
          <a:p>
            <a:endParaRPr lang="en-US" b="0" u="none" dirty="0"/>
          </a:p>
          <a:p>
            <a:r>
              <a:rPr lang="en-US" b="1" u="sng" dirty="0"/>
              <a:t>Purpose</a:t>
            </a:r>
            <a:endParaRPr lang="en-US" b="0" u="none" dirty="0"/>
          </a:p>
          <a:p>
            <a:r>
              <a:rPr lang="en-US" b="0" u="none" dirty="0"/>
              <a:t>It helps in organizing and managing message flows within a system, ensuring that messages reach the appropriate endpoints for processing.</a:t>
            </a:r>
            <a:endParaRPr lang="en-US" b="1" u="sng" dirty="0"/>
          </a:p>
        </p:txBody>
      </p:sp>
      <p:sp>
        <p:nvSpPr>
          <p:cNvPr id="4" name="Slide Number Placeholder 3">
            <a:extLst>
              <a:ext uri="{FF2B5EF4-FFF2-40B4-BE49-F238E27FC236}">
                <a16:creationId xmlns:a16="http://schemas.microsoft.com/office/drawing/2014/main" id="{55661B23-ECFA-E9E8-FC09-FF4BF4A38959}"/>
              </a:ext>
            </a:extLst>
          </p:cNvPr>
          <p:cNvSpPr>
            <a:spLocks noGrp="1"/>
          </p:cNvSpPr>
          <p:nvPr>
            <p:ph type="sldNum" sz="quarter" idx="5"/>
          </p:nvPr>
        </p:nvSpPr>
        <p:spPr/>
        <p:txBody>
          <a:bodyPr/>
          <a:lstStyle/>
          <a:p>
            <a:fld id="{32F9F603-1C3D-4282-A126-C2403FB1CBBF}" type="slidenum">
              <a:rPr lang="en-US" smtClean="0"/>
              <a:t>83</a:t>
            </a:fld>
            <a:endParaRPr lang="en-US"/>
          </a:p>
        </p:txBody>
      </p:sp>
    </p:spTree>
    <p:extLst>
      <p:ext uri="{BB962C8B-B14F-4D97-AF65-F5344CB8AC3E}">
        <p14:creationId xmlns:p14="http://schemas.microsoft.com/office/powerpoint/2010/main" val="207321206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14A1F8-19AC-4FA6-DD4D-46D0ACE525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E619A2-2440-02B3-9600-ACEC877241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5F428-F32F-F5BA-4DF5-3448827890BA}"/>
              </a:ext>
            </a:extLst>
          </p:cNvPr>
          <p:cNvSpPr>
            <a:spLocks noGrp="1"/>
          </p:cNvSpPr>
          <p:nvPr>
            <p:ph type="body" idx="1"/>
          </p:nvPr>
        </p:nvSpPr>
        <p:spPr/>
        <p:txBody>
          <a:bodyPr/>
          <a:lstStyle/>
          <a:p>
            <a:r>
              <a:rPr lang="en-US" b="1" u="sng" dirty="0"/>
              <a:t>Message Producer</a:t>
            </a:r>
            <a:endParaRPr lang="en-US" b="0" u="none" dirty="0"/>
          </a:p>
          <a:p>
            <a:r>
              <a:rPr lang="en-US" b="0" u="none" dirty="0"/>
              <a:t>The component or service that creates and sends messages.</a:t>
            </a:r>
          </a:p>
          <a:p>
            <a:endParaRPr lang="en-US" b="0" u="none" dirty="0"/>
          </a:p>
          <a:p>
            <a:r>
              <a:rPr lang="en-US" b="1" u="sng" dirty="0"/>
              <a:t>Message Router</a:t>
            </a:r>
            <a:endParaRPr lang="en-US" b="0" u="none" dirty="0"/>
          </a:p>
          <a:p>
            <a:r>
              <a:rPr lang="en-US" b="0" u="none" dirty="0"/>
              <a:t>The intermediary that evaluates messages and determines their destination based on predefined rules or criteria.</a:t>
            </a:r>
          </a:p>
          <a:p>
            <a:endParaRPr lang="en-US" b="0" u="none" dirty="0"/>
          </a:p>
          <a:p>
            <a:r>
              <a:rPr lang="en-US" b="1" u="sng" dirty="0"/>
              <a:t>Destination Endpoints</a:t>
            </a:r>
            <a:endParaRPr lang="en-US" b="0" u="none" dirty="0"/>
          </a:p>
          <a:p>
            <a:r>
              <a:rPr lang="en-US" b="0" u="none" dirty="0"/>
              <a:t>The components or services that receive and process the routed messages.</a:t>
            </a:r>
            <a:endParaRPr lang="en-US" b="1" u="sng" dirty="0"/>
          </a:p>
        </p:txBody>
      </p:sp>
      <p:sp>
        <p:nvSpPr>
          <p:cNvPr id="4" name="Slide Number Placeholder 3">
            <a:extLst>
              <a:ext uri="{FF2B5EF4-FFF2-40B4-BE49-F238E27FC236}">
                <a16:creationId xmlns:a16="http://schemas.microsoft.com/office/drawing/2014/main" id="{C43B2AD5-3119-3023-1AF7-2B9AEC8724C2}"/>
              </a:ext>
            </a:extLst>
          </p:cNvPr>
          <p:cNvSpPr>
            <a:spLocks noGrp="1"/>
          </p:cNvSpPr>
          <p:nvPr>
            <p:ph type="sldNum" sz="quarter" idx="5"/>
          </p:nvPr>
        </p:nvSpPr>
        <p:spPr/>
        <p:txBody>
          <a:bodyPr/>
          <a:lstStyle/>
          <a:p>
            <a:fld id="{32F9F603-1C3D-4282-A126-C2403FB1CBBF}" type="slidenum">
              <a:rPr lang="en-US" smtClean="0"/>
              <a:t>84</a:t>
            </a:fld>
            <a:endParaRPr lang="en-US"/>
          </a:p>
        </p:txBody>
      </p:sp>
    </p:spTree>
    <p:extLst>
      <p:ext uri="{BB962C8B-B14F-4D97-AF65-F5344CB8AC3E}">
        <p14:creationId xmlns:p14="http://schemas.microsoft.com/office/powerpoint/2010/main" val="337555086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253F0-1901-4522-F514-9952EA69D91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6D5084-C51B-ACDA-4275-D3CB949767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B1B9D8-51A5-8AE0-BF11-689D058A62C8}"/>
              </a:ext>
            </a:extLst>
          </p:cNvPr>
          <p:cNvSpPr>
            <a:spLocks noGrp="1"/>
          </p:cNvSpPr>
          <p:nvPr>
            <p:ph type="body" idx="1"/>
          </p:nvPr>
        </p:nvSpPr>
        <p:spPr/>
        <p:txBody>
          <a:bodyPr/>
          <a:lstStyle/>
          <a:p>
            <a:r>
              <a:rPr lang="en-US" b="1" u="sng" dirty="0"/>
              <a:t>Message Producer</a:t>
            </a:r>
            <a:endParaRPr lang="en-US" b="0" u="none" dirty="0"/>
          </a:p>
          <a:p>
            <a:r>
              <a:rPr lang="en-US" b="0" u="none" dirty="0"/>
              <a:t>The component or service that creates and sends messages.</a:t>
            </a:r>
          </a:p>
          <a:p>
            <a:endParaRPr lang="en-US" b="0" u="none" dirty="0"/>
          </a:p>
          <a:p>
            <a:r>
              <a:rPr lang="en-US" b="1" u="sng" dirty="0"/>
              <a:t>Message Router</a:t>
            </a:r>
            <a:endParaRPr lang="en-US" b="0" u="none" dirty="0"/>
          </a:p>
          <a:p>
            <a:r>
              <a:rPr lang="en-US" b="0" u="none" dirty="0"/>
              <a:t>The intermediary that evaluates messages and determines their destination based on predefined rules or criteria.</a:t>
            </a:r>
          </a:p>
          <a:p>
            <a:endParaRPr lang="en-US" b="0" u="none" dirty="0"/>
          </a:p>
          <a:p>
            <a:r>
              <a:rPr lang="en-US" b="1" u="sng" dirty="0"/>
              <a:t>Destination Endpoints</a:t>
            </a:r>
            <a:endParaRPr lang="en-US" b="0" u="none" dirty="0"/>
          </a:p>
          <a:p>
            <a:r>
              <a:rPr lang="en-US" b="0" u="none" dirty="0"/>
              <a:t>The components or services that receive and process the routed messages.</a:t>
            </a:r>
            <a:endParaRPr lang="en-US" b="1" u="sng" dirty="0"/>
          </a:p>
        </p:txBody>
      </p:sp>
      <p:sp>
        <p:nvSpPr>
          <p:cNvPr id="4" name="Slide Number Placeholder 3">
            <a:extLst>
              <a:ext uri="{FF2B5EF4-FFF2-40B4-BE49-F238E27FC236}">
                <a16:creationId xmlns:a16="http://schemas.microsoft.com/office/drawing/2014/main" id="{4497AB51-7FBF-23EA-14CB-EE48488238A5}"/>
              </a:ext>
            </a:extLst>
          </p:cNvPr>
          <p:cNvSpPr>
            <a:spLocks noGrp="1"/>
          </p:cNvSpPr>
          <p:nvPr>
            <p:ph type="sldNum" sz="quarter" idx="5"/>
          </p:nvPr>
        </p:nvSpPr>
        <p:spPr/>
        <p:txBody>
          <a:bodyPr/>
          <a:lstStyle/>
          <a:p>
            <a:fld id="{32F9F603-1C3D-4282-A126-C2403FB1CBBF}" type="slidenum">
              <a:rPr lang="en-US" smtClean="0"/>
              <a:t>85</a:t>
            </a:fld>
            <a:endParaRPr lang="en-US"/>
          </a:p>
        </p:txBody>
      </p:sp>
    </p:spTree>
    <p:extLst>
      <p:ext uri="{BB962C8B-B14F-4D97-AF65-F5344CB8AC3E}">
        <p14:creationId xmlns:p14="http://schemas.microsoft.com/office/powerpoint/2010/main" val="269750025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E540D9-8C01-A22F-F87A-9AD399605A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18EFEA-9B8C-62FD-04E9-A1F1139A96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5B57CB7-E188-CBBD-B9D3-CCECC1952DBF}"/>
              </a:ext>
            </a:extLst>
          </p:cNvPr>
          <p:cNvSpPr>
            <a:spLocks noGrp="1"/>
          </p:cNvSpPr>
          <p:nvPr>
            <p:ph type="body" idx="1"/>
          </p:nvPr>
        </p:nvSpPr>
        <p:spPr/>
        <p:txBody>
          <a:bodyPr/>
          <a:lstStyle/>
          <a:p>
            <a:r>
              <a:rPr lang="en-US" b="1" u="none" dirty="0"/>
              <a:t>Flexibility</a:t>
            </a:r>
            <a:r>
              <a:rPr lang="en-US" b="0" u="none" dirty="0"/>
              <a:t>: Enables dynamic routing of messages based on various criteria.</a:t>
            </a:r>
          </a:p>
          <a:p>
            <a:endParaRPr lang="en-US" b="0" u="none" dirty="0"/>
          </a:p>
          <a:p>
            <a:r>
              <a:rPr lang="en-US" b="1" u="none" dirty="0"/>
              <a:t>Scalability</a:t>
            </a:r>
            <a:r>
              <a:rPr lang="en-US" b="0" u="none" dirty="0"/>
              <a:t>: Supports efficient distribution of messages to balance the load across multiple consumers or services.</a:t>
            </a:r>
          </a:p>
          <a:p>
            <a:endParaRPr lang="en-US" b="0" u="none" dirty="0"/>
          </a:p>
          <a:p>
            <a:r>
              <a:rPr lang="en-US" b="1" u="none" dirty="0"/>
              <a:t>Improved Organization</a:t>
            </a:r>
            <a:r>
              <a:rPr lang="en-US" b="0" u="none" dirty="0"/>
              <a:t>: Helps in managing and organizing message flows within complex systems.</a:t>
            </a:r>
            <a:endParaRPr lang="en-US" b="1" u="none" dirty="0"/>
          </a:p>
        </p:txBody>
      </p:sp>
      <p:sp>
        <p:nvSpPr>
          <p:cNvPr id="4" name="Slide Number Placeholder 3">
            <a:extLst>
              <a:ext uri="{FF2B5EF4-FFF2-40B4-BE49-F238E27FC236}">
                <a16:creationId xmlns:a16="http://schemas.microsoft.com/office/drawing/2014/main" id="{30CBC3C3-1E81-8F76-8331-C794B59FD606}"/>
              </a:ext>
            </a:extLst>
          </p:cNvPr>
          <p:cNvSpPr>
            <a:spLocks noGrp="1"/>
          </p:cNvSpPr>
          <p:nvPr>
            <p:ph type="sldNum" sz="quarter" idx="5"/>
          </p:nvPr>
        </p:nvSpPr>
        <p:spPr/>
        <p:txBody>
          <a:bodyPr/>
          <a:lstStyle/>
          <a:p>
            <a:fld id="{32F9F603-1C3D-4282-A126-C2403FB1CBBF}" type="slidenum">
              <a:rPr lang="en-US" smtClean="0"/>
              <a:t>86</a:t>
            </a:fld>
            <a:endParaRPr lang="en-US"/>
          </a:p>
        </p:txBody>
      </p:sp>
    </p:spTree>
    <p:extLst>
      <p:ext uri="{BB962C8B-B14F-4D97-AF65-F5344CB8AC3E}">
        <p14:creationId xmlns:p14="http://schemas.microsoft.com/office/powerpoint/2010/main" val="19150349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38D5C4-C034-A8EE-0B49-C997BD4B90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368D85-0488-2030-3DFF-43FA4AEB81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DE84223-A140-F4DE-43E6-137BA7414D73}"/>
              </a:ext>
            </a:extLst>
          </p:cNvPr>
          <p:cNvSpPr>
            <a:spLocks noGrp="1"/>
          </p:cNvSpPr>
          <p:nvPr>
            <p:ph type="body" idx="1"/>
          </p:nvPr>
        </p:nvSpPr>
        <p:spPr/>
        <p:txBody>
          <a:bodyPr/>
          <a:lstStyle/>
          <a:p>
            <a:r>
              <a:rPr lang="en-US" b="1" u="sng" dirty="0"/>
              <a:t>Increased Complexity</a:t>
            </a:r>
            <a:endParaRPr lang="en-US" b="0" u="none" dirty="0"/>
          </a:p>
          <a:p>
            <a:pPr marL="171450" indent="-171450">
              <a:buFontTx/>
              <a:buChar char="-"/>
            </a:pPr>
            <a:r>
              <a:rPr lang="en-US" b="1" u="none" dirty="0"/>
              <a:t>Rule Management</a:t>
            </a:r>
            <a:r>
              <a:rPr lang="en-US" b="0" u="none" dirty="0"/>
              <a:t>: Defining and managing routing rules can become complex, especially in dynamic environments where requirements frequently change. This complexity grows as the number of routing criteria and endpoints increases.</a:t>
            </a:r>
          </a:p>
          <a:p>
            <a:pPr marL="171450" indent="-171450">
              <a:buFontTx/>
              <a:buChar char="-"/>
            </a:pPr>
            <a:r>
              <a:rPr lang="en-US" b="1" u="none" dirty="0"/>
              <a:t>Configuration Overhead</a:t>
            </a:r>
            <a:r>
              <a:rPr lang="en-US" b="0" u="none" dirty="0"/>
              <a:t>: Ensuring that all routing configurations are accurate and up-to-date requires significant effort and careful management. Misconfigurations can lead to incorrect routing, causing processing delays or errors.</a:t>
            </a:r>
            <a:endParaRPr lang="en-US" b="1" u="none" dirty="0"/>
          </a:p>
          <a:p>
            <a:pPr marL="171450" indent="-171450">
              <a:buFontTx/>
              <a:buChar char="-"/>
            </a:pPr>
            <a:endParaRPr lang="en-US" b="0" u="none" dirty="0"/>
          </a:p>
          <a:p>
            <a:pPr marL="0" indent="0">
              <a:buFontTx/>
              <a:buNone/>
            </a:pPr>
            <a:r>
              <a:rPr lang="en-US" b="1" u="sng" dirty="0"/>
              <a:t>Performance Overhead</a:t>
            </a:r>
            <a:endParaRPr lang="en-US" b="0" u="none" dirty="0"/>
          </a:p>
          <a:p>
            <a:pPr marL="171450" indent="-171450">
              <a:buFontTx/>
              <a:buChar char="-"/>
            </a:pPr>
            <a:r>
              <a:rPr lang="en-US" b="1" u="none" dirty="0"/>
              <a:t>Latency</a:t>
            </a:r>
            <a:r>
              <a:rPr lang="en-US" b="0" u="none" dirty="0"/>
              <a:t>: Each routing decision adds processing time, which can introduce latency, particularly in high-throughput systems where quick message delivery is crucial.</a:t>
            </a:r>
          </a:p>
          <a:p>
            <a:pPr marL="171450" indent="-171450">
              <a:buFontTx/>
              <a:buChar char="-"/>
            </a:pPr>
            <a:r>
              <a:rPr lang="en-US" b="1" u="none" dirty="0"/>
              <a:t>Resource Consumption</a:t>
            </a:r>
            <a:r>
              <a:rPr lang="en-US" b="0" u="none" dirty="0"/>
              <a:t>: The message router itself cane become a bottleneck if it is not adequately scaled or optimized, consuming considerable computational and network resources to process and route messages efficiently.</a:t>
            </a:r>
            <a:endParaRPr lang="en-US" b="1" u="none" dirty="0"/>
          </a:p>
          <a:p>
            <a:pPr marL="171450" indent="-171450">
              <a:buFontTx/>
              <a:buChar char="-"/>
            </a:pPr>
            <a:endParaRPr lang="en-US" b="0" u="none" dirty="0"/>
          </a:p>
          <a:p>
            <a:pPr marL="0" indent="0">
              <a:buFontTx/>
              <a:buNone/>
            </a:pPr>
            <a:r>
              <a:rPr lang="en-US" b="1" u="sng" dirty="0"/>
              <a:t>Scalability Challenges</a:t>
            </a:r>
            <a:endParaRPr lang="en-US" b="0" u="none" dirty="0"/>
          </a:p>
          <a:p>
            <a:pPr marL="171450" indent="-171450">
              <a:buFontTx/>
              <a:buChar char="-"/>
            </a:pPr>
            <a:r>
              <a:rPr lang="en-US" b="1" u="none" dirty="0"/>
              <a:t>Load Distribution</a:t>
            </a:r>
            <a:r>
              <a:rPr lang="en-US" b="0" u="none" dirty="0"/>
              <a:t>: While routing helps balance load, ensuring that the message router scales effectively to handle varying loads can be challenging. If not properly managed, the router can become a single point of failure or performance bottleneck.</a:t>
            </a:r>
          </a:p>
          <a:p>
            <a:pPr marL="171450" indent="-171450">
              <a:buFontTx/>
              <a:buChar char="-"/>
            </a:pPr>
            <a:r>
              <a:rPr lang="en-US" b="1" u="none" dirty="0"/>
              <a:t>Reliability</a:t>
            </a:r>
            <a:r>
              <a:rPr lang="en-US" b="0" u="none" dirty="0"/>
              <a:t>: Ensuring reliable message routing in a distributed system requires robust error handling and retry mechanisms. Any failure in the routing logic or in the router itself can disrupt the message flow, leading to potential data loss or processing delays.</a:t>
            </a:r>
            <a:endParaRPr lang="en-US" b="1" u="sng" dirty="0"/>
          </a:p>
        </p:txBody>
      </p:sp>
      <p:sp>
        <p:nvSpPr>
          <p:cNvPr id="4" name="Slide Number Placeholder 3">
            <a:extLst>
              <a:ext uri="{FF2B5EF4-FFF2-40B4-BE49-F238E27FC236}">
                <a16:creationId xmlns:a16="http://schemas.microsoft.com/office/drawing/2014/main" id="{46A421A0-A1EB-681E-712E-39E5F383016D}"/>
              </a:ext>
            </a:extLst>
          </p:cNvPr>
          <p:cNvSpPr>
            <a:spLocks noGrp="1"/>
          </p:cNvSpPr>
          <p:nvPr>
            <p:ph type="sldNum" sz="quarter" idx="5"/>
          </p:nvPr>
        </p:nvSpPr>
        <p:spPr/>
        <p:txBody>
          <a:bodyPr/>
          <a:lstStyle/>
          <a:p>
            <a:fld id="{32F9F603-1C3D-4282-A126-C2403FB1CBBF}" type="slidenum">
              <a:rPr lang="en-US" smtClean="0"/>
              <a:t>87</a:t>
            </a:fld>
            <a:endParaRPr lang="en-US"/>
          </a:p>
        </p:txBody>
      </p:sp>
    </p:spTree>
    <p:extLst>
      <p:ext uri="{BB962C8B-B14F-4D97-AF65-F5344CB8AC3E}">
        <p14:creationId xmlns:p14="http://schemas.microsoft.com/office/powerpoint/2010/main" val="7253948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037F7-CD00-0A9F-B39E-417754CACC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AFDC98-DAC5-C27C-A2CD-AB6A9A19BA3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B6EFC-E1CE-EF6E-E58C-ED809ECBAACC}"/>
              </a:ext>
            </a:extLst>
          </p:cNvPr>
          <p:cNvSpPr>
            <a:spLocks noGrp="1"/>
          </p:cNvSpPr>
          <p:nvPr>
            <p:ph type="body" idx="1"/>
          </p:nvPr>
        </p:nvSpPr>
        <p:spPr/>
        <p:txBody>
          <a:bodyPr/>
          <a:lstStyle/>
          <a:p>
            <a:r>
              <a:rPr lang="en-US" b="1" u="sng" dirty="0"/>
              <a:t>Load Balancing</a:t>
            </a:r>
            <a:endParaRPr lang="en-US" b="0" u="none" dirty="0"/>
          </a:p>
          <a:p>
            <a:r>
              <a:rPr lang="en-US" b="0" u="none" dirty="0"/>
              <a:t>Distributing message to different servers or services based on load or capacity.</a:t>
            </a:r>
          </a:p>
          <a:p>
            <a:endParaRPr lang="en-US" b="0" u="none" dirty="0"/>
          </a:p>
          <a:p>
            <a:r>
              <a:rPr lang="en-US" b="1" u="sng" dirty="0"/>
              <a:t>Content-Based Routing</a:t>
            </a:r>
            <a:endParaRPr lang="en-US" b="0" u="none" dirty="0"/>
          </a:p>
          <a:p>
            <a:r>
              <a:rPr lang="en-US" b="0" u="none" dirty="0"/>
              <a:t>Directing messages to different endpoints based on the content of the message.</a:t>
            </a:r>
          </a:p>
          <a:p>
            <a:endParaRPr lang="en-US" b="0" u="none" dirty="0"/>
          </a:p>
          <a:p>
            <a:r>
              <a:rPr lang="en-US" b="1" u="sng" dirty="0"/>
              <a:t>Priority Routing</a:t>
            </a:r>
            <a:endParaRPr lang="en-US" b="1" u="none" dirty="0"/>
          </a:p>
          <a:p>
            <a:r>
              <a:rPr lang="en-US" b="0" u="none" dirty="0"/>
              <a:t>Routing messages based on their priority or urgency to ensure timely processing.</a:t>
            </a:r>
            <a:endParaRPr lang="en-US" b="0" u="sng" dirty="0"/>
          </a:p>
        </p:txBody>
      </p:sp>
      <p:sp>
        <p:nvSpPr>
          <p:cNvPr id="4" name="Slide Number Placeholder 3">
            <a:extLst>
              <a:ext uri="{FF2B5EF4-FFF2-40B4-BE49-F238E27FC236}">
                <a16:creationId xmlns:a16="http://schemas.microsoft.com/office/drawing/2014/main" id="{94A6B35A-B720-6D87-B647-568F934EC1D6}"/>
              </a:ext>
            </a:extLst>
          </p:cNvPr>
          <p:cNvSpPr>
            <a:spLocks noGrp="1"/>
          </p:cNvSpPr>
          <p:nvPr>
            <p:ph type="sldNum" sz="quarter" idx="5"/>
          </p:nvPr>
        </p:nvSpPr>
        <p:spPr/>
        <p:txBody>
          <a:bodyPr/>
          <a:lstStyle/>
          <a:p>
            <a:fld id="{32F9F603-1C3D-4282-A126-C2403FB1CBBF}" type="slidenum">
              <a:rPr lang="en-US" smtClean="0"/>
              <a:t>88</a:t>
            </a:fld>
            <a:endParaRPr lang="en-US"/>
          </a:p>
        </p:txBody>
      </p:sp>
    </p:spTree>
    <p:extLst>
      <p:ext uri="{BB962C8B-B14F-4D97-AF65-F5344CB8AC3E}">
        <p14:creationId xmlns:p14="http://schemas.microsoft.com/office/powerpoint/2010/main" val="233056020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3A935-D51D-477E-549E-17C549F398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0CBEC3-8838-B863-ED52-1E471F37D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2B8973-7C61-E433-93B6-16C6C8E40E69}"/>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B4005F2-72DD-2458-488B-CC9757CDD834}"/>
              </a:ext>
            </a:extLst>
          </p:cNvPr>
          <p:cNvSpPr>
            <a:spLocks noGrp="1"/>
          </p:cNvSpPr>
          <p:nvPr>
            <p:ph type="sldNum" sz="quarter" idx="5"/>
          </p:nvPr>
        </p:nvSpPr>
        <p:spPr/>
        <p:txBody>
          <a:bodyPr/>
          <a:lstStyle/>
          <a:p>
            <a:fld id="{32F9F603-1C3D-4282-A126-C2403FB1CBBF}" type="slidenum">
              <a:rPr lang="en-US" smtClean="0"/>
              <a:t>89</a:t>
            </a:fld>
            <a:endParaRPr lang="en-US"/>
          </a:p>
        </p:txBody>
      </p:sp>
    </p:spTree>
    <p:extLst>
      <p:ext uri="{BB962C8B-B14F-4D97-AF65-F5344CB8AC3E}">
        <p14:creationId xmlns:p14="http://schemas.microsoft.com/office/powerpoint/2010/main" val="7567832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Definition</a:t>
            </a:r>
            <a:endParaRPr lang="en-US" b="0" u="none" dirty="0"/>
          </a:p>
          <a:p>
            <a:r>
              <a:rPr lang="en-US" b="0" u="none" dirty="0"/>
              <a:t>Point-to-point messaging is a communication pattern where a message is sent from one sender to one receiver. This ensures that each message is processed by exactly one consumer.</a:t>
            </a:r>
          </a:p>
          <a:p>
            <a:endParaRPr lang="en-US" b="0" u="none" dirty="0"/>
          </a:p>
          <a:p>
            <a:endParaRPr lang="en-US" b="0" u="none" dirty="0"/>
          </a:p>
          <a:p>
            <a:r>
              <a:rPr lang="en-US" b="1" u="sng" dirty="0"/>
              <a:t>Purpose</a:t>
            </a:r>
            <a:endParaRPr lang="en-US" b="0" u="none" dirty="0"/>
          </a:p>
          <a:p>
            <a:r>
              <a:rPr lang="en-US" b="0" u="none" dirty="0"/>
              <a:t>It provides a straightforward, reliable way to ensure that messages are delivered and processed without duplication.</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9</a:t>
            </a:fld>
            <a:endParaRPr lang="en-US"/>
          </a:p>
        </p:txBody>
      </p:sp>
    </p:spTree>
    <p:extLst>
      <p:ext uri="{BB962C8B-B14F-4D97-AF65-F5344CB8AC3E}">
        <p14:creationId xmlns:p14="http://schemas.microsoft.com/office/powerpoint/2010/main" val="190952172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F9B41-CD9C-E8B8-2FBC-4238D6438D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7F7FB9-7EB7-9BF6-7FC9-ECF161100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2F44F9-BC5B-9ABF-A6A8-6E1DD91FE7ED}"/>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3C853675-7B78-1AA2-5388-7ED71C6E27C4}"/>
              </a:ext>
            </a:extLst>
          </p:cNvPr>
          <p:cNvSpPr>
            <a:spLocks noGrp="1"/>
          </p:cNvSpPr>
          <p:nvPr>
            <p:ph type="sldNum" sz="quarter" idx="5"/>
          </p:nvPr>
        </p:nvSpPr>
        <p:spPr/>
        <p:txBody>
          <a:bodyPr/>
          <a:lstStyle/>
          <a:p>
            <a:fld id="{32F9F603-1C3D-4282-A126-C2403FB1CBBF}" type="slidenum">
              <a:rPr lang="en-US" smtClean="0"/>
              <a:t>90</a:t>
            </a:fld>
            <a:endParaRPr lang="en-US"/>
          </a:p>
        </p:txBody>
      </p:sp>
    </p:spTree>
    <p:extLst>
      <p:ext uri="{BB962C8B-B14F-4D97-AF65-F5344CB8AC3E}">
        <p14:creationId xmlns:p14="http://schemas.microsoft.com/office/powerpoint/2010/main" val="41934574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A624E6-51FB-12AF-28B8-3304A7C9BD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DF9CB9-CD25-DA22-9FD9-2C77BE4495C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798AC9A-36B9-DECB-8568-C67568960582}"/>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B6A2F277-2740-B32F-B742-C173D87B412B}"/>
              </a:ext>
            </a:extLst>
          </p:cNvPr>
          <p:cNvSpPr>
            <a:spLocks noGrp="1"/>
          </p:cNvSpPr>
          <p:nvPr>
            <p:ph type="sldNum" sz="quarter" idx="5"/>
          </p:nvPr>
        </p:nvSpPr>
        <p:spPr/>
        <p:txBody>
          <a:bodyPr/>
          <a:lstStyle/>
          <a:p>
            <a:fld id="{32F9F603-1C3D-4282-A126-C2403FB1CBBF}" type="slidenum">
              <a:rPr lang="en-US" smtClean="0"/>
              <a:t>91</a:t>
            </a:fld>
            <a:endParaRPr lang="en-US"/>
          </a:p>
        </p:txBody>
      </p:sp>
    </p:spTree>
    <p:extLst>
      <p:ext uri="{BB962C8B-B14F-4D97-AF65-F5344CB8AC3E}">
        <p14:creationId xmlns:p14="http://schemas.microsoft.com/office/powerpoint/2010/main" val="262404273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44C9D-0911-94BB-777A-2044627B9A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DE1CB8-6026-F235-7334-F55B11F575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44ADBA-631D-2CBE-3F63-8DA89207AF6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036DAD95-E7BA-9798-8DC9-88B67D8E7477}"/>
              </a:ext>
            </a:extLst>
          </p:cNvPr>
          <p:cNvSpPr>
            <a:spLocks noGrp="1"/>
          </p:cNvSpPr>
          <p:nvPr>
            <p:ph type="sldNum" sz="quarter" idx="5"/>
          </p:nvPr>
        </p:nvSpPr>
        <p:spPr/>
        <p:txBody>
          <a:bodyPr/>
          <a:lstStyle/>
          <a:p>
            <a:fld id="{32F9F603-1C3D-4282-A126-C2403FB1CBBF}" type="slidenum">
              <a:rPr lang="en-US" smtClean="0"/>
              <a:t>92</a:t>
            </a:fld>
            <a:endParaRPr lang="en-US"/>
          </a:p>
        </p:txBody>
      </p:sp>
    </p:spTree>
    <p:extLst>
      <p:ext uri="{BB962C8B-B14F-4D97-AF65-F5344CB8AC3E}">
        <p14:creationId xmlns:p14="http://schemas.microsoft.com/office/powerpoint/2010/main" val="37484298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77E6B-0B2A-C1F0-8C8F-6AB81095492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852763-CDEF-01DD-D44D-4232AB3279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A9D7B8-2F5D-0162-094A-12C491F399D8}"/>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4781AE56-5091-EB56-5ED0-BA041CF23413}"/>
              </a:ext>
            </a:extLst>
          </p:cNvPr>
          <p:cNvSpPr>
            <a:spLocks noGrp="1"/>
          </p:cNvSpPr>
          <p:nvPr>
            <p:ph type="sldNum" sz="quarter" idx="5"/>
          </p:nvPr>
        </p:nvSpPr>
        <p:spPr/>
        <p:txBody>
          <a:bodyPr/>
          <a:lstStyle/>
          <a:p>
            <a:fld id="{32F9F603-1C3D-4282-A126-C2403FB1CBBF}" type="slidenum">
              <a:rPr lang="en-US" smtClean="0"/>
              <a:t>93</a:t>
            </a:fld>
            <a:endParaRPr lang="en-US"/>
          </a:p>
        </p:txBody>
      </p:sp>
    </p:spTree>
    <p:extLst>
      <p:ext uri="{BB962C8B-B14F-4D97-AF65-F5344CB8AC3E}">
        <p14:creationId xmlns:p14="http://schemas.microsoft.com/office/powerpoint/2010/main" val="227439207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2F9F603-1C3D-4282-A126-C2403FB1CBBF}" type="slidenum">
              <a:rPr lang="en-US" smtClean="0"/>
              <a:t>94</a:t>
            </a:fld>
            <a:endParaRPr lang="en-US"/>
          </a:p>
        </p:txBody>
      </p:sp>
    </p:spTree>
    <p:extLst>
      <p:ext uri="{BB962C8B-B14F-4D97-AF65-F5344CB8AC3E}">
        <p14:creationId xmlns:p14="http://schemas.microsoft.com/office/powerpoint/2010/main" val="159780536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A46E67-04D4-18A1-873B-0DBE16A0CFA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90AD5D-6484-0DF2-E2EC-383FE0AFB2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1DD73-DA98-709C-9FF4-83A1645A942F}"/>
              </a:ext>
            </a:extLst>
          </p:cNvPr>
          <p:cNvSpPr>
            <a:spLocks noGrp="1"/>
          </p:cNvSpPr>
          <p:nvPr>
            <p:ph type="body" idx="1"/>
          </p:nvPr>
        </p:nvSpPr>
        <p:spPr/>
        <p:txBody>
          <a:bodyPr/>
          <a:lstStyle/>
          <a:p>
            <a:r>
              <a:rPr lang="en-US" b="1" u="sng" dirty="0"/>
              <a:t>Definition</a:t>
            </a:r>
            <a:endParaRPr lang="en-US" b="0" u="none" dirty="0"/>
          </a:p>
          <a:p>
            <a:r>
              <a:rPr lang="en-US" b="0" u="none" dirty="0"/>
              <a:t>A Dead Letter Queue is a secondary queue used to hold messages that cannot be processed successfully. These messages are typically moved to the Dead Letter Queue after several failed processing attempts or when they exceed their time-to-live (TTL).</a:t>
            </a:r>
          </a:p>
          <a:p>
            <a:endParaRPr lang="en-US" b="0" u="none" dirty="0"/>
          </a:p>
          <a:p>
            <a:r>
              <a:rPr lang="en-US" b="1" u="sng" dirty="0"/>
              <a:t>Purpose</a:t>
            </a:r>
            <a:endParaRPr lang="en-US" b="0" u="none" dirty="0"/>
          </a:p>
          <a:p>
            <a:r>
              <a:rPr lang="en-US" b="0" u="none" dirty="0"/>
              <a:t>Dead Letter Queues help in isolating problematic messages, allowing for troubleshooting and analysis without affecting the normal message flow.</a:t>
            </a:r>
            <a:endParaRPr lang="en-US" b="1" u="sng" dirty="0"/>
          </a:p>
        </p:txBody>
      </p:sp>
      <p:sp>
        <p:nvSpPr>
          <p:cNvPr id="4" name="Slide Number Placeholder 3">
            <a:extLst>
              <a:ext uri="{FF2B5EF4-FFF2-40B4-BE49-F238E27FC236}">
                <a16:creationId xmlns:a16="http://schemas.microsoft.com/office/drawing/2014/main" id="{C74A9C21-31E0-03A3-5019-FDE08DE0DF53}"/>
              </a:ext>
            </a:extLst>
          </p:cNvPr>
          <p:cNvSpPr>
            <a:spLocks noGrp="1"/>
          </p:cNvSpPr>
          <p:nvPr>
            <p:ph type="sldNum" sz="quarter" idx="5"/>
          </p:nvPr>
        </p:nvSpPr>
        <p:spPr/>
        <p:txBody>
          <a:bodyPr/>
          <a:lstStyle/>
          <a:p>
            <a:fld id="{32F9F603-1C3D-4282-A126-C2403FB1CBBF}" type="slidenum">
              <a:rPr lang="en-US" smtClean="0"/>
              <a:t>96</a:t>
            </a:fld>
            <a:endParaRPr lang="en-US"/>
          </a:p>
        </p:txBody>
      </p:sp>
    </p:spTree>
    <p:extLst>
      <p:ext uri="{BB962C8B-B14F-4D97-AF65-F5344CB8AC3E}">
        <p14:creationId xmlns:p14="http://schemas.microsoft.com/office/powerpoint/2010/main" val="4266623599"/>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3B0EB-23F9-E1AE-3C15-4F3D39AB9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CEF71-4263-E19A-2AB9-007B170417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A802EF-7175-2429-094D-A8CE99DE97A0}"/>
              </a:ext>
            </a:extLst>
          </p:cNvPr>
          <p:cNvSpPr>
            <a:spLocks noGrp="1"/>
          </p:cNvSpPr>
          <p:nvPr>
            <p:ph type="body" idx="1"/>
          </p:nvPr>
        </p:nvSpPr>
        <p:spPr/>
        <p:txBody>
          <a:bodyPr/>
          <a:lstStyle/>
          <a:p>
            <a:r>
              <a:rPr lang="en-US" b="1" u="sng" dirty="0"/>
              <a:t>Message Queue</a:t>
            </a:r>
            <a:endParaRPr lang="en-US" b="0" u="none" dirty="0"/>
          </a:p>
          <a:p>
            <a:r>
              <a:rPr lang="en-US" b="0" u="none" dirty="0"/>
              <a:t>The main queue where message are initially sent and processed.</a:t>
            </a:r>
          </a:p>
          <a:p>
            <a:endParaRPr lang="en-US" b="0" u="none" dirty="0"/>
          </a:p>
          <a:p>
            <a:r>
              <a:rPr lang="en-US" b="1" u="sng" dirty="0"/>
              <a:t>Message Producer (Sender)</a:t>
            </a:r>
            <a:endParaRPr lang="en-US" b="0" u="sng" dirty="0"/>
          </a:p>
          <a:p>
            <a:r>
              <a:rPr lang="en-US" b="0" u="none" dirty="0"/>
              <a:t>The component or service that creates and sends message to the primary queue.</a:t>
            </a:r>
          </a:p>
          <a:p>
            <a:endParaRPr lang="en-US" b="0" u="none" dirty="0"/>
          </a:p>
          <a:p>
            <a:r>
              <a:rPr lang="en-US" b="1" u="sng" dirty="0"/>
              <a:t>Message Consumer (Receiver)</a:t>
            </a:r>
            <a:endParaRPr lang="en-US" b="0" u="none" dirty="0"/>
          </a:p>
          <a:p>
            <a:r>
              <a:rPr lang="en-US" b="0" u="none" dirty="0"/>
              <a:t>The component or service that processes messages from the primary queue and moves failed messages to the Dead Letter Queue</a:t>
            </a:r>
          </a:p>
          <a:p>
            <a:endParaRPr lang="en-US" b="0" u="none" dirty="0"/>
          </a:p>
          <a:p>
            <a:r>
              <a:rPr lang="en-US" b="1" u="sng" dirty="0"/>
              <a:t>Message Broker</a:t>
            </a:r>
            <a:endParaRPr lang="en-US" b="0" u="none" dirty="0"/>
          </a:p>
          <a:p>
            <a:r>
              <a:rPr lang="en-US" b="0" u="none" dirty="0"/>
              <a:t>An optional intermediary that manages the primary and dead letter queues, ensuring messages are properly routed.</a:t>
            </a:r>
            <a:endParaRPr lang="en-US" b="1" u="sng" dirty="0"/>
          </a:p>
          <a:p>
            <a:endParaRPr lang="en-US" b="0" u="none" dirty="0"/>
          </a:p>
          <a:p>
            <a:r>
              <a:rPr lang="en-US" b="1" u="sng" dirty="0"/>
              <a:t>Dead Letter Queue</a:t>
            </a:r>
            <a:endParaRPr lang="en-US" b="0" u="none" dirty="0"/>
          </a:p>
          <a:p>
            <a:r>
              <a:rPr lang="en-US" b="0" u="none" dirty="0"/>
              <a:t>The secondary queue where failed messages are moved after processing attempts fail.</a:t>
            </a:r>
            <a:endParaRPr lang="en-US" b="1" u="sng" dirty="0"/>
          </a:p>
        </p:txBody>
      </p:sp>
      <p:sp>
        <p:nvSpPr>
          <p:cNvPr id="4" name="Slide Number Placeholder 3">
            <a:extLst>
              <a:ext uri="{FF2B5EF4-FFF2-40B4-BE49-F238E27FC236}">
                <a16:creationId xmlns:a16="http://schemas.microsoft.com/office/drawing/2014/main" id="{3DEBE646-AA7B-EC17-777D-C28390DE484A}"/>
              </a:ext>
            </a:extLst>
          </p:cNvPr>
          <p:cNvSpPr>
            <a:spLocks noGrp="1"/>
          </p:cNvSpPr>
          <p:nvPr>
            <p:ph type="sldNum" sz="quarter" idx="5"/>
          </p:nvPr>
        </p:nvSpPr>
        <p:spPr/>
        <p:txBody>
          <a:bodyPr/>
          <a:lstStyle/>
          <a:p>
            <a:fld id="{32F9F603-1C3D-4282-A126-C2403FB1CBBF}" type="slidenum">
              <a:rPr lang="en-US" smtClean="0"/>
              <a:t>97</a:t>
            </a:fld>
            <a:endParaRPr lang="en-US"/>
          </a:p>
        </p:txBody>
      </p:sp>
    </p:spTree>
    <p:extLst>
      <p:ext uri="{BB962C8B-B14F-4D97-AF65-F5344CB8AC3E}">
        <p14:creationId xmlns:p14="http://schemas.microsoft.com/office/powerpoint/2010/main" val="399987227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C8179-DB5F-3D2A-1D7C-3C107C1A12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778A2E-3C9B-70F3-5F7C-98A428B6EB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3071ED-1395-3B3E-FCE7-1BB25A49ABF2}"/>
              </a:ext>
            </a:extLst>
          </p:cNvPr>
          <p:cNvSpPr>
            <a:spLocks noGrp="1"/>
          </p:cNvSpPr>
          <p:nvPr>
            <p:ph type="body" idx="1"/>
          </p:nvPr>
        </p:nvSpPr>
        <p:spPr/>
        <p:txBody>
          <a:bodyPr/>
          <a:lstStyle/>
          <a:p>
            <a:r>
              <a:rPr lang="en-US" b="1" u="none" dirty="0"/>
              <a:t>Improved Reliability:</a:t>
            </a:r>
            <a:r>
              <a:rPr lang="en-US" b="0" u="none" dirty="0"/>
              <a:t> Ensures that problematic messages do not block the message processing pipeline.</a:t>
            </a:r>
          </a:p>
          <a:p>
            <a:endParaRPr lang="en-US" b="0" u="none" dirty="0"/>
          </a:p>
          <a:p>
            <a:r>
              <a:rPr lang="en-US" b="1" u="none" dirty="0"/>
              <a:t>Simplified Troubleshooting</a:t>
            </a:r>
            <a:r>
              <a:rPr lang="en-US" b="0" u="none" dirty="0"/>
              <a:t>: Provides a clear location to analyze and debug failed messages.</a:t>
            </a:r>
          </a:p>
          <a:p>
            <a:endParaRPr lang="en-US" b="0" u="none" dirty="0"/>
          </a:p>
          <a:p>
            <a:r>
              <a:rPr lang="en-US" b="1" u="none" dirty="0"/>
              <a:t>Operational Efficiency</a:t>
            </a:r>
            <a:r>
              <a:rPr lang="en-US" b="0" u="none" dirty="0"/>
              <a:t>: Allows normal message processing to continue without interruption.</a:t>
            </a:r>
            <a:endParaRPr lang="en-US" b="1" u="none" dirty="0"/>
          </a:p>
        </p:txBody>
      </p:sp>
      <p:sp>
        <p:nvSpPr>
          <p:cNvPr id="4" name="Slide Number Placeholder 3">
            <a:extLst>
              <a:ext uri="{FF2B5EF4-FFF2-40B4-BE49-F238E27FC236}">
                <a16:creationId xmlns:a16="http://schemas.microsoft.com/office/drawing/2014/main" id="{B13717C4-8133-4DAA-DB22-0002DBA1D58E}"/>
              </a:ext>
            </a:extLst>
          </p:cNvPr>
          <p:cNvSpPr>
            <a:spLocks noGrp="1"/>
          </p:cNvSpPr>
          <p:nvPr>
            <p:ph type="sldNum" sz="quarter" idx="5"/>
          </p:nvPr>
        </p:nvSpPr>
        <p:spPr/>
        <p:txBody>
          <a:bodyPr/>
          <a:lstStyle/>
          <a:p>
            <a:fld id="{32F9F603-1C3D-4282-A126-C2403FB1CBBF}" type="slidenum">
              <a:rPr lang="en-US" smtClean="0"/>
              <a:t>98</a:t>
            </a:fld>
            <a:endParaRPr lang="en-US"/>
          </a:p>
        </p:txBody>
      </p:sp>
    </p:spTree>
    <p:extLst>
      <p:ext uri="{BB962C8B-B14F-4D97-AF65-F5344CB8AC3E}">
        <p14:creationId xmlns:p14="http://schemas.microsoft.com/office/powerpoint/2010/main" val="14469391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3F2E54-0F8C-B447-1F3F-A4AA9A0AA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F8838F-CD4C-0A28-50D8-C7108DA1D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0A98E5-B62B-F554-E513-E2FB6CCB2A4D}"/>
              </a:ext>
            </a:extLst>
          </p:cNvPr>
          <p:cNvSpPr>
            <a:spLocks noGrp="1"/>
          </p:cNvSpPr>
          <p:nvPr>
            <p:ph type="body" idx="1"/>
          </p:nvPr>
        </p:nvSpPr>
        <p:spPr/>
        <p:txBody>
          <a:bodyPr/>
          <a:lstStyle/>
          <a:p>
            <a:r>
              <a:rPr lang="en-US" b="1" u="sng" dirty="0"/>
              <a:t>Increased Complexity</a:t>
            </a:r>
            <a:endParaRPr lang="en-US" b="0" u="none" dirty="0"/>
          </a:p>
          <a:p>
            <a:pPr marL="171450" indent="-171450">
              <a:buFontTx/>
              <a:buChar char="-"/>
            </a:pPr>
            <a:r>
              <a:rPr lang="en-US" b="0" u="none" dirty="0"/>
              <a:t>Management Overhead: Handling Dead Letter Queues adds complexity to the system. Developers need to implement logic to manage failed messages and ensure they are moved to the Dead Letter Queue appropriately.</a:t>
            </a:r>
          </a:p>
          <a:p>
            <a:pPr marL="171450" indent="-171450">
              <a:buFontTx/>
              <a:buChar char="-"/>
            </a:pPr>
            <a:r>
              <a:rPr lang="en-US" b="0" u="none" dirty="0"/>
              <a:t>Monitoring and Maintenance: Regular monitoring and maintenance of Dead Letter Queues are required to ensure they do not get overloaded or ignored. This adds an additional layer of operational overhead.</a:t>
            </a:r>
          </a:p>
          <a:p>
            <a:pPr marL="171450" indent="-171450">
              <a:buFontTx/>
              <a:buChar char="-"/>
            </a:pPr>
            <a:endParaRPr lang="en-US" b="0" u="none" dirty="0"/>
          </a:p>
          <a:p>
            <a:pPr marL="0" indent="0">
              <a:buFontTx/>
              <a:buNone/>
            </a:pPr>
            <a:r>
              <a:rPr lang="en-US" b="1" u="sng" dirty="0"/>
              <a:t>Delayed Processing</a:t>
            </a:r>
            <a:endParaRPr lang="en-US" b="0" u="none" dirty="0"/>
          </a:p>
          <a:p>
            <a:pPr marL="171450" indent="-171450">
              <a:buFontTx/>
              <a:buChar char="-"/>
            </a:pPr>
            <a:r>
              <a:rPr lang="en-US" b="0" u="none" dirty="0"/>
              <a:t>Resolution Time: Messages in the Dead Letter Queue are not processed until they are manually inspected and resolved. This can lead to significant delays in addressing the issues, especially if the Dead Letter Queue is not monitored regularly.</a:t>
            </a:r>
          </a:p>
          <a:p>
            <a:pPr marL="171450" indent="-171450">
              <a:buFontTx/>
              <a:buChar char="-"/>
            </a:pPr>
            <a:r>
              <a:rPr lang="en-US" b="0" u="none" dirty="0"/>
              <a:t>Resource Allocation: Allocating resources for monitoring and processing Dead Letter Queues can impact the system’s overall efficiency, as resources could be tied up dealing with problematic messages instead of handling regular operations.</a:t>
            </a:r>
          </a:p>
          <a:p>
            <a:pPr marL="171450" indent="-171450">
              <a:buFontTx/>
              <a:buChar char="-"/>
            </a:pPr>
            <a:endParaRPr lang="en-US" b="0" u="none" dirty="0"/>
          </a:p>
          <a:p>
            <a:pPr marL="0" indent="0">
              <a:buFontTx/>
              <a:buNone/>
            </a:pPr>
            <a:r>
              <a:rPr lang="en-US" b="1" u="sng" dirty="0"/>
              <a:t>Potential for Data Loss</a:t>
            </a:r>
            <a:endParaRPr lang="en-US" b="0" u="none" dirty="0"/>
          </a:p>
          <a:p>
            <a:pPr marL="171450" indent="-171450">
              <a:buFontTx/>
              <a:buChar char="-"/>
            </a:pPr>
            <a:r>
              <a:rPr lang="en-US" b="0" u="none" dirty="0"/>
              <a:t>Misconfiguration Risks: Incorrect configuration or improper handling of Dead Lead Queues can lead to data loss. For example, if message are moved to the Dead Letter Queue without proper logging or tracking, they may be overlooked and not processed.</a:t>
            </a:r>
          </a:p>
          <a:p>
            <a:pPr marL="171450" indent="-171450">
              <a:buFontTx/>
              <a:buChar char="-"/>
            </a:pPr>
            <a:r>
              <a:rPr lang="en-US" b="0" u="none" dirty="0"/>
              <a:t>Manual Intervention Dependency: Since Dead Letter Queues often require manual intervention to resolve issues. There is a risk of human error or oversight, which could result in important messages being lost of forgotten.</a:t>
            </a:r>
            <a:endParaRPr lang="en-US" b="1" u="sng" dirty="0"/>
          </a:p>
        </p:txBody>
      </p:sp>
      <p:sp>
        <p:nvSpPr>
          <p:cNvPr id="4" name="Slide Number Placeholder 3">
            <a:extLst>
              <a:ext uri="{FF2B5EF4-FFF2-40B4-BE49-F238E27FC236}">
                <a16:creationId xmlns:a16="http://schemas.microsoft.com/office/drawing/2014/main" id="{700A9268-1C10-8350-38F8-1E8D2644A67E}"/>
              </a:ext>
            </a:extLst>
          </p:cNvPr>
          <p:cNvSpPr>
            <a:spLocks noGrp="1"/>
          </p:cNvSpPr>
          <p:nvPr>
            <p:ph type="sldNum" sz="quarter" idx="5"/>
          </p:nvPr>
        </p:nvSpPr>
        <p:spPr/>
        <p:txBody>
          <a:bodyPr/>
          <a:lstStyle/>
          <a:p>
            <a:fld id="{32F9F603-1C3D-4282-A126-C2403FB1CBBF}" type="slidenum">
              <a:rPr lang="en-US" smtClean="0"/>
              <a:t>99</a:t>
            </a:fld>
            <a:endParaRPr lang="en-US"/>
          </a:p>
        </p:txBody>
      </p:sp>
    </p:spTree>
    <p:extLst>
      <p:ext uri="{BB962C8B-B14F-4D97-AF65-F5344CB8AC3E}">
        <p14:creationId xmlns:p14="http://schemas.microsoft.com/office/powerpoint/2010/main" val="122318537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4C33C-52A9-083D-D0A1-04E13B7B94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4524E78-215F-8DC6-245C-C3CFC23277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713526-DFCB-7BC0-CD9C-A46062826727}"/>
              </a:ext>
            </a:extLst>
          </p:cNvPr>
          <p:cNvSpPr>
            <a:spLocks noGrp="1"/>
          </p:cNvSpPr>
          <p:nvPr>
            <p:ph type="body" idx="1"/>
          </p:nvPr>
        </p:nvSpPr>
        <p:spPr/>
        <p:txBody>
          <a:bodyPr/>
          <a:lstStyle/>
          <a:p>
            <a:r>
              <a:rPr lang="en-US" b="1" u="sng" dirty="0"/>
              <a:t>Error Handling</a:t>
            </a:r>
            <a:endParaRPr lang="en-US" b="0" u="none" dirty="0"/>
          </a:p>
          <a:p>
            <a:r>
              <a:rPr lang="en-US" b="0" u="none" dirty="0"/>
              <a:t>Capturing messages that cannot be processed due to errors such as format issues or missing data.</a:t>
            </a:r>
          </a:p>
          <a:p>
            <a:endParaRPr lang="en-US" b="0" u="none" dirty="0"/>
          </a:p>
          <a:p>
            <a:r>
              <a:rPr lang="en-US" b="1" u="sng" dirty="0"/>
              <a:t>Message Expiry</a:t>
            </a:r>
          </a:p>
          <a:p>
            <a:r>
              <a:rPr lang="en-US" b="0" u="none" dirty="0"/>
              <a:t>Handling messages that have exceeded their TTL without being processed.</a:t>
            </a:r>
          </a:p>
          <a:p>
            <a:endParaRPr lang="en-US" b="0" u="sng" dirty="0"/>
          </a:p>
          <a:p>
            <a:r>
              <a:rPr lang="en-US" b="1" u="sng" dirty="0"/>
              <a:t>Monitoring and Troubleshooting</a:t>
            </a:r>
          </a:p>
          <a:p>
            <a:r>
              <a:rPr lang="en-US" b="0" u="none" dirty="0"/>
              <a:t>Analyzing message in the Dead Letter Queue to identify patterns and root causes of failures.</a:t>
            </a:r>
          </a:p>
          <a:p>
            <a:endParaRPr lang="en-US" b="0" u="none" dirty="0"/>
          </a:p>
          <a:p>
            <a:endParaRPr lang="en-US" b="1" u="sng" dirty="0"/>
          </a:p>
        </p:txBody>
      </p:sp>
      <p:sp>
        <p:nvSpPr>
          <p:cNvPr id="4" name="Slide Number Placeholder 3">
            <a:extLst>
              <a:ext uri="{FF2B5EF4-FFF2-40B4-BE49-F238E27FC236}">
                <a16:creationId xmlns:a16="http://schemas.microsoft.com/office/drawing/2014/main" id="{24AE0522-EE0C-C70F-E282-C01D76AB08DC}"/>
              </a:ext>
            </a:extLst>
          </p:cNvPr>
          <p:cNvSpPr>
            <a:spLocks noGrp="1"/>
          </p:cNvSpPr>
          <p:nvPr>
            <p:ph type="sldNum" sz="quarter" idx="5"/>
          </p:nvPr>
        </p:nvSpPr>
        <p:spPr/>
        <p:txBody>
          <a:bodyPr/>
          <a:lstStyle/>
          <a:p>
            <a:fld id="{32F9F603-1C3D-4282-A126-C2403FB1CBBF}" type="slidenum">
              <a:rPr lang="en-US" smtClean="0"/>
              <a:t>100</a:t>
            </a:fld>
            <a:endParaRPr lang="en-US"/>
          </a:p>
        </p:txBody>
      </p:sp>
    </p:spTree>
    <p:extLst>
      <p:ext uri="{BB962C8B-B14F-4D97-AF65-F5344CB8AC3E}">
        <p14:creationId xmlns:p14="http://schemas.microsoft.com/office/powerpoint/2010/main" val="40644784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Message Producer (Sender)</a:t>
            </a:r>
            <a:endParaRPr lang="en-US" b="0" u="none" dirty="0"/>
          </a:p>
          <a:p>
            <a:r>
              <a:rPr lang="en-US" b="0" u="none" dirty="0"/>
              <a:t>The component or service that creates and send messages.</a:t>
            </a:r>
          </a:p>
          <a:p>
            <a:endParaRPr lang="en-US" b="0" u="none" dirty="0"/>
          </a:p>
          <a:p>
            <a:r>
              <a:rPr lang="en-US" b="1" u="sng" dirty="0"/>
              <a:t>Message Queue</a:t>
            </a:r>
            <a:endParaRPr lang="en-US" b="0" u="none" dirty="0"/>
          </a:p>
          <a:p>
            <a:r>
              <a:rPr lang="en-US" b="0" u="none" dirty="0"/>
              <a:t>A temporary storage area where messages are held until they are processed by a receiver.</a:t>
            </a:r>
          </a:p>
          <a:p>
            <a:endParaRPr lang="en-US" b="0" u="none" dirty="0"/>
          </a:p>
          <a:p>
            <a:r>
              <a:rPr lang="en-US" b="1" u="sng" dirty="0"/>
              <a:t>Message Consumer (Receiver)</a:t>
            </a:r>
            <a:endParaRPr lang="en-US" b="0" u="none" dirty="0"/>
          </a:p>
          <a:p>
            <a:r>
              <a:rPr lang="en-US" b="0" u="none" dirty="0"/>
              <a:t>The component or service that retrieves and processes messages from the queue.</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10</a:t>
            </a:fld>
            <a:endParaRPr lang="en-US"/>
          </a:p>
        </p:txBody>
      </p:sp>
    </p:spTree>
    <p:extLst>
      <p:ext uri="{BB962C8B-B14F-4D97-AF65-F5344CB8AC3E}">
        <p14:creationId xmlns:p14="http://schemas.microsoft.com/office/powerpoint/2010/main" val="1224576980"/>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49724-3998-8B5B-0082-A9D82F92E0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AC1537-F10A-2586-1AFF-70443B2BD2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0511EB-1A9A-DEDF-8364-051F7EEC8AC0}"/>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779970E9-BCAC-D930-9BF0-3BD2526F51A2}"/>
              </a:ext>
            </a:extLst>
          </p:cNvPr>
          <p:cNvSpPr>
            <a:spLocks noGrp="1"/>
          </p:cNvSpPr>
          <p:nvPr>
            <p:ph type="sldNum" sz="quarter" idx="5"/>
          </p:nvPr>
        </p:nvSpPr>
        <p:spPr/>
        <p:txBody>
          <a:bodyPr/>
          <a:lstStyle/>
          <a:p>
            <a:fld id="{32F9F603-1C3D-4282-A126-C2403FB1CBBF}" type="slidenum">
              <a:rPr lang="en-US" smtClean="0"/>
              <a:t>101</a:t>
            </a:fld>
            <a:endParaRPr lang="en-US"/>
          </a:p>
        </p:txBody>
      </p:sp>
    </p:spTree>
    <p:extLst>
      <p:ext uri="{BB962C8B-B14F-4D97-AF65-F5344CB8AC3E}">
        <p14:creationId xmlns:p14="http://schemas.microsoft.com/office/powerpoint/2010/main" val="287520164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ADEC8-944A-9C5A-B5B2-44409E7E2C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A5A40A-9F69-E249-15B2-2A6D0CEB00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7346C9-30FE-A0A0-74FB-5D601D94668E}"/>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22F593FD-B37A-0024-B362-D2BE18397034}"/>
              </a:ext>
            </a:extLst>
          </p:cNvPr>
          <p:cNvSpPr>
            <a:spLocks noGrp="1"/>
          </p:cNvSpPr>
          <p:nvPr>
            <p:ph type="sldNum" sz="quarter" idx="5"/>
          </p:nvPr>
        </p:nvSpPr>
        <p:spPr/>
        <p:txBody>
          <a:bodyPr/>
          <a:lstStyle/>
          <a:p>
            <a:fld id="{32F9F603-1C3D-4282-A126-C2403FB1CBBF}" type="slidenum">
              <a:rPr lang="en-US" smtClean="0"/>
              <a:t>102</a:t>
            </a:fld>
            <a:endParaRPr lang="en-US"/>
          </a:p>
        </p:txBody>
      </p:sp>
    </p:spTree>
    <p:extLst>
      <p:ext uri="{BB962C8B-B14F-4D97-AF65-F5344CB8AC3E}">
        <p14:creationId xmlns:p14="http://schemas.microsoft.com/office/powerpoint/2010/main" val="271163938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4B7F33-C497-EEC1-37C9-4849745D40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9A710C-ED3E-A92C-C063-26D4F59E3A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D39A6A-D75B-D53D-052B-FCC1A24DCC69}"/>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961D78DE-D695-BFF0-7048-69ACF5FC0E01}"/>
              </a:ext>
            </a:extLst>
          </p:cNvPr>
          <p:cNvSpPr>
            <a:spLocks noGrp="1"/>
          </p:cNvSpPr>
          <p:nvPr>
            <p:ph type="sldNum" sz="quarter" idx="5"/>
          </p:nvPr>
        </p:nvSpPr>
        <p:spPr/>
        <p:txBody>
          <a:bodyPr/>
          <a:lstStyle/>
          <a:p>
            <a:fld id="{32F9F603-1C3D-4282-A126-C2403FB1CBBF}" type="slidenum">
              <a:rPr lang="en-US" smtClean="0"/>
              <a:t>103</a:t>
            </a:fld>
            <a:endParaRPr lang="en-US"/>
          </a:p>
        </p:txBody>
      </p:sp>
    </p:spTree>
    <p:extLst>
      <p:ext uri="{BB962C8B-B14F-4D97-AF65-F5344CB8AC3E}">
        <p14:creationId xmlns:p14="http://schemas.microsoft.com/office/powerpoint/2010/main" val="20884711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1896B-AAA5-B24D-3FF5-CCE2EF1C8D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4CCBD1B-7BAF-9273-4CEE-239D2C9F8F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3FA8ED-BD8D-1564-046D-EF0AAC03B42E}"/>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30015BDE-FF43-988C-7BFF-DD4F10CCDC22}"/>
              </a:ext>
            </a:extLst>
          </p:cNvPr>
          <p:cNvSpPr>
            <a:spLocks noGrp="1"/>
          </p:cNvSpPr>
          <p:nvPr>
            <p:ph type="sldNum" sz="quarter" idx="5"/>
          </p:nvPr>
        </p:nvSpPr>
        <p:spPr/>
        <p:txBody>
          <a:bodyPr/>
          <a:lstStyle/>
          <a:p>
            <a:fld id="{32F9F603-1C3D-4282-A126-C2403FB1CBBF}" type="slidenum">
              <a:rPr lang="en-US" smtClean="0"/>
              <a:t>104</a:t>
            </a:fld>
            <a:endParaRPr lang="en-US"/>
          </a:p>
        </p:txBody>
      </p:sp>
    </p:spTree>
    <p:extLst>
      <p:ext uri="{BB962C8B-B14F-4D97-AF65-F5344CB8AC3E}">
        <p14:creationId xmlns:p14="http://schemas.microsoft.com/office/powerpoint/2010/main" val="330892835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872D07-2470-7830-AE5E-61F634003B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97D25-50CE-215D-F85C-12BCB22C81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23DC32-32CE-509C-AF64-144819EAEE8B}"/>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89D8B321-103E-F35A-20A8-8C57E3F069C4}"/>
              </a:ext>
            </a:extLst>
          </p:cNvPr>
          <p:cNvSpPr>
            <a:spLocks noGrp="1"/>
          </p:cNvSpPr>
          <p:nvPr>
            <p:ph type="sldNum" sz="quarter" idx="5"/>
          </p:nvPr>
        </p:nvSpPr>
        <p:spPr/>
        <p:txBody>
          <a:bodyPr/>
          <a:lstStyle/>
          <a:p>
            <a:fld id="{32F9F603-1C3D-4282-A126-C2403FB1CBBF}" type="slidenum">
              <a:rPr lang="en-US" smtClean="0"/>
              <a:t>105</a:t>
            </a:fld>
            <a:endParaRPr lang="en-US"/>
          </a:p>
        </p:txBody>
      </p:sp>
    </p:spTree>
    <p:extLst>
      <p:ext uri="{BB962C8B-B14F-4D97-AF65-F5344CB8AC3E}">
        <p14:creationId xmlns:p14="http://schemas.microsoft.com/office/powerpoint/2010/main" val="191389647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2DA63B-D0BA-7F4D-7A80-CB5307337E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DE86B87-C8A8-9687-FB1B-26EFDC0F83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D07B17-80B3-EEAF-0630-71BFA98B0E4C}"/>
              </a:ext>
            </a:extLst>
          </p:cNvPr>
          <p:cNvSpPr>
            <a:spLocks noGrp="1"/>
          </p:cNvSpPr>
          <p:nvPr>
            <p:ph type="body" idx="1"/>
          </p:nvPr>
        </p:nvSpPr>
        <p:spPr/>
        <p:txBody>
          <a:bodyPr/>
          <a:lstStyle/>
          <a:p>
            <a:endParaRPr lang="en-US" b="0" u="none" dirty="0"/>
          </a:p>
        </p:txBody>
      </p:sp>
      <p:sp>
        <p:nvSpPr>
          <p:cNvPr id="4" name="Slide Number Placeholder 3">
            <a:extLst>
              <a:ext uri="{FF2B5EF4-FFF2-40B4-BE49-F238E27FC236}">
                <a16:creationId xmlns:a16="http://schemas.microsoft.com/office/drawing/2014/main" id="{D3B5B1CC-BDEA-FAE7-A28C-AEEDC8BEC115}"/>
              </a:ext>
            </a:extLst>
          </p:cNvPr>
          <p:cNvSpPr>
            <a:spLocks noGrp="1"/>
          </p:cNvSpPr>
          <p:nvPr>
            <p:ph type="sldNum" sz="quarter" idx="5"/>
          </p:nvPr>
        </p:nvSpPr>
        <p:spPr/>
        <p:txBody>
          <a:bodyPr/>
          <a:lstStyle/>
          <a:p>
            <a:fld id="{32F9F603-1C3D-4282-A126-C2403FB1CBBF}" type="slidenum">
              <a:rPr lang="en-US" smtClean="0"/>
              <a:t>106</a:t>
            </a:fld>
            <a:endParaRPr lang="en-US"/>
          </a:p>
        </p:txBody>
      </p:sp>
    </p:spTree>
    <p:extLst>
      <p:ext uri="{BB962C8B-B14F-4D97-AF65-F5344CB8AC3E}">
        <p14:creationId xmlns:p14="http://schemas.microsoft.com/office/powerpoint/2010/main" val="27448320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B77DED-0BA5-3F19-0CB4-F97D3388EE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546493F-AC39-BC2A-2364-5A4173B49E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A4749C-D517-58EF-F2F2-F791114F5485}"/>
              </a:ext>
            </a:extLst>
          </p:cNvPr>
          <p:cNvSpPr>
            <a:spLocks noGrp="1"/>
          </p:cNvSpPr>
          <p:nvPr>
            <p:ph type="body" idx="1"/>
          </p:nvPr>
        </p:nvSpPr>
        <p:spPr/>
        <p:txBody>
          <a:bodyPr/>
          <a:lstStyle/>
          <a:p>
            <a:r>
              <a:rPr lang="en-US" b="1" u="sng" dirty="0"/>
              <a:t>Definition</a:t>
            </a:r>
            <a:endParaRPr lang="en-US" b="0" u="none" dirty="0"/>
          </a:p>
          <a:p>
            <a:r>
              <a:rPr lang="en-US" b="0" u="none" dirty="0"/>
              <a:t>Messaging filtering is a pattern that allows consumers to selectively receive messages based on specific criteria or filters. This enables more efficient and targeted message processing.</a:t>
            </a:r>
          </a:p>
          <a:p>
            <a:endParaRPr lang="en-US" b="0" u="none" dirty="0"/>
          </a:p>
          <a:p>
            <a:r>
              <a:rPr lang="en-US" b="1" u="sng" dirty="0"/>
              <a:t>Purpose</a:t>
            </a:r>
            <a:endParaRPr lang="en-US" b="0" u="none" dirty="0"/>
          </a:p>
          <a:p>
            <a:r>
              <a:rPr lang="en-US" b="0" u="none" dirty="0"/>
              <a:t>It helps in directing relevant messages to the appropriate consumers, reducing the overhead of processing irrelevant messages.</a:t>
            </a:r>
            <a:endParaRPr lang="en-US" b="1" u="sng" dirty="0"/>
          </a:p>
        </p:txBody>
      </p:sp>
      <p:sp>
        <p:nvSpPr>
          <p:cNvPr id="4" name="Slide Number Placeholder 3">
            <a:extLst>
              <a:ext uri="{FF2B5EF4-FFF2-40B4-BE49-F238E27FC236}">
                <a16:creationId xmlns:a16="http://schemas.microsoft.com/office/drawing/2014/main" id="{1A193BA1-69B4-9C9A-6D98-E30B182A55B1}"/>
              </a:ext>
            </a:extLst>
          </p:cNvPr>
          <p:cNvSpPr>
            <a:spLocks noGrp="1"/>
          </p:cNvSpPr>
          <p:nvPr>
            <p:ph type="sldNum" sz="quarter" idx="5"/>
          </p:nvPr>
        </p:nvSpPr>
        <p:spPr/>
        <p:txBody>
          <a:bodyPr/>
          <a:lstStyle/>
          <a:p>
            <a:fld id="{32F9F603-1C3D-4282-A126-C2403FB1CBBF}" type="slidenum">
              <a:rPr lang="en-US" smtClean="0"/>
              <a:t>109</a:t>
            </a:fld>
            <a:endParaRPr lang="en-US"/>
          </a:p>
        </p:txBody>
      </p:sp>
    </p:spTree>
    <p:extLst>
      <p:ext uri="{BB962C8B-B14F-4D97-AF65-F5344CB8AC3E}">
        <p14:creationId xmlns:p14="http://schemas.microsoft.com/office/powerpoint/2010/main" val="1123767844"/>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530E57-6F3A-BF06-36C4-33BCD772F1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ECE2F3-E8E3-9B3D-71E9-C1927739C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E0F65E-778B-833F-45CA-C7146C9D5715}"/>
              </a:ext>
            </a:extLst>
          </p:cNvPr>
          <p:cNvSpPr>
            <a:spLocks noGrp="1"/>
          </p:cNvSpPr>
          <p:nvPr>
            <p:ph type="body" idx="1"/>
          </p:nvPr>
        </p:nvSpPr>
        <p:spPr/>
        <p:txBody>
          <a:bodyPr/>
          <a:lstStyle/>
          <a:p>
            <a:r>
              <a:rPr lang="en-US" b="1" u="sng" dirty="0"/>
              <a:t>Message Producer</a:t>
            </a:r>
          </a:p>
          <a:p>
            <a:r>
              <a:rPr lang="en-US" b="0" u="none" dirty="0"/>
              <a:t>The component or service that creates and sends messages.</a:t>
            </a:r>
          </a:p>
          <a:p>
            <a:endParaRPr lang="en-US" b="0" u="none" dirty="0"/>
          </a:p>
          <a:p>
            <a:r>
              <a:rPr lang="en-US" b="1" u="sng" dirty="0"/>
              <a:t>Message Filter</a:t>
            </a:r>
            <a:endParaRPr lang="en-US" b="0" u="none" dirty="0"/>
          </a:p>
          <a:p>
            <a:r>
              <a:rPr lang="en-US" b="0" u="none" dirty="0"/>
              <a:t>The intermediary that evaluates messages and determines whether they meet the criteria for delivery to specific consumers.</a:t>
            </a:r>
          </a:p>
          <a:p>
            <a:endParaRPr lang="en-US" b="0" u="none" dirty="0"/>
          </a:p>
          <a:p>
            <a:r>
              <a:rPr lang="en-US" b="1" u="sng" dirty="0"/>
              <a:t>Filtered Consumers</a:t>
            </a:r>
            <a:endParaRPr lang="en-US" b="0" u="none" dirty="0"/>
          </a:p>
          <a:p>
            <a:r>
              <a:rPr lang="en-US" b="0" u="none" dirty="0"/>
              <a:t>The components or services that receive and process messages that match their filter criteria.</a:t>
            </a:r>
          </a:p>
        </p:txBody>
      </p:sp>
      <p:sp>
        <p:nvSpPr>
          <p:cNvPr id="4" name="Slide Number Placeholder 3">
            <a:extLst>
              <a:ext uri="{FF2B5EF4-FFF2-40B4-BE49-F238E27FC236}">
                <a16:creationId xmlns:a16="http://schemas.microsoft.com/office/drawing/2014/main" id="{0897F3EE-AF28-E0D0-4725-B9456BE842E7}"/>
              </a:ext>
            </a:extLst>
          </p:cNvPr>
          <p:cNvSpPr>
            <a:spLocks noGrp="1"/>
          </p:cNvSpPr>
          <p:nvPr>
            <p:ph type="sldNum" sz="quarter" idx="5"/>
          </p:nvPr>
        </p:nvSpPr>
        <p:spPr/>
        <p:txBody>
          <a:bodyPr/>
          <a:lstStyle/>
          <a:p>
            <a:fld id="{32F9F603-1C3D-4282-A126-C2403FB1CBBF}" type="slidenum">
              <a:rPr lang="en-US" smtClean="0"/>
              <a:t>110</a:t>
            </a:fld>
            <a:endParaRPr lang="en-US"/>
          </a:p>
        </p:txBody>
      </p:sp>
    </p:spTree>
    <p:extLst>
      <p:ext uri="{BB962C8B-B14F-4D97-AF65-F5344CB8AC3E}">
        <p14:creationId xmlns:p14="http://schemas.microsoft.com/office/powerpoint/2010/main" val="387638881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5E997C-5103-C120-BEE1-94697375E2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89C6F1-7481-D8F1-B8FB-08EE000B16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150F23-8D53-5523-5792-A5776BDF96F4}"/>
              </a:ext>
            </a:extLst>
          </p:cNvPr>
          <p:cNvSpPr>
            <a:spLocks noGrp="1"/>
          </p:cNvSpPr>
          <p:nvPr>
            <p:ph type="body" idx="1"/>
          </p:nvPr>
        </p:nvSpPr>
        <p:spPr/>
        <p:txBody>
          <a:bodyPr/>
          <a:lstStyle/>
          <a:p>
            <a:r>
              <a:rPr lang="en-US" b="1" u="none" dirty="0"/>
              <a:t>Efficiency</a:t>
            </a:r>
            <a:r>
              <a:rPr lang="en-US" b="0" u="none" dirty="0"/>
              <a:t>: Reduces the processing load on consumers by filtering out irrelevant messages.</a:t>
            </a:r>
          </a:p>
          <a:p>
            <a:endParaRPr lang="en-US" b="0" u="none" dirty="0"/>
          </a:p>
          <a:p>
            <a:r>
              <a:rPr lang="en-US" b="1" u="none" dirty="0"/>
              <a:t>Scalability</a:t>
            </a:r>
            <a:r>
              <a:rPr lang="en-US" b="0" u="none" dirty="0"/>
              <a:t>: Supports targeted message delivery, which can improve overall system performance.</a:t>
            </a:r>
          </a:p>
          <a:p>
            <a:endParaRPr lang="en-US" b="0" u="none" dirty="0"/>
          </a:p>
          <a:p>
            <a:r>
              <a:rPr lang="en-US" b="1" u="none" dirty="0"/>
              <a:t>Flexibility</a:t>
            </a:r>
            <a:r>
              <a:rPr lang="en-US" b="0" u="none" dirty="0"/>
              <a:t>: Enables consumers to dynamically adjust their subscriptions and filters based on changing requirements.</a:t>
            </a:r>
            <a:endParaRPr lang="en-US" b="1" u="none" dirty="0"/>
          </a:p>
        </p:txBody>
      </p:sp>
      <p:sp>
        <p:nvSpPr>
          <p:cNvPr id="4" name="Slide Number Placeholder 3">
            <a:extLst>
              <a:ext uri="{FF2B5EF4-FFF2-40B4-BE49-F238E27FC236}">
                <a16:creationId xmlns:a16="http://schemas.microsoft.com/office/drawing/2014/main" id="{1B1F6C49-6434-0885-8FAD-199FECED60D2}"/>
              </a:ext>
            </a:extLst>
          </p:cNvPr>
          <p:cNvSpPr>
            <a:spLocks noGrp="1"/>
          </p:cNvSpPr>
          <p:nvPr>
            <p:ph type="sldNum" sz="quarter" idx="5"/>
          </p:nvPr>
        </p:nvSpPr>
        <p:spPr/>
        <p:txBody>
          <a:bodyPr/>
          <a:lstStyle/>
          <a:p>
            <a:fld id="{32F9F603-1C3D-4282-A126-C2403FB1CBBF}" type="slidenum">
              <a:rPr lang="en-US" smtClean="0"/>
              <a:t>111</a:t>
            </a:fld>
            <a:endParaRPr lang="en-US"/>
          </a:p>
        </p:txBody>
      </p:sp>
    </p:spTree>
    <p:extLst>
      <p:ext uri="{BB962C8B-B14F-4D97-AF65-F5344CB8AC3E}">
        <p14:creationId xmlns:p14="http://schemas.microsoft.com/office/powerpoint/2010/main" val="41142288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F5679-114D-AE08-F0BB-69C11DF1E3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67792C-272F-CB4B-EA29-AD130580BB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7DAFC-D4E5-1CA2-2A03-4844F551A667}"/>
              </a:ext>
            </a:extLst>
          </p:cNvPr>
          <p:cNvSpPr>
            <a:spLocks noGrp="1"/>
          </p:cNvSpPr>
          <p:nvPr>
            <p:ph type="body" idx="1"/>
          </p:nvPr>
        </p:nvSpPr>
        <p:spPr/>
        <p:txBody>
          <a:bodyPr/>
          <a:lstStyle/>
          <a:p>
            <a:r>
              <a:rPr lang="en-US" b="1" u="sng" dirty="0"/>
              <a:t>Complexity in Filter Management</a:t>
            </a:r>
            <a:endParaRPr lang="en-US" b="0" u="none" dirty="0"/>
          </a:p>
          <a:p>
            <a:pPr marL="171450" indent="-171450">
              <a:buFontTx/>
              <a:buChar char="-"/>
            </a:pPr>
            <a:r>
              <a:rPr lang="en-US" b="1" u="none" dirty="0"/>
              <a:t>Rule Configuration</a:t>
            </a:r>
            <a:r>
              <a:rPr lang="en-US" b="0" u="none" dirty="0"/>
              <a:t>: Defining and maintaining filtering rules can become complex, especially in systems with a large number of filters or rapidly changing requirements. As filters grow in number and complexity, managing them effectively can be challenging.</a:t>
            </a:r>
          </a:p>
          <a:p>
            <a:pPr marL="171450" indent="-171450">
              <a:buFontTx/>
              <a:buChar char="-"/>
            </a:pPr>
            <a:r>
              <a:rPr lang="en-US" b="1" u="none" dirty="0"/>
              <a:t>Dynamic Adjustments</a:t>
            </a:r>
            <a:r>
              <a:rPr lang="en-US" b="0" u="none" dirty="0"/>
              <a:t>: Adjusting filters dynamically based on changing needs requires sophisticated logic and careful management to ensure that relevant messages are not missed.</a:t>
            </a:r>
          </a:p>
          <a:p>
            <a:pPr marL="171450" indent="-171450">
              <a:buFontTx/>
              <a:buChar char="-"/>
            </a:pPr>
            <a:endParaRPr lang="en-US" b="1" u="none" dirty="0"/>
          </a:p>
          <a:p>
            <a:pPr marL="0" indent="0">
              <a:buFontTx/>
              <a:buNone/>
            </a:pPr>
            <a:r>
              <a:rPr lang="en-US" b="1" u="sng" dirty="0"/>
              <a:t>Performance Overhead</a:t>
            </a:r>
            <a:endParaRPr lang="en-US" b="0" u="none" dirty="0"/>
          </a:p>
          <a:p>
            <a:pPr marL="171450" indent="-171450">
              <a:buFontTx/>
              <a:buChar char="-"/>
            </a:pPr>
            <a:r>
              <a:rPr lang="en-US" b="1" u="none" dirty="0"/>
              <a:t>Processing Load</a:t>
            </a:r>
            <a:r>
              <a:rPr lang="en-US" b="0" u="none" dirty="0"/>
              <a:t>: Evaluating each message against multiple filters can introduce performance overhead. In high-throughput systems, this additional processing can lead to increased latency and reduced overall system performance.</a:t>
            </a:r>
          </a:p>
          <a:p>
            <a:pPr marL="171450" indent="-171450">
              <a:buFontTx/>
              <a:buChar char="-"/>
            </a:pPr>
            <a:r>
              <a:rPr lang="en-US" b="1" u="none" dirty="0"/>
              <a:t>Resource Utilization</a:t>
            </a:r>
            <a:r>
              <a:rPr lang="en-US" b="0" u="none" dirty="0"/>
              <a:t>: The filter process consumers computational resources which can impact the performance of other system components, especially when dealing with large volumes of message.</a:t>
            </a:r>
            <a:endParaRPr lang="en-US" b="1" u="none" dirty="0"/>
          </a:p>
          <a:p>
            <a:pPr marL="171450" indent="-171450">
              <a:buFontTx/>
              <a:buChar char="-"/>
            </a:pPr>
            <a:endParaRPr lang="en-US" b="0" u="none" dirty="0"/>
          </a:p>
          <a:p>
            <a:pPr marL="0" indent="0">
              <a:buFontTx/>
              <a:buNone/>
            </a:pPr>
            <a:r>
              <a:rPr lang="en-US" b="1" u="sng" dirty="0"/>
              <a:t>Scalability Challenges</a:t>
            </a:r>
            <a:endParaRPr lang="en-US" b="0" u="none" dirty="0"/>
          </a:p>
          <a:p>
            <a:pPr marL="171450" indent="-171450">
              <a:buFontTx/>
              <a:buChar char="-"/>
            </a:pPr>
            <a:r>
              <a:rPr lang="en-US" b="1" u="none" dirty="0"/>
              <a:t>Filter Scalability</a:t>
            </a:r>
            <a:r>
              <a:rPr lang="en-US" b="0" u="none" dirty="0"/>
              <a:t>: Scaling the filtering mechanism to handle a high number of filters and large volumes of messages can be difficult. Ensuring that the filtering system can scale efficiently while maintaining performance is crucial.</a:t>
            </a:r>
          </a:p>
          <a:p>
            <a:pPr marL="171450" indent="-171450">
              <a:buFontTx/>
              <a:buChar char="-"/>
            </a:pPr>
            <a:r>
              <a:rPr lang="en-US" b="1" u="none" dirty="0"/>
              <a:t>Distributed Filtering</a:t>
            </a:r>
            <a:r>
              <a:rPr lang="en-US" b="0" u="none" dirty="0"/>
              <a:t>: In distributed systems, ensuring consistent and synchronized filtering across multiple nodes or services can add complexity and post scalability challenges.</a:t>
            </a:r>
            <a:endParaRPr lang="en-US" b="1" u="sng" dirty="0"/>
          </a:p>
        </p:txBody>
      </p:sp>
      <p:sp>
        <p:nvSpPr>
          <p:cNvPr id="4" name="Slide Number Placeholder 3">
            <a:extLst>
              <a:ext uri="{FF2B5EF4-FFF2-40B4-BE49-F238E27FC236}">
                <a16:creationId xmlns:a16="http://schemas.microsoft.com/office/drawing/2014/main" id="{AE03CF12-3EFC-7135-ED75-35A8B458CDF5}"/>
              </a:ext>
            </a:extLst>
          </p:cNvPr>
          <p:cNvSpPr>
            <a:spLocks noGrp="1"/>
          </p:cNvSpPr>
          <p:nvPr>
            <p:ph type="sldNum" sz="quarter" idx="5"/>
          </p:nvPr>
        </p:nvSpPr>
        <p:spPr/>
        <p:txBody>
          <a:bodyPr/>
          <a:lstStyle/>
          <a:p>
            <a:fld id="{32F9F603-1C3D-4282-A126-C2403FB1CBBF}" type="slidenum">
              <a:rPr lang="en-US" smtClean="0"/>
              <a:t>112</a:t>
            </a:fld>
            <a:endParaRPr lang="en-US"/>
          </a:p>
        </p:txBody>
      </p:sp>
    </p:spTree>
    <p:extLst>
      <p:ext uri="{BB962C8B-B14F-4D97-AF65-F5344CB8AC3E}">
        <p14:creationId xmlns:p14="http://schemas.microsoft.com/office/powerpoint/2010/main" val="17487599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240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rgbClr val="DC2626"/>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4709052" y="6437735"/>
            <a:ext cx="2766205" cy="276999"/>
          </a:xfrm>
          <a:prstGeom prst="rect">
            <a:avLst/>
          </a:prstGeom>
          <a:noFill/>
        </p:spPr>
        <p:txBody>
          <a:bodyPr wrap="none" rtlCol="0">
            <a:spAutoFit/>
          </a:bodyPr>
          <a:lstStyle/>
          <a:p>
            <a:pPr algn="ctr"/>
            <a:r>
              <a:rPr lang="en-US" sz="1200" b="1" kern="1200" dirty="0">
                <a:solidFill>
                  <a:srgbClr val="6B7280"/>
                </a:solidFill>
                <a:latin typeface="+mn-lt"/>
                <a:ea typeface="+mn-ea"/>
                <a:cs typeface="+mn-cs"/>
              </a:rPr>
              <a:t>Unlock the Power of Messaging Patterns</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rgbClr val="1E3A8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484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48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484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 id="2147483660" r:id="rId2"/>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3.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10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4.xml"/><Relationship Id="rId1" Type="http://schemas.openxmlformats.org/officeDocument/2006/relationships/slideLayout" Target="../slideLayouts/slideLayout6.xml"/><Relationship Id="rId4" Type="http://schemas.openxmlformats.org/officeDocument/2006/relationships/image" Target="../media/image60.png"/></Relationships>
</file>

<file path=ppt/slides/_rels/slide106.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2.xml"/><Relationship Id="rId1" Type="http://schemas.openxmlformats.org/officeDocument/2006/relationships/slideLayout" Target="../slideLayouts/slideLayout6.xml"/><Relationship Id="rId5" Type="http://schemas.openxmlformats.org/officeDocument/2006/relationships/image" Target="../media/image69.png"/><Relationship Id="rId4" Type="http://schemas.openxmlformats.org/officeDocument/2006/relationships/image" Target="../media/image68.png"/></Relationships>
</file>

<file path=ppt/slides/_rels/slide11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3.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4.xml"/><Relationship Id="rId1" Type="http://schemas.openxmlformats.org/officeDocument/2006/relationships/slideLayout" Target="../slideLayouts/slideLayout6.xml"/></Relationships>
</file>

<file path=ppt/slides/_rels/slide118.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105.xml"/><Relationship Id="rId1" Type="http://schemas.openxmlformats.org/officeDocument/2006/relationships/slideLayout" Target="../slideLayouts/slideLayout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6.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6.xml"/></Relationships>
</file>

<file path=ppt/slides/_rels/slide1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14.xml"/><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5.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6.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13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7.xml"/><Relationship Id="rId1" Type="http://schemas.openxmlformats.org/officeDocument/2006/relationships/slideLayout" Target="../slideLayouts/slideLayout6.xml"/><Relationship Id="rId4" Type="http://schemas.openxmlformats.org/officeDocument/2006/relationships/image" Target="../media/image82.png"/></Relationships>
</file>

<file path=ppt/slides/_rels/slide13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8.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1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20.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6.xml"/></Relationships>
</file>

<file path=ppt/slides/_rels/slide1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4.xml"/><Relationship Id="rId1" Type="http://schemas.openxmlformats.org/officeDocument/2006/relationships/slideLayout" Target="../slideLayouts/slideLayout6.xml"/><Relationship Id="rId5" Type="http://schemas.openxmlformats.org/officeDocument/2006/relationships/image" Target="../media/image92.svg"/><Relationship Id="rId4" Type="http://schemas.openxmlformats.org/officeDocument/2006/relationships/image" Target="../media/image91.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6.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6.xml"/></Relationships>
</file>

<file path=ppt/slides/_rels/slide1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8.xml"/><Relationship Id="rId1" Type="http://schemas.openxmlformats.org/officeDocument/2006/relationships/slideLayout" Target="../slideLayouts/slideLayout6.xml"/></Relationships>
</file>

<file path=ppt/slides/_rels/slide1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30.xml"/><Relationship Id="rId1" Type="http://schemas.openxmlformats.org/officeDocument/2006/relationships/slideLayout" Target="../slideLayouts/slideLayout6.xml"/></Relationships>
</file>

<file path=ppt/slides/_rels/slide1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32.xml"/><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3.xml"/><Relationship Id="rId1" Type="http://schemas.openxmlformats.org/officeDocument/2006/relationships/slideLayout" Target="../slideLayouts/slideLayout6.xml"/></Relationships>
</file>

<file path=ppt/slides/_rels/slide1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4.xml"/><Relationship Id="rId1" Type="http://schemas.openxmlformats.org/officeDocument/2006/relationships/slideLayout" Target="../slideLayouts/slideLayout6.xml"/><Relationship Id="rId4" Type="http://schemas.openxmlformats.org/officeDocument/2006/relationships/image" Target="../media/image98.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5.xml"/><Relationship Id="rId1" Type="http://schemas.openxmlformats.org/officeDocument/2006/relationships/slideLayout" Target="../slideLayouts/slideLayout6.xml"/><Relationship Id="rId4" Type="http://schemas.openxmlformats.org/officeDocument/2006/relationships/image" Target="../media/image99.png"/></Relationships>
</file>

<file path=ppt/slides/_rels/slide15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36.xml"/><Relationship Id="rId1" Type="http://schemas.openxmlformats.org/officeDocument/2006/relationships/slideLayout" Target="../slideLayouts/slideLayout6.xml"/><Relationship Id="rId4" Type="http://schemas.openxmlformats.org/officeDocument/2006/relationships/image" Target="../media/image100.png"/></Relationships>
</file>

<file path=ppt/slides/_rels/slide15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5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8.xml"/><Relationship Id="rId1" Type="http://schemas.openxmlformats.org/officeDocument/2006/relationships/slideLayout" Target="../slideLayouts/slideLayout6.xml"/><Relationship Id="rId4" Type="http://schemas.openxmlformats.org/officeDocument/2006/relationships/image" Target="../media/image102.png"/></Relationships>
</file>

<file path=ppt/slides/_rels/slide15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9.xml"/><Relationship Id="rId1" Type="http://schemas.openxmlformats.org/officeDocument/2006/relationships/slideLayout" Target="../slideLayouts/slideLayout6.xml"/><Relationship Id="rId5" Type="http://schemas.openxmlformats.org/officeDocument/2006/relationships/image" Target="../media/image103.png"/><Relationship Id="rId4" Type="http://schemas.openxmlformats.org/officeDocument/2006/relationships/image" Target="../media/image102.png"/></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6.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8.xml"/><Relationship Id="rId1" Type="http://schemas.openxmlformats.org/officeDocument/2006/relationships/slideLayout" Target="../slideLayouts/slideLayout6.xml"/><Relationship Id="rId5" Type="http://schemas.openxmlformats.org/officeDocument/2006/relationships/image" Target="../media/image116.svg"/><Relationship Id="rId4" Type="http://schemas.openxmlformats.org/officeDocument/2006/relationships/image" Target="../media/image115.png"/></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17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4.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6.xml"/><Relationship Id="rId1" Type="http://schemas.openxmlformats.org/officeDocument/2006/relationships/slideLayout" Target="../slideLayouts/slideLayout6.xml"/></Relationships>
</file>

<file path=ppt/slides/_rels/slide1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7.xml"/><Relationship Id="rId1" Type="http://schemas.openxmlformats.org/officeDocument/2006/relationships/slideLayout" Target="../slideLayouts/slideLayout6.xml"/><Relationship Id="rId4" Type="http://schemas.openxmlformats.org/officeDocument/2006/relationships/image" Target="../media/image121.png"/></Relationships>
</file>

<file path=ppt/slides/_rels/slide175.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58.xml"/><Relationship Id="rId1" Type="http://schemas.openxmlformats.org/officeDocument/2006/relationships/slideLayout" Target="../slideLayouts/slideLayout6.xml"/><Relationship Id="rId4" Type="http://schemas.openxmlformats.org/officeDocument/2006/relationships/image" Target="../media/image122.png"/></Relationships>
</file>

<file path=ppt/slides/_rels/slide17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6.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4.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6.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6.xml"/></Relationships>
</file>

<file path=ppt/slides/_rels/slide1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8.xml"/><Relationship Id="rId1" Type="http://schemas.openxmlformats.org/officeDocument/2006/relationships/slideLayout" Target="../slideLayouts/slideLayout6.xml"/></Relationships>
</file>

<file path=ppt/slides/_rels/slide1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9.xml"/><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0.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1.xml"/><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3" Type="http://schemas.openxmlformats.org/officeDocument/2006/relationships/image" Target="../media/image130.png"/><Relationship Id="rId7" Type="http://schemas.openxmlformats.org/officeDocument/2006/relationships/image" Target="../media/image134.png"/><Relationship Id="rId2" Type="http://schemas.openxmlformats.org/officeDocument/2006/relationships/notesSlide" Target="../notesSlides/notesSlide172.xml"/><Relationship Id="rId1" Type="http://schemas.openxmlformats.org/officeDocument/2006/relationships/slideLayout" Target="../slideLayouts/slideLayout6.xml"/><Relationship Id="rId6" Type="http://schemas.openxmlformats.org/officeDocument/2006/relationships/image" Target="../media/image133.png"/><Relationship Id="rId5" Type="http://schemas.openxmlformats.org/officeDocument/2006/relationships/image" Target="../media/image132.png"/><Relationship Id="rId4" Type="http://schemas.openxmlformats.org/officeDocument/2006/relationships/image" Target="../media/image1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77.xml"/><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9.xml"/><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80.xml"/><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81.xml"/><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3.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201.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4.xml"/><Relationship Id="rId1" Type="http://schemas.openxmlformats.org/officeDocument/2006/relationships/slideLayout" Target="../slideLayouts/slideLayout6.xml"/><Relationship Id="rId4" Type="http://schemas.openxmlformats.org/officeDocument/2006/relationships/image" Target="../media/image139.png"/></Relationships>
</file>

<file path=ppt/slides/_rels/slide202.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5.xml"/><Relationship Id="rId1" Type="http://schemas.openxmlformats.org/officeDocument/2006/relationships/slideLayout" Target="../slideLayouts/slideLayout6.xml"/><Relationship Id="rId4" Type="http://schemas.openxmlformats.org/officeDocument/2006/relationships/image" Target="../media/image140.png"/></Relationships>
</file>

<file path=ppt/slides/_rels/slide20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86.xml"/><Relationship Id="rId1" Type="http://schemas.openxmlformats.org/officeDocument/2006/relationships/slideLayout" Target="../slideLayouts/slideLayout6.xml"/><Relationship Id="rId4" Type="http://schemas.openxmlformats.org/officeDocument/2006/relationships/image" Target="../media/image141.png"/></Relationships>
</file>

<file path=ppt/slides/_rels/slide204.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notesSlide" Target="../notesSlides/notesSlide187.xml"/><Relationship Id="rId1" Type="http://schemas.openxmlformats.org/officeDocument/2006/relationships/slideLayout" Target="../slideLayouts/slideLayout6.xml"/><Relationship Id="rId6" Type="http://schemas.openxmlformats.org/officeDocument/2006/relationships/image" Target="../media/image145.png"/><Relationship Id="rId5" Type="http://schemas.openxmlformats.org/officeDocument/2006/relationships/image" Target="../media/image144.png"/><Relationship Id="rId10" Type="http://schemas.openxmlformats.org/officeDocument/2006/relationships/image" Target="../media/image149.png"/><Relationship Id="rId4" Type="http://schemas.openxmlformats.org/officeDocument/2006/relationships/image" Target="../media/image143.png"/><Relationship Id="rId9" Type="http://schemas.openxmlformats.org/officeDocument/2006/relationships/image" Target="../media/image148.png"/></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6.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3.svg"/><Relationship Id="rId2" Type="http://schemas.openxmlformats.org/officeDocument/2006/relationships/notesSlide" Target="../notesSlides/notesSlide193.xml"/><Relationship Id="rId1" Type="http://schemas.openxmlformats.org/officeDocument/2006/relationships/slideLayout" Target="../slideLayouts/slideLayout6.xml"/><Relationship Id="rId6" Type="http://schemas.openxmlformats.org/officeDocument/2006/relationships/image" Target="../media/image152.png"/><Relationship Id="rId5" Type="http://schemas.openxmlformats.org/officeDocument/2006/relationships/image" Target="../media/image151.svg"/><Relationship Id="rId4" Type="http://schemas.openxmlformats.org/officeDocument/2006/relationships/image" Target="../media/image150.png"/></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6.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6.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6.xml"/></Relationships>
</file>

<file path=ppt/slides/_rels/slide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7.xml"/><Relationship Id="rId1" Type="http://schemas.openxmlformats.org/officeDocument/2006/relationships/slideLayout" Target="../slideLayouts/slideLayout6.xml"/></Relationships>
</file>

<file path=ppt/slides/_rels/slide21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98.xml"/><Relationship Id="rId1" Type="http://schemas.openxmlformats.org/officeDocument/2006/relationships/slideLayout" Target="../slideLayouts/slideLayout6.xml"/></Relationships>
</file>

<file path=ppt/slides/_rels/slide216.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99.xml"/><Relationship Id="rId1" Type="http://schemas.openxmlformats.org/officeDocument/2006/relationships/slideLayout" Target="../slideLayouts/slideLayout6.xml"/></Relationships>
</file>

<file path=ppt/slides/_rels/slide217.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00.xml"/><Relationship Id="rId1" Type="http://schemas.openxmlformats.org/officeDocument/2006/relationships/slideLayout" Target="../slideLayouts/slideLayout6.xml"/></Relationships>
</file>

<file path=ppt/slides/_rels/slide21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201.xml"/><Relationship Id="rId1" Type="http://schemas.openxmlformats.org/officeDocument/2006/relationships/slideLayout" Target="../slideLayouts/slideLayout6.xml"/><Relationship Id="rId4" Type="http://schemas.openxmlformats.org/officeDocument/2006/relationships/image" Target="../media/image157.png"/></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203.xml"/><Relationship Id="rId1" Type="http://schemas.openxmlformats.org/officeDocument/2006/relationships/slideLayout" Target="../slideLayouts/slideLayout6.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6.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6.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3.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3.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6.xml"/></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6.xml"/></Relationships>
</file>

<file path=ppt/slides/_rels/slide2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212.xml"/><Relationship Id="rId1" Type="http://schemas.openxmlformats.org/officeDocument/2006/relationships/slideLayout" Target="../slideLayouts/slideLayout6.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13.xml"/><Relationship Id="rId1" Type="http://schemas.openxmlformats.org/officeDocument/2006/relationships/slideLayout" Target="../slideLayouts/slideLayout6.xml"/></Relationships>
</file>

<file path=ppt/slides/_rels/slide232.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6.xml"/></Relationships>
</file>

<file path=ppt/slides/_rels/slide2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5.xml"/><Relationship Id="rId1" Type="http://schemas.openxmlformats.org/officeDocument/2006/relationships/slideLayout" Target="../slideLayouts/slideLayout6.xml"/></Relationships>
</file>

<file path=ppt/slides/_rels/slide2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216.xml"/><Relationship Id="rId1" Type="http://schemas.openxmlformats.org/officeDocument/2006/relationships/slideLayout" Target="../slideLayouts/slideLayout6.xml"/></Relationships>
</file>

<file path=ppt/slides/_rels/slide23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7.xml"/><Relationship Id="rId1" Type="http://schemas.openxmlformats.org/officeDocument/2006/relationships/slideLayout" Target="../slideLayouts/slideLayout6.xml"/></Relationships>
</file>

<file path=ppt/slides/_rels/slide236.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8.xml"/><Relationship Id="rId1" Type="http://schemas.openxmlformats.org/officeDocument/2006/relationships/slideLayout" Target="../slideLayouts/slideLayout6.xml"/><Relationship Id="rId4" Type="http://schemas.openxmlformats.org/officeDocument/2006/relationships/image" Target="../media/image166.png"/></Relationships>
</file>

<file path=ppt/slides/_rels/slide2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19.xml"/><Relationship Id="rId1" Type="http://schemas.openxmlformats.org/officeDocument/2006/relationships/slideLayout" Target="../slideLayouts/slideLayout6.xml"/><Relationship Id="rId4" Type="http://schemas.openxmlformats.org/officeDocument/2006/relationships/image" Target="../media/image167.png"/></Relationships>
</file>

<file path=ppt/slides/_rels/slide23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20.xml"/><Relationship Id="rId1" Type="http://schemas.openxmlformats.org/officeDocument/2006/relationships/slideLayout" Target="../slideLayouts/slideLayout6.xml"/><Relationship Id="rId4" Type="http://schemas.openxmlformats.org/officeDocument/2006/relationships/image" Target="../media/image168.png"/></Relationships>
</file>

<file path=ppt/slides/_rels/slide23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221.xml"/><Relationship Id="rId1" Type="http://schemas.openxmlformats.org/officeDocument/2006/relationships/slideLayout" Target="../slideLayouts/slideLayout6.xml"/><Relationship Id="rId4" Type="http://schemas.openxmlformats.org/officeDocument/2006/relationships/image" Target="../media/image169.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222.xml"/><Relationship Id="rId1" Type="http://schemas.openxmlformats.org/officeDocument/2006/relationships/slideLayout" Target="../slideLayouts/slideLayout6.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223.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3.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225.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226.xml"/><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7.xml"/><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2" Type="http://schemas.openxmlformats.org/officeDocument/2006/relationships/notesSlide" Target="../notesSlides/notesSlide228.xml"/><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2" Type="http://schemas.openxmlformats.org/officeDocument/2006/relationships/notesSlide" Target="../notesSlides/notesSlide229.xml"/><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2" Type="http://schemas.openxmlformats.org/officeDocument/2006/relationships/notesSlide" Target="../notesSlides/notesSlide230.xml"/><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232.xml"/><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233.xml"/><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4.xml"/><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5.xml"/><Relationship Id="rId1" Type="http://schemas.openxmlformats.org/officeDocument/2006/relationships/slideLayout" Target="../slideLayouts/slideLayout6.xml"/><Relationship Id="rId4" Type="http://schemas.openxmlformats.org/officeDocument/2006/relationships/image" Target="../media/image174.png"/></Relationships>
</file>

<file path=ppt/slides/_rels/slide254.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6.xml"/><Relationship Id="rId1" Type="http://schemas.openxmlformats.org/officeDocument/2006/relationships/slideLayout" Target="../slideLayouts/slideLayout6.xml"/><Relationship Id="rId4" Type="http://schemas.openxmlformats.org/officeDocument/2006/relationships/image" Target="../media/image175.png"/></Relationships>
</file>

<file path=ppt/slides/_rels/slide25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7.xml"/><Relationship Id="rId1" Type="http://schemas.openxmlformats.org/officeDocument/2006/relationships/slideLayout" Target="../slideLayouts/slideLayout6.xml"/><Relationship Id="rId4" Type="http://schemas.openxmlformats.org/officeDocument/2006/relationships/image" Target="../media/image176.png"/></Relationships>
</file>

<file path=ppt/slides/_rels/slide25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38.xml"/><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39.xml"/><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240.xml"/><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241.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242.xml"/><Relationship Id="rId1" Type="http://schemas.openxmlformats.org/officeDocument/2006/relationships/slideLayout" Target="../slideLayouts/slideLayout6.xml"/><Relationship Id="rId6" Type="http://schemas.openxmlformats.org/officeDocument/2006/relationships/image" Target="../media/image184.png"/><Relationship Id="rId5" Type="http://schemas.openxmlformats.org/officeDocument/2006/relationships/image" Target="../media/image183.png"/><Relationship Id="rId10" Type="http://schemas.openxmlformats.org/officeDocument/2006/relationships/image" Target="../media/image188.png"/><Relationship Id="rId4" Type="http://schemas.openxmlformats.org/officeDocument/2006/relationships/image" Target="../media/image182.png"/><Relationship Id="rId9" Type="http://schemas.openxmlformats.org/officeDocument/2006/relationships/image" Target="../media/image187.png"/></Relationships>
</file>

<file path=ppt/slides/_rels/slide261.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notesSlide" Target="../notesSlides/notesSlide244.xml"/><Relationship Id="rId1" Type="http://schemas.openxmlformats.org/officeDocument/2006/relationships/slideLayout" Target="../slideLayouts/slideLayout3.xml"/></Relationships>
</file>

<file path=ppt/slides/_rels/slide263.xml.rels><?xml version="1.0" encoding="UTF-8" standalone="yes"?>
<Relationships xmlns="http://schemas.openxmlformats.org/package/2006/relationships"><Relationship Id="rId2" Type="http://schemas.openxmlformats.org/officeDocument/2006/relationships/notesSlide" Target="../notesSlides/notesSlide245.xml"/><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7.xml"/><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2" Type="http://schemas.openxmlformats.org/officeDocument/2006/relationships/notesSlide" Target="../notesSlides/notesSlide248.xml"/><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2" Type="http://schemas.openxmlformats.org/officeDocument/2006/relationships/notesSlide" Target="../notesSlides/notesSlide249.xml"/><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2" Type="http://schemas.openxmlformats.org/officeDocument/2006/relationships/notesSlide" Target="../notesSlides/notesSlide250.xml"/><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252.xml"/><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253.xml"/><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254.xml"/><Relationship Id="rId1" Type="http://schemas.openxmlformats.org/officeDocument/2006/relationships/slideLayout" Target="../slideLayouts/slideLayout6.xml"/></Relationships>
</file>

<file path=ppt/slides/_rels/slide27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255.xml"/><Relationship Id="rId1" Type="http://schemas.openxmlformats.org/officeDocument/2006/relationships/slideLayout" Target="../slideLayouts/slideLayout6.xml"/></Relationships>
</file>

<file path=ppt/slides/_rels/slide274.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256.xml"/><Relationship Id="rId1" Type="http://schemas.openxmlformats.org/officeDocument/2006/relationships/slideLayout" Target="../slideLayouts/slideLayout6.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275.xml.rels><?xml version="1.0" encoding="UTF-8" standalone="yes"?>
<Relationships xmlns="http://schemas.openxmlformats.org/package/2006/relationships"><Relationship Id="rId2" Type="http://schemas.openxmlformats.org/officeDocument/2006/relationships/notesSlide" Target="../notesSlides/notesSlide257.xml"/><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7.xml.rels><?xml version="1.0" encoding="UTF-8" standalone="yes"?>
<Relationships xmlns="http://schemas.openxmlformats.org/package/2006/relationships"><Relationship Id="rId2" Type="http://schemas.openxmlformats.org/officeDocument/2006/relationships/notesSlide" Target="../notesSlides/notesSlide258.xml"/><Relationship Id="rId1" Type="http://schemas.openxmlformats.org/officeDocument/2006/relationships/slideLayout" Target="../slideLayouts/slideLayout6.xml"/></Relationships>
</file>

<file path=ppt/slides/_rels/slide278.xml.rels><?xml version="1.0" encoding="UTF-8" standalone="yes"?>
<Relationships xmlns="http://schemas.openxmlformats.org/package/2006/relationships"><Relationship Id="rId2" Type="http://schemas.openxmlformats.org/officeDocument/2006/relationships/notesSlide" Target="../notesSlides/notesSlide259.xml"/><Relationship Id="rId1" Type="http://schemas.openxmlformats.org/officeDocument/2006/relationships/slideLayout" Target="../slideLayouts/slideLayout6.xml"/></Relationships>
</file>

<file path=ppt/slides/_rels/slide279.xml.rels><?xml version="1.0" encoding="UTF-8" standalone="yes"?>
<Relationships xmlns="http://schemas.openxmlformats.org/package/2006/relationships"><Relationship Id="rId2" Type="http://schemas.openxmlformats.org/officeDocument/2006/relationships/notesSlide" Target="../notesSlides/notesSlide26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1.xml.rels><?xml version="1.0" encoding="UTF-8" standalone="yes"?>
<Relationships xmlns="http://schemas.openxmlformats.org/package/2006/relationships"><Relationship Id="rId2" Type="http://schemas.openxmlformats.org/officeDocument/2006/relationships/notesSlide" Target="../notesSlides/notesSlide261.xml"/><Relationship Id="rId1" Type="http://schemas.openxmlformats.org/officeDocument/2006/relationships/slideLayout" Target="../slideLayouts/slideLayout6.xml"/></Relationships>
</file>

<file path=ppt/slides/_rels/slide2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2.xml"/><Relationship Id="rId1" Type="http://schemas.openxmlformats.org/officeDocument/2006/relationships/slideLayout" Target="../slideLayouts/slideLayout6.xml"/></Relationships>
</file>

<file path=ppt/slides/_rels/slide28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3.xml"/><Relationship Id="rId1" Type="http://schemas.openxmlformats.org/officeDocument/2006/relationships/slideLayout" Target="../slideLayouts/slideLayout6.xml"/></Relationships>
</file>

<file path=ppt/slides/_rels/slide284.xml.rels><?xml version="1.0" encoding="UTF-8" standalone="yes"?>
<Relationships xmlns="http://schemas.openxmlformats.org/package/2006/relationships"><Relationship Id="rId2" Type="http://schemas.openxmlformats.org/officeDocument/2006/relationships/notesSlide" Target="../notesSlides/notesSlide264.xml"/><Relationship Id="rId1" Type="http://schemas.openxmlformats.org/officeDocument/2006/relationships/slideLayout" Target="../slideLayouts/slideLayout6.xml"/></Relationships>
</file>

<file path=ppt/slides/_rels/slide285.xml.rels><?xml version="1.0" encoding="UTF-8" standalone="yes"?>
<Relationships xmlns="http://schemas.openxmlformats.org/package/2006/relationships"><Relationship Id="rId2" Type="http://schemas.openxmlformats.org/officeDocument/2006/relationships/notesSlide" Target="../notesSlides/notesSlide265.xml"/><Relationship Id="rId1" Type="http://schemas.openxmlformats.org/officeDocument/2006/relationships/slideLayout" Target="../slideLayouts/slideLayout6.xml"/></Relationships>
</file>

<file path=ppt/slides/_rels/slide286.xml.rels><?xml version="1.0" encoding="UTF-8" standalone="yes"?>
<Relationships xmlns="http://schemas.openxmlformats.org/package/2006/relationships"><Relationship Id="rId2" Type="http://schemas.openxmlformats.org/officeDocument/2006/relationships/notesSlide" Target="../notesSlides/notesSlide266.xml"/><Relationship Id="rId1" Type="http://schemas.openxmlformats.org/officeDocument/2006/relationships/slideLayout" Target="../slideLayouts/slideLayout6.xml"/></Relationships>
</file>

<file path=ppt/slides/_rels/slide287.xml.rels><?xml version="1.0" encoding="UTF-8" standalone="yes"?>
<Relationships xmlns="http://schemas.openxmlformats.org/package/2006/relationships"><Relationship Id="rId2" Type="http://schemas.openxmlformats.org/officeDocument/2006/relationships/notesSlide" Target="../notesSlides/notesSlide267.xml"/><Relationship Id="rId1" Type="http://schemas.openxmlformats.org/officeDocument/2006/relationships/slideLayout" Target="../slideLayouts/slideLayout6.xml"/></Relationships>
</file>

<file path=ppt/slides/_rels/slide288.xml.rels><?xml version="1.0" encoding="UTF-8" standalone="yes"?>
<Relationships xmlns="http://schemas.openxmlformats.org/package/2006/relationships"><Relationship Id="rId2" Type="http://schemas.openxmlformats.org/officeDocument/2006/relationships/notesSlide" Target="../notesSlides/notesSlide268.xml"/><Relationship Id="rId1" Type="http://schemas.openxmlformats.org/officeDocument/2006/relationships/slideLayout" Target="../slideLayouts/slideLayout6.xml"/></Relationships>
</file>

<file path=ppt/slides/_rels/slide289.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269.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0.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70.xml"/><Relationship Id="rId1" Type="http://schemas.openxmlformats.org/officeDocument/2006/relationships/slideLayout" Target="../slideLayouts/slideLayout6.xml"/></Relationships>
</file>

<file path=ppt/slides/_rels/slide29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271.xml"/><Relationship Id="rId1" Type="http://schemas.openxmlformats.org/officeDocument/2006/relationships/slideLayout" Target="../slideLayouts/slideLayout6.xml"/></Relationships>
</file>

<file path=ppt/slides/_rels/slide29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72.xml"/><Relationship Id="rId1" Type="http://schemas.openxmlformats.org/officeDocument/2006/relationships/slideLayout" Target="../slideLayouts/slideLayout6.xml"/></Relationships>
</file>

<file path=ppt/slides/_rels/slide29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3.xml"/><Relationship Id="rId1" Type="http://schemas.openxmlformats.org/officeDocument/2006/relationships/slideLayout" Target="../slideLayouts/slideLayout6.xml"/></Relationships>
</file>

<file path=ppt/slides/_rels/slide29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274.xml"/><Relationship Id="rId1" Type="http://schemas.openxmlformats.org/officeDocument/2006/relationships/slideLayout" Target="../slideLayouts/slideLayout6.xml"/></Relationships>
</file>

<file path=ppt/slides/_rels/slide29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275.xml"/><Relationship Id="rId1" Type="http://schemas.openxmlformats.org/officeDocument/2006/relationships/slideLayout" Target="../slideLayouts/slideLayout6.xml"/></Relationships>
</file>

<file path=ppt/slides/_rels/slide29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276.xml"/><Relationship Id="rId1" Type="http://schemas.openxmlformats.org/officeDocument/2006/relationships/slideLayout" Target="../slideLayouts/slideLayout6.xml"/></Relationships>
</file>

<file path=ppt/slides/_rels/slide29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277.xml"/><Relationship Id="rId1" Type="http://schemas.openxmlformats.org/officeDocument/2006/relationships/slideLayout" Target="../slideLayouts/slideLayout6.xml"/></Relationships>
</file>

<file path=ppt/slides/_rels/slide29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278.xml"/><Relationship Id="rId1" Type="http://schemas.openxmlformats.org/officeDocument/2006/relationships/slideLayout" Target="../slideLayouts/slideLayout6.xml"/></Relationships>
</file>

<file path=ppt/slides/_rels/slide29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27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00.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280.xml"/><Relationship Id="rId1" Type="http://schemas.openxmlformats.org/officeDocument/2006/relationships/slideLayout" Target="../slideLayouts/slideLayout6.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3.xml.rels><?xml version="1.0" encoding="UTF-8" standalone="yes"?>
<Relationships xmlns="http://schemas.openxmlformats.org/package/2006/relationships"><Relationship Id="rId2" Type="http://schemas.openxmlformats.org/officeDocument/2006/relationships/notesSlide" Target="../notesSlides/notesSlide281.xml"/><Relationship Id="rId1" Type="http://schemas.openxmlformats.org/officeDocument/2006/relationships/slideLayout" Target="../slideLayouts/slideLayout6.xml"/></Relationships>
</file>

<file path=ppt/slides/_rels/slide304.xml.rels><?xml version="1.0" encoding="UTF-8" standalone="yes"?>
<Relationships xmlns="http://schemas.openxmlformats.org/package/2006/relationships"><Relationship Id="rId2" Type="http://schemas.openxmlformats.org/officeDocument/2006/relationships/notesSlide" Target="../notesSlides/notesSlide282.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5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46.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8.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61.xml"/><Relationship Id="rId1" Type="http://schemas.openxmlformats.org/officeDocument/2006/relationships/slideLayout" Target="../slideLayouts/slideLayout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81.xml"/><Relationship Id="rId1" Type="http://schemas.openxmlformats.org/officeDocument/2006/relationships/slideLayout" Target="../slideLayouts/slideLayout6.xml"/><Relationship Id="rId4" Type="http://schemas.openxmlformats.org/officeDocument/2006/relationships/image" Target="../media/image48.png"/></Relationships>
</file>

<file path=ppt/slides/_rels/slide9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2.xml"/><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83.xml"/><Relationship Id="rId1" Type="http://schemas.openxmlformats.org/officeDocument/2006/relationships/slideLayout" Target="../slideLayouts/slideLayout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4B1903-ECB6-3AE7-2D19-A677F8138336}"/>
              </a:ext>
            </a:extLst>
          </p:cNvPr>
          <p:cNvSpPr>
            <a:spLocks noGrp="1"/>
          </p:cNvSpPr>
          <p:nvPr>
            <p:ph type="title"/>
          </p:nvPr>
        </p:nvSpPr>
        <p:spPr/>
        <p:txBody>
          <a:bodyPr/>
          <a:lstStyle/>
          <a:p>
            <a:r>
              <a:rPr lang="en-US" dirty="0"/>
              <a:t>Fundamentals of Messaging</a:t>
            </a:r>
          </a:p>
        </p:txBody>
      </p:sp>
      <p:sp>
        <p:nvSpPr>
          <p:cNvPr id="3" name="Text Placeholder 2">
            <a:extLst>
              <a:ext uri="{FF2B5EF4-FFF2-40B4-BE49-F238E27FC236}">
                <a16:creationId xmlns:a16="http://schemas.microsoft.com/office/drawing/2014/main" id="{A6A343CB-E75E-C4D8-0A09-C78C78A74B01}"/>
              </a:ext>
            </a:extLst>
          </p:cNvPr>
          <p:cNvSpPr>
            <a:spLocks noGrp="1"/>
          </p:cNvSpPr>
          <p:nvPr>
            <p:ph type="body" idx="1"/>
          </p:nvPr>
        </p:nvSpPr>
        <p:spPr/>
        <p:txBody>
          <a:bodyPr/>
          <a:lstStyle/>
          <a:p>
            <a:r>
              <a:rPr lang="en-US" dirty="0">
                <a:solidFill>
                  <a:srgbClr val="094843"/>
                </a:solidFill>
              </a:rPr>
              <a:t>Unlock the Power of Messaging Patterns</a:t>
            </a:r>
          </a:p>
        </p:txBody>
      </p:sp>
    </p:spTree>
    <p:extLst>
      <p:ext uri="{BB962C8B-B14F-4D97-AF65-F5344CB8AC3E}">
        <p14:creationId xmlns:p14="http://schemas.microsoft.com/office/powerpoint/2010/main" val="14732927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AE351C41-1A4A-C53D-FD92-CB97CEA67A74}"/>
              </a:ext>
            </a:extLst>
          </p:cNvPr>
          <p:cNvGrpSpPr/>
          <p:nvPr/>
        </p:nvGrpSpPr>
        <p:grpSpPr>
          <a:xfrm>
            <a:off x="2932674" y="4326478"/>
            <a:ext cx="6379005" cy="1179252"/>
            <a:chOff x="2932674" y="4326478"/>
            <a:chExt cx="6379005" cy="1179252"/>
          </a:xfrm>
        </p:grpSpPr>
        <p:sp>
          <p:nvSpPr>
            <p:cNvPr id="6" name="Rectangle: Rounded Corners 5">
              <a:extLst>
                <a:ext uri="{FF2B5EF4-FFF2-40B4-BE49-F238E27FC236}">
                  <a16:creationId xmlns:a16="http://schemas.microsoft.com/office/drawing/2014/main" id="{91D8CBC1-BC8B-030B-9806-8D5395B59C50}"/>
                </a:ext>
              </a:extLst>
            </p:cNvPr>
            <p:cNvSpPr/>
            <p:nvPr/>
          </p:nvSpPr>
          <p:spPr>
            <a:xfrm>
              <a:off x="4707030" y="4388071"/>
              <a:ext cx="2777940" cy="56380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7" name="Oval 6">
              <a:extLst>
                <a:ext uri="{FF2B5EF4-FFF2-40B4-BE49-F238E27FC236}">
                  <a16:creationId xmlns:a16="http://schemas.microsoft.com/office/drawing/2014/main" id="{C8E35EAD-95A1-F6FB-313F-A51F6F674765}"/>
                </a:ext>
              </a:extLst>
            </p:cNvPr>
            <p:cNvSpPr/>
            <p:nvPr/>
          </p:nvSpPr>
          <p:spPr>
            <a:xfrm>
              <a:off x="3087139" y="4326479"/>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8" name="Oval 7">
              <a:extLst>
                <a:ext uri="{FF2B5EF4-FFF2-40B4-BE49-F238E27FC236}">
                  <a16:creationId xmlns:a16="http://schemas.microsoft.com/office/drawing/2014/main" id="{325F5D95-B614-C4FB-998E-4999A827CCD6}"/>
                </a:ext>
              </a:extLst>
            </p:cNvPr>
            <p:cNvSpPr/>
            <p:nvPr/>
          </p:nvSpPr>
          <p:spPr>
            <a:xfrm>
              <a:off x="8375236" y="4326478"/>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cxnSp>
          <p:nvCxnSpPr>
            <p:cNvPr id="10" name="Straight Arrow Connector 9">
              <a:extLst>
                <a:ext uri="{FF2B5EF4-FFF2-40B4-BE49-F238E27FC236}">
                  <a16:creationId xmlns:a16="http://schemas.microsoft.com/office/drawing/2014/main" id="{5482693B-6AF2-550C-A459-EE05ECDE4850}"/>
                </a:ext>
              </a:extLst>
            </p:cNvPr>
            <p:cNvCxnSpPr>
              <a:cxnSpLocks/>
              <a:stCxn id="7" idx="6"/>
              <a:endCxn id="6" idx="1"/>
            </p:cNvCxnSpPr>
            <p:nvPr/>
          </p:nvCxnSpPr>
          <p:spPr>
            <a:xfrm>
              <a:off x="3816764" y="4669972"/>
              <a:ext cx="890266"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1093CF7-4412-DC3C-EECA-1BE108C30E44}"/>
                </a:ext>
              </a:extLst>
            </p:cNvPr>
            <p:cNvCxnSpPr>
              <a:cxnSpLocks/>
            </p:cNvCxnSpPr>
            <p:nvPr/>
          </p:nvCxnSpPr>
          <p:spPr>
            <a:xfrm>
              <a:off x="7484970" y="4669970"/>
              <a:ext cx="890266"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ECD5172F-E120-E65C-39EB-66D9D4603C0C}"/>
                </a:ext>
              </a:extLst>
            </p:cNvPr>
            <p:cNvSpPr txBox="1"/>
            <p:nvPr/>
          </p:nvSpPr>
          <p:spPr>
            <a:xfrm>
              <a:off x="2932674" y="5136398"/>
              <a:ext cx="1038554" cy="369332"/>
            </a:xfrm>
            <a:prstGeom prst="rect">
              <a:avLst/>
            </a:prstGeom>
            <a:noFill/>
          </p:spPr>
          <p:txBody>
            <a:bodyPr wrap="none" rtlCol="0">
              <a:spAutoFit/>
            </a:bodyPr>
            <a:lstStyle/>
            <a:p>
              <a:r>
                <a:rPr lang="en-US" dirty="0"/>
                <a:t>Producer</a:t>
              </a:r>
            </a:p>
          </p:txBody>
        </p:sp>
        <p:sp>
          <p:nvSpPr>
            <p:cNvPr id="15" name="TextBox 14">
              <a:extLst>
                <a:ext uri="{FF2B5EF4-FFF2-40B4-BE49-F238E27FC236}">
                  <a16:creationId xmlns:a16="http://schemas.microsoft.com/office/drawing/2014/main" id="{CCCEA54F-8E2F-85CE-6E83-0F13070D3C92}"/>
                </a:ext>
              </a:extLst>
            </p:cNvPr>
            <p:cNvSpPr txBox="1"/>
            <p:nvPr/>
          </p:nvSpPr>
          <p:spPr>
            <a:xfrm>
              <a:off x="5688675" y="5136398"/>
              <a:ext cx="814647" cy="369332"/>
            </a:xfrm>
            <a:prstGeom prst="rect">
              <a:avLst/>
            </a:prstGeom>
            <a:noFill/>
          </p:spPr>
          <p:txBody>
            <a:bodyPr wrap="none" rtlCol="0">
              <a:spAutoFit/>
            </a:bodyPr>
            <a:lstStyle/>
            <a:p>
              <a:r>
                <a:rPr lang="en-US" dirty="0"/>
                <a:t>Queue</a:t>
              </a:r>
            </a:p>
          </p:txBody>
        </p:sp>
        <p:sp>
          <p:nvSpPr>
            <p:cNvPr id="16" name="TextBox 15">
              <a:extLst>
                <a:ext uri="{FF2B5EF4-FFF2-40B4-BE49-F238E27FC236}">
                  <a16:creationId xmlns:a16="http://schemas.microsoft.com/office/drawing/2014/main" id="{99D73733-7F4F-C420-86E3-D02C9710245C}"/>
                </a:ext>
              </a:extLst>
            </p:cNvPr>
            <p:cNvSpPr txBox="1"/>
            <p:nvPr/>
          </p:nvSpPr>
          <p:spPr>
            <a:xfrm>
              <a:off x="8168417" y="5136398"/>
              <a:ext cx="1143262" cy="369332"/>
            </a:xfrm>
            <a:prstGeom prst="rect">
              <a:avLst/>
            </a:prstGeom>
            <a:noFill/>
          </p:spPr>
          <p:txBody>
            <a:bodyPr wrap="none" rtlCol="0">
              <a:spAutoFit/>
            </a:bodyPr>
            <a:lstStyle/>
            <a:p>
              <a:r>
                <a:rPr lang="en-US" dirty="0"/>
                <a:t>Consumer</a:t>
              </a:r>
            </a:p>
          </p:txBody>
        </p:sp>
      </p:grpSp>
      <p:sp>
        <p:nvSpPr>
          <p:cNvPr id="2" name="Title 1">
            <a:extLst>
              <a:ext uri="{FF2B5EF4-FFF2-40B4-BE49-F238E27FC236}">
                <a16:creationId xmlns:a16="http://schemas.microsoft.com/office/drawing/2014/main" id="{A23D164F-01CC-C447-5210-4156534EAF1C}"/>
              </a:ext>
            </a:extLst>
          </p:cNvPr>
          <p:cNvSpPr>
            <a:spLocks noGrp="1"/>
          </p:cNvSpPr>
          <p:nvPr>
            <p:ph type="title"/>
          </p:nvPr>
        </p:nvSpPr>
        <p:spPr/>
        <p:txBody>
          <a:bodyPr/>
          <a:lstStyle/>
          <a:p>
            <a:r>
              <a:rPr lang="en-US" dirty="0"/>
              <a:t>Key Components</a:t>
            </a:r>
          </a:p>
        </p:txBody>
      </p:sp>
      <p:sp>
        <p:nvSpPr>
          <p:cNvPr id="3" name="Rectangle: Rounded Corners 2">
            <a:extLst>
              <a:ext uri="{FF2B5EF4-FFF2-40B4-BE49-F238E27FC236}">
                <a16:creationId xmlns:a16="http://schemas.microsoft.com/office/drawing/2014/main" id="{03911B5F-6981-075C-A803-BB073B77740D}"/>
              </a:ext>
            </a:extLst>
          </p:cNvPr>
          <p:cNvSpPr/>
          <p:nvPr/>
        </p:nvSpPr>
        <p:spPr>
          <a:xfrm>
            <a:off x="252296" y="1744748"/>
            <a:ext cx="3626935"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Producer (Sender)</a:t>
            </a:r>
          </a:p>
        </p:txBody>
      </p:sp>
      <p:sp>
        <p:nvSpPr>
          <p:cNvPr id="4" name="Rectangle: Rounded Corners 3">
            <a:extLst>
              <a:ext uri="{FF2B5EF4-FFF2-40B4-BE49-F238E27FC236}">
                <a16:creationId xmlns:a16="http://schemas.microsoft.com/office/drawing/2014/main" id="{8F1071A8-FE08-CB50-2B3F-E628C333B0CB}"/>
              </a:ext>
            </a:extLst>
          </p:cNvPr>
          <p:cNvSpPr/>
          <p:nvPr/>
        </p:nvSpPr>
        <p:spPr>
          <a:xfrm>
            <a:off x="4282532" y="1744747"/>
            <a:ext cx="3626935" cy="1497979"/>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Queue</a:t>
            </a:r>
          </a:p>
        </p:txBody>
      </p:sp>
      <p:sp>
        <p:nvSpPr>
          <p:cNvPr id="5" name="Rectangle: Rounded Corners 4">
            <a:extLst>
              <a:ext uri="{FF2B5EF4-FFF2-40B4-BE49-F238E27FC236}">
                <a16:creationId xmlns:a16="http://schemas.microsoft.com/office/drawing/2014/main" id="{ADDB60DE-6028-5545-F1DA-79B889F1503D}"/>
              </a:ext>
            </a:extLst>
          </p:cNvPr>
          <p:cNvSpPr/>
          <p:nvPr/>
        </p:nvSpPr>
        <p:spPr>
          <a:xfrm>
            <a:off x="8312768" y="1744749"/>
            <a:ext cx="3626935" cy="1497977"/>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Consumer (Receiver)</a:t>
            </a:r>
          </a:p>
        </p:txBody>
      </p:sp>
      <p:pic>
        <p:nvPicPr>
          <p:cNvPr id="9" name="Picture 8" descr="Free Envelope Clipart Black And White, Download Free Envelope Clipart Black  And White png images, Free ClipArts on Clipart Library">
            <a:extLst>
              <a:ext uri="{FF2B5EF4-FFF2-40B4-BE49-F238E27FC236}">
                <a16:creationId xmlns:a16="http://schemas.microsoft.com/office/drawing/2014/main" id="{964380FC-F369-25DC-0C75-BCD4DADE62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4091" y="448544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Free Envelope Clipart Black And White, Download Free Envelope Clipart Black  And White png images, Free ClipArts on Clipart Library">
            <a:extLst>
              <a:ext uri="{FF2B5EF4-FFF2-40B4-BE49-F238E27FC236}">
                <a16:creationId xmlns:a16="http://schemas.microsoft.com/office/drawing/2014/main" id="{6A1ADBBD-5693-1EF4-958F-3D7CDB2420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4132" y="448544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ree Envelope Clipart Black And White, Download Free Envelope Clipart Black  And White png images, Free ClipArts on Clipart Library">
            <a:extLst>
              <a:ext uri="{FF2B5EF4-FFF2-40B4-BE49-F238E27FC236}">
                <a16:creationId xmlns:a16="http://schemas.microsoft.com/office/drawing/2014/main" id="{7AE4A181-0ACE-6E05-D2FD-BD334F351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188" y="4471448"/>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91078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2.91667E-6 2.96296E-6 L 0.30131 2.96296E-6 " pathEditMode="relative" rAng="0" ptsTypes="AA">
                                      <p:cBhvr>
                                        <p:cTn id="31" dur="2000" fill="hold"/>
                                        <p:tgtEl>
                                          <p:spTgt spid="9"/>
                                        </p:tgtEl>
                                        <p:attrNameLst>
                                          <p:attrName>ppt_x</p:attrName>
                                          <p:attrName>ppt_y</p:attrName>
                                        </p:attrNameLst>
                                      </p:cBhvr>
                                      <p:rCtr x="15065" y="0"/>
                                    </p:animMotion>
                                  </p:childTnLst>
                                </p:cTn>
                              </p:par>
                            </p:childTnLst>
                          </p:cTn>
                        </p:par>
                        <p:par>
                          <p:cTn id="32" fill="hold">
                            <p:stCondLst>
                              <p:cond delay="2000"/>
                            </p:stCondLst>
                            <p:childTnLst>
                              <p:par>
                                <p:cTn id="33" presetID="1" presetClass="exit" presetSubtype="0" fill="hold" nodeType="afterEffect">
                                  <p:stCondLst>
                                    <p:cond delay="0"/>
                                  </p:stCondLst>
                                  <p:childTnLst>
                                    <p:set>
                                      <p:cBhvr>
                                        <p:cTn id="34" dur="1" fill="hold">
                                          <p:stCondLst>
                                            <p:cond delay="0"/>
                                          </p:stCondLst>
                                        </p:cTn>
                                        <p:tgtEl>
                                          <p:spTgt spid="9"/>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4.58333E-6 2.96296E-6 L 0.13308 -0.00301 " pathEditMode="relative" rAng="0" ptsTypes="AA">
                                      <p:cBhvr>
                                        <p:cTn id="40" dur="2000" fill="hold"/>
                                        <p:tgtEl>
                                          <p:spTgt spid="12"/>
                                        </p:tgtEl>
                                        <p:attrNameLst>
                                          <p:attrName>ppt_x</p:attrName>
                                          <p:attrName>ppt_y</p:attrName>
                                        </p:attrNameLst>
                                      </p:cBhvr>
                                      <p:rCtr x="6654" y="-162"/>
                                    </p:animMotion>
                                  </p:childTnLst>
                                </p:cTn>
                              </p:par>
                            </p:childTnLst>
                          </p:cTn>
                        </p:par>
                        <p:par>
                          <p:cTn id="41" fill="hold">
                            <p:stCondLst>
                              <p:cond delay="2000"/>
                            </p:stCondLst>
                            <p:childTnLst>
                              <p:par>
                                <p:cTn id="42" presetID="1" presetClass="exit" presetSubtype="0" fill="hold" nodeType="afterEffect">
                                  <p:stCondLst>
                                    <p:cond delay="0"/>
                                  </p:stCondLst>
                                  <p:childTnLst>
                                    <p:set>
                                      <p:cBhvr>
                                        <p:cTn id="43" dur="1" fill="hold">
                                          <p:stCondLst>
                                            <p:cond delay="0"/>
                                          </p:stCondLst>
                                        </p:cTn>
                                        <p:tgtEl>
                                          <p:spTgt spid="12"/>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xit" presetSubtype="0" fill="hold" nodeType="clickEffect">
                                  <p:stCondLst>
                                    <p:cond delay="0"/>
                                  </p:stCondLst>
                                  <p:childTnLst>
                                    <p:animEffect transition="out" filter="fade">
                                      <p:cBhvr>
                                        <p:cTn id="49" dur="500"/>
                                        <p:tgtEl>
                                          <p:spTgt spid="13"/>
                                        </p:tgtEl>
                                      </p:cBhvr>
                                    </p:animEffect>
                                    <p:set>
                                      <p:cBhvr>
                                        <p:cTn id="5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8DF6F-1194-FD15-A975-3B3A0B3F34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26922E-04A4-0E37-74A7-BFB9182F18E6}"/>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DDD0F26D-F24C-59BE-C611-7872E32E7A3F}"/>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Error Handling</a:t>
            </a:r>
          </a:p>
        </p:txBody>
      </p:sp>
      <p:sp>
        <p:nvSpPr>
          <p:cNvPr id="4" name="Rectangle: Rounded Corners 3">
            <a:extLst>
              <a:ext uri="{FF2B5EF4-FFF2-40B4-BE49-F238E27FC236}">
                <a16:creationId xmlns:a16="http://schemas.microsoft.com/office/drawing/2014/main" id="{C2E47042-287C-1CFC-CD5D-018A55CA8472}"/>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Message Expiry</a:t>
            </a:r>
          </a:p>
        </p:txBody>
      </p:sp>
      <p:sp>
        <p:nvSpPr>
          <p:cNvPr id="5" name="Rectangle: Rounded Corners 4">
            <a:extLst>
              <a:ext uri="{FF2B5EF4-FFF2-40B4-BE49-F238E27FC236}">
                <a16:creationId xmlns:a16="http://schemas.microsoft.com/office/drawing/2014/main" id="{5A0BDEC6-8438-880B-FCA6-C38C96937D40}"/>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Monitoring &amp; Troubleshooting</a:t>
            </a:r>
          </a:p>
        </p:txBody>
      </p:sp>
    </p:spTree>
    <p:extLst>
      <p:ext uri="{BB962C8B-B14F-4D97-AF65-F5344CB8AC3E}">
        <p14:creationId xmlns:p14="http://schemas.microsoft.com/office/powerpoint/2010/main" val="3831511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BB5B12-B21E-E836-CE5D-262260C1673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578A27-6778-0FFA-A95C-035B97CEB19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9C6BE900-F627-2186-1ECC-D6CDDF5BA519}"/>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54EA364C-3B79-155E-C151-0D2E748C8ED7}"/>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34836639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4836C8-A24F-7FB6-5D96-B308EF585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AF28BF-EF6B-0B79-E00C-4D8C06CEAE5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01D6B3B2-14C0-58CE-7EA9-72DD91BA751C}"/>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8FA6F528-5DB9-0198-4503-9128BAA4D520}"/>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pic>
        <p:nvPicPr>
          <p:cNvPr id="8" name="Picture 7">
            <a:extLst>
              <a:ext uri="{FF2B5EF4-FFF2-40B4-BE49-F238E27FC236}">
                <a16:creationId xmlns:a16="http://schemas.microsoft.com/office/drawing/2014/main" id="{A5BF572C-D23C-5234-7674-0D9832062CD5}"/>
              </a:ext>
            </a:extLst>
          </p:cNvPr>
          <p:cNvPicPr>
            <a:picLocks noChangeAspect="1"/>
          </p:cNvPicPr>
          <p:nvPr/>
        </p:nvPicPr>
        <p:blipFill>
          <a:blip r:embed="rId3"/>
          <a:stretch>
            <a:fillRect/>
          </a:stretch>
        </p:blipFill>
        <p:spPr>
          <a:xfrm>
            <a:off x="4639024" y="1510429"/>
            <a:ext cx="6095091" cy="4369373"/>
          </a:xfrm>
          <a:prstGeom prst="rect">
            <a:avLst/>
          </a:prstGeom>
        </p:spPr>
      </p:pic>
    </p:spTree>
    <p:extLst>
      <p:ext uri="{BB962C8B-B14F-4D97-AF65-F5344CB8AC3E}">
        <p14:creationId xmlns:p14="http://schemas.microsoft.com/office/powerpoint/2010/main" val="14014389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AB6F41-9093-31B1-857A-6574DE8682E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6A201E7-E9D7-2170-8BD1-15CFF3B53E03}"/>
              </a:ext>
            </a:extLst>
          </p:cNvPr>
          <p:cNvPicPr>
            <a:picLocks noChangeAspect="1"/>
          </p:cNvPicPr>
          <p:nvPr/>
        </p:nvPicPr>
        <p:blipFill>
          <a:blip r:embed="rId3"/>
          <a:stretch>
            <a:fillRect/>
          </a:stretch>
        </p:blipFill>
        <p:spPr>
          <a:xfrm>
            <a:off x="4622949" y="1491552"/>
            <a:ext cx="6058746" cy="5001323"/>
          </a:xfrm>
          <a:prstGeom prst="rect">
            <a:avLst/>
          </a:prstGeom>
        </p:spPr>
      </p:pic>
      <p:sp>
        <p:nvSpPr>
          <p:cNvPr id="2" name="Title 1">
            <a:extLst>
              <a:ext uri="{FF2B5EF4-FFF2-40B4-BE49-F238E27FC236}">
                <a16:creationId xmlns:a16="http://schemas.microsoft.com/office/drawing/2014/main" id="{5EE1479E-4C94-936C-671D-B52350F62E41}"/>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72E60384-0951-C2EA-AFE7-6C7BBF422275}"/>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4E512182-E7AE-541F-F49B-62ECD4990BEA}"/>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6F5D9304-F73B-077D-CA12-114FEE0A9428}"/>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12" name="Rectangle 11">
            <a:extLst>
              <a:ext uri="{FF2B5EF4-FFF2-40B4-BE49-F238E27FC236}">
                <a16:creationId xmlns:a16="http://schemas.microsoft.com/office/drawing/2014/main" id="{13152D97-802C-BFA2-1B2E-A443A899F778}"/>
              </a:ext>
            </a:extLst>
          </p:cNvPr>
          <p:cNvSpPr/>
          <p:nvPr/>
        </p:nvSpPr>
        <p:spPr>
          <a:xfrm>
            <a:off x="4728117" y="5185317"/>
            <a:ext cx="5843239" cy="28993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06463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E048C2-FFC7-3873-820C-194A17DB06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4226A7-E57D-1E27-68A7-1CD024B9E1D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2B0CF85-6D6C-A9CC-4002-B070926702CB}"/>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E43DFA57-DC07-E2A8-4290-2AAFF84BC72A}"/>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6C57C557-B196-85C3-8507-DCAF32209311}"/>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5" name="Rectangle: Rounded Corners 4">
            <a:extLst>
              <a:ext uri="{FF2B5EF4-FFF2-40B4-BE49-F238E27FC236}">
                <a16:creationId xmlns:a16="http://schemas.microsoft.com/office/drawing/2014/main" id="{77FFF29F-8B1D-5A1B-909D-ECF82F9EC6A0}"/>
              </a:ext>
            </a:extLst>
          </p:cNvPr>
          <p:cNvSpPr/>
          <p:nvPr/>
        </p:nvSpPr>
        <p:spPr>
          <a:xfrm>
            <a:off x="147274" y="3512288"/>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Consumer</a:t>
            </a:r>
          </a:p>
        </p:txBody>
      </p:sp>
      <p:pic>
        <p:nvPicPr>
          <p:cNvPr id="8" name="Picture 7">
            <a:extLst>
              <a:ext uri="{FF2B5EF4-FFF2-40B4-BE49-F238E27FC236}">
                <a16:creationId xmlns:a16="http://schemas.microsoft.com/office/drawing/2014/main" id="{FA465A2C-E3E8-27E0-D53F-30622594B94C}"/>
              </a:ext>
            </a:extLst>
          </p:cNvPr>
          <p:cNvPicPr>
            <a:picLocks noChangeAspect="1"/>
          </p:cNvPicPr>
          <p:nvPr/>
        </p:nvPicPr>
        <p:blipFill>
          <a:blip r:embed="rId3"/>
          <a:stretch>
            <a:fillRect/>
          </a:stretch>
        </p:blipFill>
        <p:spPr>
          <a:xfrm>
            <a:off x="4404047" y="1510430"/>
            <a:ext cx="3078674" cy="4778403"/>
          </a:xfrm>
          <a:prstGeom prst="rect">
            <a:avLst/>
          </a:prstGeom>
        </p:spPr>
      </p:pic>
      <p:pic>
        <p:nvPicPr>
          <p:cNvPr id="12" name="Picture 11">
            <a:extLst>
              <a:ext uri="{FF2B5EF4-FFF2-40B4-BE49-F238E27FC236}">
                <a16:creationId xmlns:a16="http://schemas.microsoft.com/office/drawing/2014/main" id="{8CE857AA-9E6B-3186-7620-E1D9F1429BDD}"/>
              </a:ext>
            </a:extLst>
          </p:cNvPr>
          <p:cNvPicPr>
            <a:picLocks noChangeAspect="1"/>
          </p:cNvPicPr>
          <p:nvPr/>
        </p:nvPicPr>
        <p:blipFill>
          <a:blip r:embed="rId4"/>
          <a:stretch>
            <a:fillRect/>
          </a:stretch>
        </p:blipFill>
        <p:spPr>
          <a:xfrm>
            <a:off x="4404047" y="1308469"/>
            <a:ext cx="6344535" cy="5182323"/>
          </a:xfrm>
          <a:prstGeom prst="rect">
            <a:avLst/>
          </a:prstGeom>
        </p:spPr>
      </p:pic>
    </p:spTree>
    <p:extLst>
      <p:ext uri="{BB962C8B-B14F-4D97-AF65-F5344CB8AC3E}">
        <p14:creationId xmlns:p14="http://schemas.microsoft.com/office/powerpoint/2010/main" val="4147420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style.rotation</p:attrName>
                                        </p:attrNameLst>
                                      </p:cBhvr>
                                      <p:tavLst>
                                        <p:tav tm="0">
                                          <p:val>
                                            <p:fltVal val="90"/>
                                          </p:val>
                                        </p:tav>
                                        <p:tav tm="100000">
                                          <p:val>
                                            <p:fltVal val="0"/>
                                          </p:val>
                                        </p:tav>
                                      </p:tavLst>
                                    </p:anim>
                                    <p:animEffect transition="in" filter="fade">
                                      <p:cBhvr>
                                        <p:cTn id="1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6A46C-045A-7E33-1C51-2BADB7672071}"/>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9AE29E8-517A-F173-5761-1768B384D963}"/>
              </a:ext>
            </a:extLst>
          </p:cNvPr>
          <p:cNvPicPr>
            <a:picLocks noChangeAspect="1"/>
          </p:cNvPicPr>
          <p:nvPr/>
        </p:nvPicPr>
        <p:blipFill>
          <a:blip r:embed="rId3"/>
          <a:stretch>
            <a:fillRect/>
          </a:stretch>
        </p:blipFill>
        <p:spPr>
          <a:xfrm>
            <a:off x="4404047" y="1510430"/>
            <a:ext cx="5178103" cy="4778101"/>
          </a:xfrm>
          <a:prstGeom prst="rect">
            <a:avLst/>
          </a:prstGeom>
        </p:spPr>
      </p:pic>
      <p:sp>
        <p:nvSpPr>
          <p:cNvPr id="2" name="Title 1">
            <a:extLst>
              <a:ext uri="{FF2B5EF4-FFF2-40B4-BE49-F238E27FC236}">
                <a16:creationId xmlns:a16="http://schemas.microsoft.com/office/drawing/2014/main" id="{1DB22827-82A2-8AEF-CC88-0E52B4F3D98C}"/>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9DF5AEBE-A38A-AA0C-9EF1-31E7F9976E76}"/>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0CD01257-62E9-68E9-06BE-9DB0FFDA722C}"/>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35A51F7E-108B-E7B4-607C-FF42083D26ED}"/>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5" name="Rectangle: Rounded Corners 4">
            <a:extLst>
              <a:ext uri="{FF2B5EF4-FFF2-40B4-BE49-F238E27FC236}">
                <a16:creationId xmlns:a16="http://schemas.microsoft.com/office/drawing/2014/main" id="{97CFD218-8412-7D00-6A22-3EE5636DE526}"/>
              </a:ext>
            </a:extLst>
          </p:cNvPr>
          <p:cNvSpPr/>
          <p:nvPr/>
        </p:nvSpPr>
        <p:spPr>
          <a:xfrm>
            <a:off x="147274" y="3512288"/>
            <a:ext cx="3839933"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Consumer</a:t>
            </a:r>
          </a:p>
        </p:txBody>
      </p:sp>
      <p:sp>
        <p:nvSpPr>
          <p:cNvPr id="7" name="Rectangle: Rounded Corners 6">
            <a:extLst>
              <a:ext uri="{FF2B5EF4-FFF2-40B4-BE49-F238E27FC236}">
                <a16:creationId xmlns:a16="http://schemas.microsoft.com/office/drawing/2014/main" id="{8502B630-EB76-5AD1-3A3C-376BED8FB293}"/>
              </a:ext>
            </a:extLst>
          </p:cNvPr>
          <p:cNvSpPr/>
          <p:nvPr/>
        </p:nvSpPr>
        <p:spPr>
          <a:xfrm>
            <a:off x="147274" y="4175051"/>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DLQ Consumer</a:t>
            </a:r>
          </a:p>
        </p:txBody>
      </p:sp>
      <p:pic>
        <p:nvPicPr>
          <p:cNvPr id="13" name="Picture 12">
            <a:extLst>
              <a:ext uri="{FF2B5EF4-FFF2-40B4-BE49-F238E27FC236}">
                <a16:creationId xmlns:a16="http://schemas.microsoft.com/office/drawing/2014/main" id="{62C04BCC-6468-2706-43D6-EE61A5E4C7E8}"/>
              </a:ext>
            </a:extLst>
          </p:cNvPr>
          <p:cNvPicPr>
            <a:picLocks noChangeAspect="1"/>
          </p:cNvPicPr>
          <p:nvPr/>
        </p:nvPicPr>
        <p:blipFill>
          <a:blip r:embed="rId4"/>
          <a:stretch>
            <a:fillRect/>
          </a:stretch>
        </p:blipFill>
        <p:spPr>
          <a:xfrm>
            <a:off x="4305300" y="2456515"/>
            <a:ext cx="7048500" cy="2111545"/>
          </a:xfrm>
          <a:prstGeom prst="rect">
            <a:avLst/>
          </a:prstGeom>
          <a:ln>
            <a:solidFill>
              <a:srgbClr val="1E3A8A"/>
            </a:solidFill>
          </a:ln>
        </p:spPr>
      </p:pic>
    </p:spTree>
    <p:extLst>
      <p:ext uri="{BB962C8B-B14F-4D97-AF65-F5344CB8AC3E}">
        <p14:creationId xmlns:p14="http://schemas.microsoft.com/office/powerpoint/2010/main" val="11331959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10"/>
                                        </p:tgtEl>
                                        <p:attrNameLst>
                                          <p:attrName>style.opacity</p:attrName>
                                        </p:attrNameLst>
                                      </p:cBhvr>
                                      <p:to>
                                        <p:strVal val="0.25"/>
                                      </p:to>
                                    </p:set>
                                    <p:animEffect filter="image" prLst="opacity: 0.25">
                                      <p:cBhvr rctx="IE">
                                        <p:cTn id="7" dur="indefinite"/>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C2D78-5B5B-02DD-C0CB-4E6F0D3EBE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A0B442-3E8F-47CA-9B8D-8CAC6D602349}"/>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78843FA4-E55C-EA4A-6582-1258272C6537}"/>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226FC203-C83C-6269-074F-09D67FDB224C}"/>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8C529C5A-8A4F-155A-663D-DB992067B67B}"/>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5" name="Rectangle: Rounded Corners 4">
            <a:extLst>
              <a:ext uri="{FF2B5EF4-FFF2-40B4-BE49-F238E27FC236}">
                <a16:creationId xmlns:a16="http://schemas.microsoft.com/office/drawing/2014/main" id="{16427A4E-1645-3F71-6549-F2ABCC4EF43C}"/>
              </a:ext>
            </a:extLst>
          </p:cNvPr>
          <p:cNvSpPr/>
          <p:nvPr/>
        </p:nvSpPr>
        <p:spPr>
          <a:xfrm>
            <a:off x="147274" y="3512288"/>
            <a:ext cx="3839933"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Competing Consumers</a:t>
            </a:r>
          </a:p>
        </p:txBody>
      </p:sp>
      <p:sp>
        <p:nvSpPr>
          <p:cNvPr id="7" name="Rectangle: Rounded Corners 6">
            <a:extLst>
              <a:ext uri="{FF2B5EF4-FFF2-40B4-BE49-F238E27FC236}">
                <a16:creationId xmlns:a16="http://schemas.microsoft.com/office/drawing/2014/main" id="{0A3FF5A7-7348-5158-46E4-4D21119641FC}"/>
              </a:ext>
            </a:extLst>
          </p:cNvPr>
          <p:cNvSpPr/>
          <p:nvPr/>
        </p:nvSpPr>
        <p:spPr>
          <a:xfrm>
            <a:off x="147273" y="4175051"/>
            <a:ext cx="3839933"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DLQ Consumer</a:t>
            </a:r>
          </a:p>
        </p:txBody>
      </p:sp>
      <p:sp>
        <p:nvSpPr>
          <p:cNvPr id="8" name="Rectangle: Rounded Corners 7">
            <a:extLst>
              <a:ext uri="{FF2B5EF4-FFF2-40B4-BE49-F238E27FC236}">
                <a16:creationId xmlns:a16="http://schemas.microsoft.com/office/drawing/2014/main" id="{8F3E3258-C531-407A-3A75-6BA0C2A6F787}"/>
              </a:ext>
            </a:extLst>
          </p:cNvPr>
          <p:cNvSpPr/>
          <p:nvPr/>
        </p:nvSpPr>
        <p:spPr>
          <a:xfrm>
            <a:off x="147273" y="4840971"/>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11" name="Picture 10">
            <a:extLst>
              <a:ext uri="{FF2B5EF4-FFF2-40B4-BE49-F238E27FC236}">
                <a16:creationId xmlns:a16="http://schemas.microsoft.com/office/drawing/2014/main" id="{32984BD8-A48E-C1B3-9B5D-C3A261467100}"/>
              </a:ext>
            </a:extLst>
          </p:cNvPr>
          <p:cNvPicPr>
            <a:picLocks noChangeAspect="1"/>
          </p:cNvPicPr>
          <p:nvPr/>
        </p:nvPicPr>
        <p:blipFill>
          <a:blip r:embed="rId3"/>
          <a:stretch>
            <a:fillRect/>
          </a:stretch>
        </p:blipFill>
        <p:spPr>
          <a:xfrm>
            <a:off x="6484642" y="1182445"/>
            <a:ext cx="2371725" cy="1981497"/>
          </a:xfrm>
          <a:prstGeom prst="rect">
            <a:avLst/>
          </a:prstGeom>
        </p:spPr>
      </p:pic>
      <p:pic>
        <p:nvPicPr>
          <p:cNvPr id="14" name="Picture 13">
            <a:extLst>
              <a:ext uri="{FF2B5EF4-FFF2-40B4-BE49-F238E27FC236}">
                <a16:creationId xmlns:a16="http://schemas.microsoft.com/office/drawing/2014/main" id="{E9F497F3-87AA-89F3-E9BD-A498A168A3BC}"/>
              </a:ext>
            </a:extLst>
          </p:cNvPr>
          <p:cNvPicPr>
            <a:picLocks noChangeAspect="1"/>
          </p:cNvPicPr>
          <p:nvPr/>
        </p:nvPicPr>
        <p:blipFill>
          <a:blip r:embed="rId4"/>
          <a:stretch>
            <a:fillRect/>
          </a:stretch>
        </p:blipFill>
        <p:spPr>
          <a:xfrm>
            <a:off x="4594614" y="3355352"/>
            <a:ext cx="2886075" cy="2971237"/>
          </a:xfrm>
          <a:prstGeom prst="rect">
            <a:avLst/>
          </a:prstGeom>
        </p:spPr>
      </p:pic>
      <p:pic>
        <p:nvPicPr>
          <p:cNvPr id="18" name="Picture 17">
            <a:extLst>
              <a:ext uri="{FF2B5EF4-FFF2-40B4-BE49-F238E27FC236}">
                <a16:creationId xmlns:a16="http://schemas.microsoft.com/office/drawing/2014/main" id="{010C3A13-0E15-338F-5210-C130E84F1F00}"/>
              </a:ext>
            </a:extLst>
          </p:cNvPr>
          <p:cNvPicPr>
            <a:picLocks noChangeAspect="1"/>
          </p:cNvPicPr>
          <p:nvPr/>
        </p:nvPicPr>
        <p:blipFill>
          <a:blip r:embed="rId5"/>
          <a:stretch>
            <a:fillRect/>
          </a:stretch>
        </p:blipFill>
        <p:spPr>
          <a:xfrm>
            <a:off x="7999330" y="3355352"/>
            <a:ext cx="3354470" cy="2971237"/>
          </a:xfrm>
          <a:prstGeom prst="rect">
            <a:avLst/>
          </a:prstGeom>
        </p:spPr>
      </p:pic>
      <p:pic>
        <p:nvPicPr>
          <p:cNvPr id="22" name="Picture 21">
            <a:extLst>
              <a:ext uri="{FF2B5EF4-FFF2-40B4-BE49-F238E27FC236}">
                <a16:creationId xmlns:a16="http://schemas.microsoft.com/office/drawing/2014/main" id="{4678C9AD-F13F-C8A9-978A-CBD749F131C2}"/>
              </a:ext>
            </a:extLst>
          </p:cNvPr>
          <p:cNvPicPr>
            <a:picLocks noChangeAspect="1"/>
          </p:cNvPicPr>
          <p:nvPr/>
        </p:nvPicPr>
        <p:blipFill>
          <a:blip r:embed="rId6"/>
          <a:stretch>
            <a:fillRect/>
          </a:stretch>
        </p:blipFill>
        <p:spPr>
          <a:xfrm>
            <a:off x="6484642" y="1182445"/>
            <a:ext cx="2371726" cy="1981497"/>
          </a:xfrm>
          <a:prstGeom prst="rect">
            <a:avLst/>
          </a:prstGeom>
        </p:spPr>
      </p:pic>
      <p:pic>
        <p:nvPicPr>
          <p:cNvPr id="26" name="Picture 25">
            <a:extLst>
              <a:ext uri="{FF2B5EF4-FFF2-40B4-BE49-F238E27FC236}">
                <a16:creationId xmlns:a16="http://schemas.microsoft.com/office/drawing/2014/main" id="{CC400881-16EB-EF84-FDA9-958AC9379C98}"/>
              </a:ext>
            </a:extLst>
          </p:cNvPr>
          <p:cNvPicPr>
            <a:picLocks noChangeAspect="1"/>
          </p:cNvPicPr>
          <p:nvPr/>
        </p:nvPicPr>
        <p:blipFill>
          <a:blip r:embed="rId7"/>
          <a:stretch>
            <a:fillRect/>
          </a:stretch>
        </p:blipFill>
        <p:spPr>
          <a:xfrm>
            <a:off x="4594614" y="3358453"/>
            <a:ext cx="2886075" cy="2971238"/>
          </a:xfrm>
          <a:prstGeom prst="rect">
            <a:avLst/>
          </a:prstGeom>
        </p:spPr>
      </p:pic>
      <p:pic>
        <p:nvPicPr>
          <p:cNvPr id="28" name="Picture 27">
            <a:extLst>
              <a:ext uri="{FF2B5EF4-FFF2-40B4-BE49-F238E27FC236}">
                <a16:creationId xmlns:a16="http://schemas.microsoft.com/office/drawing/2014/main" id="{42F2FB9F-64E7-D358-2187-3E3856DEC6E8}"/>
              </a:ext>
            </a:extLst>
          </p:cNvPr>
          <p:cNvPicPr>
            <a:picLocks noChangeAspect="1"/>
          </p:cNvPicPr>
          <p:nvPr/>
        </p:nvPicPr>
        <p:blipFill>
          <a:blip r:embed="rId8"/>
          <a:stretch>
            <a:fillRect/>
          </a:stretch>
        </p:blipFill>
        <p:spPr>
          <a:xfrm>
            <a:off x="7999330" y="3338682"/>
            <a:ext cx="3354471" cy="2971238"/>
          </a:xfrm>
          <a:prstGeom prst="rect">
            <a:avLst/>
          </a:prstGeom>
        </p:spPr>
      </p:pic>
    </p:spTree>
    <p:extLst>
      <p:ext uri="{BB962C8B-B14F-4D97-AF65-F5344CB8AC3E}">
        <p14:creationId xmlns:p14="http://schemas.microsoft.com/office/powerpoint/2010/main" val="24563009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par>
                          <p:cTn id="23" fill="hold">
                            <p:stCondLst>
                              <p:cond delay="1000"/>
                            </p:stCondLst>
                            <p:childTnLst>
                              <p:par>
                                <p:cTn id="24" presetID="10" presetClass="entr" presetSubtype="0" fill="hold" nodeType="after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fade">
                                      <p:cBhvr>
                                        <p:cTn id="26"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27C652-61A8-1D9A-D97C-12CF6C256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783721-4495-E549-291F-88A9E6A196B4}"/>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308E702D-489D-C0F8-8769-5630788683EF}"/>
              </a:ext>
            </a:extLst>
          </p:cNvPr>
          <p:cNvSpPr>
            <a:spLocks noGrp="1"/>
          </p:cNvSpPr>
          <p:nvPr>
            <p:ph idx="1"/>
          </p:nvPr>
        </p:nvSpPr>
        <p:spPr/>
        <p:txBody>
          <a:bodyPr/>
          <a:lstStyle/>
          <a:p>
            <a:pPr>
              <a:spcAft>
                <a:spcPts val="1800"/>
              </a:spcAft>
            </a:pPr>
            <a:r>
              <a:rPr lang="en-US" dirty="0"/>
              <a:t>Helps in isolating and handling problematic messages.</a:t>
            </a:r>
          </a:p>
          <a:p>
            <a:pPr>
              <a:spcAft>
                <a:spcPts val="1800"/>
              </a:spcAft>
            </a:pPr>
            <a:r>
              <a:rPr lang="en-US" dirty="0"/>
              <a:t>Facilitates troubleshooting and improves system reliability.</a:t>
            </a:r>
          </a:p>
          <a:p>
            <a:pPr>
              <a:spcAft>
                <a:spcPts val="1800"/>
              </a:spcAft>
            </a:pPr>
            <a:r>
              <a:rPr lang="en-US" dirty="0"/>
              <a:t>Ensures that normal message processing continues without disruption.</a:t>
            </a:r>
          </a:p>
        </p:txBody>
      </p:sp>
    </p:spTree>
    <p:extLst>
      <p:ext uri="{BB962C8B-B14F-4D97-AF65-F5344CB8AC3E}">
        <p14:creationId xmlns:p14="http://schemas.microsoft.com/office/powerpoint/2010/main" val="16496469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8DBE85-0D3D-85D0-E05B-53D3DEC699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AF66C4-F0E8-1B63-B228-9D8DAD276150}"/>
              </a:ext>
            </a:extLst>
          </p:cNvPr>
          <p:cNvSpPr>
            <a:spLocks noGrp="1"/>
          </p:cNvSpPr>
          <p:nvPr>
            <p:ph type="title"/>
          </p:nvPr>
        </p:nvSpPr>
        <p:spPr/>
        <p:txBody>
          <a:bodyPr/>
          <a:lstStyle/>
          <a:p>
            <a:r>
              <a:rPr lang="en-US" dirty="0"/>
              <a:t>Message Filtering</a:t>
            </a:r>
          </a:p>
        </p:txBody>
      </p:sp>
      <p:sp>
        <p:nvSpPr>
          <p:cNvPr id="3" name="Text Placeholder 2">
            <a:extLst>
              <a:ext uri="{FF2B5EF4-FFF2-40B4-BE49-F238E27FC236}">
                <a16:creationId xmlns:a16="http://schemas.microsoft.com/office/drawing/2014/main" id="{D7E4E691-4764-1B52-DBD4-CA33C4BA68C0}"/>
              </a:ext>
            </a:extLst>
          </p:cNvPr>
          <p:cNvSpPr>
            <a:spLocks noGrp="1"/>
          </p:cNvSpPr>
          <p:nvPr>
            <p:ph type="body" idx="1"/>
          </p:nvPr>
        </p:nvSpPr>
        <p:spPr/>
        <p:txBody>
          <a:bodyPr/>
          <a:lstStyle/>
          <a:p>
            <a:r>
              <a:rPr lang="en-US" dirty="0">
                <a:solidFill>
                  <a:srgbClr val="094843"/>
                </a:solidFill>
              </a:rPr>
              <a:t>Routing and Processing</a:t>
            </a:r>
          </a:p>
        </p:txBody>
      </p:sp>
    </p:spTree>
    <p:extLst>
      <p:ext uri="{BB962C8B-B14F-4D97-AF65-F5344CB8AC3E}">
        <p14:creationId xmlns:p14="http://schemas.microsoft.com/office/powerpoint/2010/main" val="1881610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6568AE-DD16-DE6A-5C7F-942B4228A9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46AE73-56C5-F16A-847D-11EDEB43E14C}"/>
              </a:ext>
            </a:extLst>
          </p:cNvPr>
          <p:cNvSpPr>
            <a:spLocks noGrp="1"/>
          </p:cNvSpPr>
          <p:nvPr>
            <p:ph type="title"/>
          </p:nvPr>
        </p:nvSpPr>
        <p:spPr/>
        <p:txBody>
          <a:bodyPr/>
          <a:lstStyle/>
          <a:p>
            <a:r>
              <a:rPr lang="en-US" dirty="0"/>
              <a:t>What is Messaging Filtering</a:t>
            </a:r>
          </a:p>
        </p:txBody>
      </p:sp>
      <p:sp>
        <p:nvSpPr>
          <p:cNvPr id="4" name="Rectangle: Rounded Corners 3">
            <a:extLst>
              <a:ext uri="{FF2B5EF4-FFF2-40B4-BE49-F238E27FC236}">
                <a16:creationId xmlns:a16="http://schemas.microsoft.com/office/drawing/2014/main" id="{90F0E017-EB07-08F2-FE3F-741C40D268FD}"/>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Consumers selectively receive messages based on criteria or filters.</a:t>
            </a:r>
          </a:p>
        </p:txBody>
      </p:sp>
      <p:sp>
        <p:nvSpPr>
          <p:cNvPr id="5" name="Rectangle: Rounded Corners 4">
            <a:extLst>
              <a:ext uri="{FF2B5EF4-FFF2-40B4-BE49-F238E27FC236}">
                <a16:creationId xmlns:a16="http://schemas.microsoft.com/office/drawing/2014/main" id="{5DCD5A2B-9445-3010-0C34-F5395B1B1EBE}"/>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Isolate problematic messages</a:t>
            </a:r>
          </a:p>
        </p:txBody>
      </p:sp>
    </p:spTree>
    <p:extLst>
      <p:ext uri="{BB962C8B-B14F-4D97-AF65-F5344CB8AC3E}">
        <p14:creationId xmlns:p14="http://schemas.microsoft.com/office/powerpoint/2010/main" val="2765878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7B0D0E-1FCF-E06B-65C3-7925C10F7E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B0C390-5FC1-529F-7BC3-59EADDAD60B4}"/>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1BF6EA78-5E84-854E-BC85-42402169A8C2}"/>
              </a:ext>
            </a:extLst>
          </p:cNvPr>
          <p:cNvSpPr/>
          <p:nvPr/>
        </p:nvSpPr>
        <p:spPr>
          <a:xfrm>
            <a:off x="330050" y="1605348"/>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Guaranteed Delivery</a:t>
            </a:r>
          </a:p>
        </p:txBody>
      </p:sp>
      <p:sp>
        <p:nvSpPr>
          <p:cNvPr id="4" name="Rectangle: Rounded Corners 3">
            <a:extLst>
              <a:ext uri="{FF2B5EF4-FFF2-40B4-BE49-F238E27FC236}">
                <a16:creationId xmlns:a16="http://schemas.microsoft.com/office/drawing/2014/main" id="{3AD8C82E-38A7-8BD0-F7A9-7CA5355C4FB1}"/>
              </a:ext>
            </a:extLst>
          </p:cNvPr>
          <p:cNvSpPr/>
          <p:nvPr/>
        </p:nvSpPr>
        <p:spPr>
          <a:xfrm>
            <a:off x="4272480" y="1605348"/>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Simplicity</a:t>
            </a:r>
          </a:p>
        </p:txBody>
      </p:sp>
      <p:sp>
        <p:nvSpPr>
          <p:cNvPr id="5" name="Rectangle: Rounded Corners 4">
            <a:extLst>
              <a:ext uri="{FF2B5EF4-FFF2-40B4-BE49-F238E27FC236}">
                <a16:creationId xmlns:a16="http://schemas.microsoft.com/office/drawing/2014/main" id="{A3197B57-9C3F-EF06-7E0F-56BFBD53CD0F}"/>
              </a:ext>
            </a:extLst>
          </p:cNvPr>
          <p:cNvSpPr/>
          <p:nvPr/>
        </p:nvSpPr>
        <p:spPr>
          <a:xfrm>
            <a:off x="8214910" y="1605347"/>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Decoupling</a:t>
            </a:r>
          </a:p>
        </p:txBody>
      </p:sp>
      <p:sp>
        <p:nvSpPr>
          <p:cNvPr id="6" name="Rectangle: Rounded Corners 5">
            <a:extLst>
              <a:ext uri="{FF2B5EF4-FFF2-40B4-BE49-F238E27FC236}">
                <a16:creationId xmlns:a16="http://schemas.microsoft.com/office/drawing/2014/main" id="{9E3ABF35-24E2-1C20-681F-44FE44C13FBD}"/>
              </a:ext>
            </a:extLst>
          </p:cNvPr>
          <p:cNvSpPr/>
          <p:nvPr/>
        </p:nvSpPr>
        <p:spPr>
          <a:xfrm>
            <a:off x="330050" y="325745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Balancing</a:t>
            </a:r>
          </a:p>
        </p:txBody>
      </p:sp>
      <p:sp>
        <p:nvSpPr>
          <p:cNvPr id="7" name="Rectangle: Rounded Corners 6">
            <a:extLst>
              <a:ext uri="{FF2B5EF4-FFF2-40B4-BE49-F238E27FC236}">
                <a16:creationId xmlns:a16="http://schemas.microsoft.com/office/drawing/2014/main" id="{44F20902-CF74-1016-E5B2-F457E5BA1787}"/>
              </a:ext>
            </a:extLst>
          </p:cNvPr>
          <p:cNvSpPr/>
          <p:nvPr/>
        </p:nvSpPr>
        <p:spPr>
          <a:xfrm>
            <a:off x="4272480" y="325745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p>
        </p:txBody>
      </p:sp>
      <p:sp>
        <p:nvSpPr>
          <p:cNvPr id="8" name="Rectangle: Rounded Corners 7">
            <a:extLst>
              <a:ext uri="{FF2B5EF4-FFF2-40B4-BE49-F238E27FC236}">
                <a16:creationId xmlns:a16="http://schemas.microsoft.com/office/drawing/2014/main" id="{151CCC04-B070-BF64-B7AD-9AD094CDF911}"/>
              </a:ext>
            </a:extLst>
          </p:cNvPr>
          <p:cNvSpPr/>
          <p:nvPr/>
        </p:nvSpPr>
        <p:spPr>
          <a:xfrm>
            <a:off x="8214910" y="3257449"/>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
        <p:nvSpPr>
          <p:cNvPr id="9" name="Rectangle: Rounded Corners 8">
            <a:extLst>
              <a:ext uri="{FF2B5EF4-FFF2-40B4-BE49-F238E27FC236}">
                <a16:creationId xmlns:a16="http://schemas.microsoft.com/office/drawing/2014/main" id="{DB0C091B-FE6E-2C12-E82E-F9A0A32E944B}"/>
              </a:ext>
            </a:extLst>
          </p:cNvPr>
          <p:cNvSpPr/>
          <p:nvPr/>
        </p:nvSpPr>
        <p:spPr>
          <a:xfrm>
            <a:off x="4272480" y="490955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Control</a:t>
            </a:r>
          </a:p>
        </p:txBody>
      </p:sp>
    </p:spTree>
    <p:extLst>
      <p:ext uri="{BB962C8B-B14F-4D97-AF65-F5344CB8AC3E}">
        <p14:creationId xmlns:p14="http://schemas.microsoft.com/office/powerpoint/2010/main" val="14797516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6"/>
                                        </p:tgtEl>
                                        <p:attrNameLst>
                                          <p:attrName>style.opacity</p:attrName>
                                        </p:attrNameLst>
                                      </p:cBhvr>
                                      <p:to>
                                        <p:strVal val="0.25"/>
                                      </p:to>
                                    </p:set>
                                    <p:animEffect filter="image" prLst="opacity: 0.25">
                                      <p:cBhvr rctx="IE">
                                        <p:cTn id="36" dur="indefinite"/>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8"/>
                                        </p:tgtEl>
                                        <p:attrNameLst>
                                          <p:attrName>style.opacity</p:attrName>
                                        </p:attrNameLst>
                                      </p:cBhvr>
                                      <p:to>
                                        <p:strVal val="0.25"/>
                                      </p:to>
                                    </p:set>
                                    <p:animEffect filter="image" prLst="opacity: 0.25">
                                      <p:cBhvr rctx="IE">
                                        <p:cTn id="52" dur="indefinite"/>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D1B719-8B8F-69A4-8F0B-C8E479605C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04A167-14BF-FD78-85B4-81D764A1E0AA}"/>
              </a:ext>
            </a:extLst>
          </p:cNvPr>
          <p:cNvSpPr>
            <a:spLocks noGrp="1"/>
          </p:cNvSpPr>
          <p:nvPr>
            <p:ph type="title"/>
          </p:nvPr>
        </p:nvSpPr>
        <p:spPr/>
        <p:txBody>
          <a:bodyPr/>
          <a:lstStyle/>
          <a:p>
            <a:r>
              <a:rPr lang="en-US" dirty="0"/>
              <a:t>Key Components &amp; Flow</a:t>
            </a:r>
          </a:p>
        </p:txBody>
      </p:sp>
      <p:sp>
        <p:nvSpPr>
          <p:cNvPr id="7" name="Oval 6">
            <a:extLst>
              <a:ext uri="{FF2B5EF4-FFF2-40B4-BE49-F238E27FC236}">
                <a16:creationId xmlns:a16="http://schemas.microsoft.com/office/drawing/2014/main" id="{F8F0B4E5-0DB8-3685-A220-F7D25850F4A3}"/>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C7A5AFF8-9683-8E08-1466-1476A439DFD8}"/>
              </a:ext>
            </a:extLst>
          </p:cNvPr>
          <p:cNvSpPr txBox="1"/>
          <p:nvPr/>
        </p:nvSpPr>
        <p:spPr>
          <a:xfrm>
            <a:off x="583645" y="3671495"/>
            <a:ext cx="1038554" cy="369332"/>
          </a:xfrm>
          <a:prstGeom prst="rect">
            <a:avLst/>
          </a:prstGeom>
          <a:noFill/>
        </p:spPr>
        <p:txBody>
          <a:bodyPr wrap="none" rtlCol="0">
            <a:spAutoFit/>
          </a:bodyPr>
          <a:lstStyle/>
          <a:p>
            <a:r>
              <a:rPr lang="en-US" dirty="0"/>
              <a:t>Producer</a:t>
            </a:r>
          </a:p>
        </p:txBody>
      </p:sp>
      <p:grpSp>
        <p:nvGrpSpPr>
          <p:cNvPr id="11" name="Group 10">
            <a:extLst>
              <a:ext uri="{FF2B5EF4-FFF2-40B4-BE49-F238E27FC236}">
                <a16:creationId xmlns:a16="http://schemas.microsoft.com/office/drawing/2014/main" id="{ECED2E45-1916-927E-4B6A-C07687094618}"/>
              </a:ext>
            </a:extLst>
          </p:cNvPr>
          <p:cNvGrpSpPr/>
          <p:nvPr/>
        </p:nvGrpSpPr>
        <p:grpSpPr>
          <a:xfrm>
            <a:off x="6523994" y="2522844"/>
            <a:ext cx="2704148" cy="563802"/>
            <a:chOff x="2750639" y="3388747"/>
            <a:chExt cx="4493442" cy="563802"/>
          </a:xfrm>
        </p:grpSpPr>
        <p:sp>
          <p:nvSpPr>
            <p:cNvPr id="6" name="Rectangle: Rounded Corners 5">
              <a:extLst>
                <a:ext uri="{FF2B5EF4-FFF2-40B4-BE49-F238E27FC236}">
                  <a16:creationId xmlns:a16="http://schemas.microsoft.com/office/drawing/2014/main" id="{FA341909-814E-5918-9D97-B70EEB0CD8B5}"/>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A12DDD23-432A-0B01-B159-1A8D44C51FB7}"/>
                </a:ext>
              </a:extLst>
            </p:cNvPr>
            <p:cNvSpPr txBox="1"/>
            <p:nvPr/>
          </p:nvSpPr>
          <p:spPr>
            <a:xfrm>
              <a:off x="2788609" y="3484760"/>
              <a:ext cx="2596881" cy="369332"/>
            </a:xfrm>
            <a:prstGeom prst="rect">
              <a:avLst/>
            </a:prstGeom>
            <a:noFill/>
          </p:spPr>
          <p:txBody>
            <a:bodyPr wrap="none" rtlCol="0">
              <a:spAutoFit/>
            </a:bodyPr>
            <a:lstStyle/>
            <a:p>
              <a:r>
                <a:rPr lang="en-US" b="1" dirty="0">
                  <a:solidFill>
                    <a:schemeClr val="bg1"/>
                  </a:solidFill>
                </a:rPr>
                <a:t>Subscription A</a:t>
              </a:r>
            </a:p>
          </p:txBody>
        </p:sp>
      </p:grpSp>
      <p:grpSp>
        <p:nvGrpSpPr>
          <p:cNvPr id="12" name="Group 11">
            <a:extLst>
              <a:ext uri="{FF2B5EF4-FFF2-40B4-BE49-F238E27FC236}">
                <a16:creationId xmlns:a16="http://schemas.microsoft.com/office/drawing/2014/main" id="{208FA209-BF94-A58E-25B1-1EAE49127481}"/>
              </a:ext>
            </a:extLst>
          </p:cNvPr>
          <p:cNvGrpSpPr/>
          <p:nvPr/>
        </p:nvGrpSpPr>
        <p:grpSpPr>
          <a:xfrm>
            <a:off x="6523994" y="3314417"/>
            <a:ext cx="2704148" cy="563802"/>
            <a:chOff x="2750639" y="3388747"/>
            <a:chExt cx="4493442" cy="563802"/>
          </a:xfrm>
        </p:grpSpPr>
        <p:sp>
          <p:nvSpPr>
            <p:cNvPr id="19" name="Rectangle: Rounded Corners 18">
              <a:extLst>
                <a:ext uri="{FF2B5EF4-FFF2-40B4-BE49-F238E27FC236}">
                  <a16:creationId xmlns:a16="http://schemas.microsoft.com/office/drawing/2014/main" id="{5698DE59-7B11-1E49-A5B6-13CD28A49DB4}"/>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4" name="TextBox 23">
              <a:extLst>
                <a:ext uri="{FF2B5EF4-FFF2-40B4-BE49-F238E27FC236}">
                  <a16:creationId xmlns:a16="http://schemas.microsoft.com/office/drawing/2014/main" id="{BE0F28ED-91CC-D199-7F73-3F5B6A6836BE}"/>
                </a:ext>
              </a:extLst>
            </p:cNvPr>
            <p:cNvSpPr txBox="1"/>
            <p:nvPr/>
          </p:nvSpPr>
          <p:spPr>
            <a:xfrm>
              <a:off x="2788609" y="3484760"/>
              <a:ext cx="2580899" cy="369332"/>
            </a:xfrm>
            <a:prstGeom prst="rect">
              <a:avLst/>
            </a:prstGeom>
            <a:noFill/>
          </p:spPr>
          <p:txBody>
            <a:bodyPr wrap="none" rtlCol="0">
              <a:spAutoFit/>
            </a:bodyPr>
            <a:lstStyle/>
            <a:p>
              <a:r>
                <a:rPr lang="en-US" b="1" dirty="0">
                  <a:solidFill>
                    <a:schemeClr val="bg1"/>
                  </a:solidFill>
                </a:rPr>
                <a:t>Subscription B</a:t>
              </a:r>
            </a:p>
          </p:txBody>
        </p:sp>
      </p:grpSp>
      <p:sp>
        <p:nvSpPr>
          <p:cNvPr id="20" name="Oval 19">
            <a:extLst>
              <a:ext uri="{FF2B5EF4-FFF2-40B4-BE49-F238E27FC236}">
                <a16:creationId xmlns:a16="http://schemas.microsoft.com/office/drawing/2014/main" id="{5EA82CD7-A68F-2586-B552-744A1FA6E657}"/>
              </a:ext>
            </a:extLst>
          </p:cNvPr>
          <p:cNvSpPr/>
          <p:nvPr/>
        </p:nvSpPr>
        <p:spPr>
          <a:xfrm>
            <a:off x="9609913" y="246003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3" name="TextBox 12">
            <a:extLst>
              <a:ext uri="{FF2B5EF4-FFF2-40B4-BE49-F238E27FC236}">
                <a16:creationId xmlns:a16="http://schemas.microsoft.com/office/drawing/2014/main" id="{B287CA43-B916-1BAD-41FB-3CAFCA78F7D6}"/>
              </a:ext>
            </a:extLst>
          </p:cNvPr>
          <p:cNvSpPr txBox="1"/>
          <p:nvPr/>
        </p:nvSpPr>
        <p:spPr>
          <a:xfrm>
            <a:off x="9306942" y="3978805"/>
            <a:ext cx="1229054" cy="369332"/>
          </a:xfrm>
          <a:prstGeom prst="rect">
            <a:avLst/>
          </a:prstGeom>
          <a:noFill/>
        </p:spPr>
        <p:txBody>
          <a:bodyPr wrap="none" rtlCol="0">
            <a:spAutoFit/>
          </a:bodyPr>
          <a:lstStyle/>
          <a:p>
            <a:r>
              <a:rPr lang="en-US" dirty="0"/>
              <a:t>Consumers</a:t>
            </a:r>
          </a:p>
        </p:txBody>
      </p:sp>
      <p:grpSp>
        <p:nvGrpSpPr>
          <p:cNvPr id="57" name="Group 56">
            <a:extLst>
              <a:ext uri="{FF2B5EF4-FFF2-40B4-BE49-F238E27FC236}">
                <a16:creationId xmlns:a16="http://schemas.microsoft.com/office/drawing/2014/main" id="{6C861986-4963-9780-5318-792FC103A8A6}"/>
              </a:ext>
            </a:extLst>
          </p:cNvPr>
          <p:cNvGrpSpPr/>
          <p:nvPr/>
        </p:nvGrpSpPr>
        <p:grpSpPr>
          <a:xfrm>
            <a:off x="5047136" y="2255519"/>
            <a:ext cx="1259840" cy="1842698"/>
            <a:chOff x="2343780" y="2255520"/>
            <a:chExt cx="1259840" cy="1842698"/>
          </a:xfrm>
        </p:grpSpPr>
        <p:sp>
          <p:nvSpPr>
            <p:cNvPr id="26" name="Rectangle: Rounded Corners 25">
              <a:extLst>
                <a:ext uri="{FF2B5EF4-FFF2-40B4-BE49-F238E27FC236}">
                  <a16:creationId xmlns:a16="http://schemas.microsoft.com/office/drawing/2014/main" id="{3CE88253-E640-D0BF-C09F-2F1E9402DD29}"/>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4AACDFB4-F825-12BC-A8E1-0F1962650651}"/>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sp>
        <p:nvSpPr>
          <p:cNvPr id="65" name="TextBox 64">
            <a:extLst>
              <a:ext uri="{FF2B5EF4-FFF2-40B4-BE49-F238E27FC236}">
                <a16:creationId xmlns:a16="http://schemas.microsoft.com/office/drawing/2014/main" id="{66DB1476-42F1-2FEE-E6B0-61EF4645B8BB}"/>
              </a:ext>
            </a:extLst>
          </p:cNvPr>
          <p:cNvSpPr txBox="1"/>
          <p:nvPr/>
        </p:nvSpPr>
        <p:spPr>
          <a:xfrm>
            <a:off x="4698262" y="4234876"/>
            <a:ext cx="2027030" cy="461665"/>
          </a:xfrm>
          <a:prstGeom prst="rect">
            <a:avLst/>
          </a:prstGeom>
          <a:noFill/>
        </p:spPr>
        <p:txBody>
          <a:bodyPr wrap="none" rtlCol="0">
            <a:spAutoFit/>
          </a:bodyPr>
          <a:lstStyle/>
          <a:p>
            <a:r>
              <a:rPr lang="en-US" sz="2400" b="1" dirty="0">
                <a:solidFill>
                  <a:srgbClr val="094843"/>
                </a:solidFill>
              </a:rPr>
              <a:t>Subscription A</a:t>
            </a:r>
          </a:p>
        </p:txBody>
      </p:sp>
      <p:sp>
        <p:nvSpPr>
          <p:cNvPr id="69" name="TextBox 68">
            <a:extLst>
              <a:ext uri="{FF2B5EF4-FFF2-40B4-BE49-F238E27FC236}">
                <a16:creationId xmlns:a16="http://schemas.microsoft.com/office/drawing/2014/main" id="{EC217B88-D666-E56D-26AF-DA7C4CE06E99}"/>
              </a:ext>
            </a:extLst>
          </p:cNvPr>
          <p:cNvSpPr txBox="1"/>
          <p:nvPr/>
        </p:nvSpPr>
        <p:spPr>
          <a:xfrm>
            <a:off x="4693462" y="4234876"/>
            <a:ext cx="2014206" cy="461665"/>
          </a:xfrm>
          <a:prstGeom prst="rect">
            <a:avLst/>
          </a:prstGeom>
          <a:noFill/>
        </p:spPr>
        <p:txBody>
          <a:bodyPr wrap="none" rtlCol="0">
            <a:spAutoFit/>
          </a:bodyPr>
          <a:lstStyle/>
          <a:p>
            <a:r>
              <a:rPr lang="en-US" sz="2400" b="1" dirty="0">
                <a:solidFill>
                  <a:srgbClr val="094843"/>
                </a:solidFill>
              </a:rPr>
              <a:t>Subscription B</a:t>
            </a:r>
          </a:p>
        </p:txBody>
      </p:sp>
      <p:grpSp>
        <p:nvGrpSpPr>
          <p:cNvPr id="8" name="Group 7">
            <a:extLst>
              <a:ext uri="{FF2B5EF4-FFF2-40B4-BE49-F238E27FC236}">
                <a16:creationId xmlns:a16="http://schemas.microsoft.com/office/drawing/2014/main" id="{9F38AEAF-F1E8-B808-BF78-E7F95F87A548}"/>
              </a:ext>
            </a:extLst>
          </p:cNvPr>
          <p:cNvGrpSpPr/>
          <p:nvPr/>
        </p:nvGrpSpPr>
        <p:grpSpPr>
          <a:xfrm>
            <a:off x="2125970" y="2901838"/>
            <a:ext cx="2704148" cy="563802"/>
            <a:chOff x="2750639" y="3388747"/>
            <a:chExt cx="4493442" cy="563802"/>
          </a:xfrm>
        </p:grpSpPr>
        <p:sp>
          <p:nvSpPr>
            <p:cNvPr id="9" name="Rectangle: Rounded Corners 8">
              <a:extLst>
                <a:ext uri="{FF2B5EF4-FFF2-40B4-BE49-F238E27FC236}">
                  <a16:creationId xmlns:a16="http://schemas.microsoft.com/office/drawing/2014/main" id="{129A5AE2-AE46-C01E-A380-BC8B597C6F65}"/>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6" name="TextBox 15">
              <a:extLst>
                <a:ext uri="{FF2B5EF4-FFF2-40B4-BE49-F238E27FC236}">
                  <a16:creationId xmlns:a16="http://schemas.microsoft.com/office/drawing/2014/main" id="{692AF5D9-4118-7B3A-5149-49EB2288AD54}"/>
                </a:ext>
              </a:extLst>
            </p:cNvPr>
            <p:cNvSpPr txBox="1"/>
            <p:nvPr/>
          </p:nvSpPr>
          <p:spPr>
            <a:xfrm>
              <a:off x="2788609" y="3484760"/>
              <a:ext cx="1126101" cy="369332"/>
            </a:xfrm>
            <a:prstGeom prst="rect">
              <a:avLst/>
            </a:prstGeom>
            <a:noFill/>
          </p:spPr>
          <p:txBody>
            <a:bodyPr wrap="none" rtlCol="0">
              <a:spAutoFit/>
            </a:bodyPr>
            <a:lstStyle/>
            <a:p>
              <a:r>
                <a:rPr lang="en-US" b="1" dirty="0">
                  <a:solidFill>
                    <a:schemeClr val="bg1"/>
                  </a:solidFill>
                </a:rPr>
                <a:t>Topic</a:t>
              </a:r>
            </a:p>
          </p:txBody>
        </p:sp>
      </p:grpSp>
      <p:sp>
        <p:nvSpPr>
          <p:cNvPr id="23" name="Oval 22">
            <a:extLst>
              <a:ext uri="{FF2B5EF4-FFF2-40B4-BE49-F238E27FC236}">
                <a16:creationId xmlns:a16="http://schemas.microsoft.com/office/drawing/2014/main" id="{8F3F32A4-9C8E-67A0-1615-8EB67523A634}"/>
              </a:ext>
            </a:extLst>
          </p:cNvPr>
          <p:cNvSpPr/>
          <p:nvPr/>
        </p:nvSpPr>
        <p:spPr>
          <a:xfrm>
            <a:off x="9556657" y="325160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08BB9667-E418-02DA-3B73-5E99EDF800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623" y="298818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293E0FB9-41A9-1B88-1989-26271B14F7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2542" y="298818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CEB0E016-C38E-AB56-0FBE-39F963BBD8BF}"/>
              </a:ext>
            </a:extLst>
          </p:cNvPr>
          <p:cNvSpPr txBox="1"/>
          <p:nvPr/>
        </p:nvSpPr>
        <p:spPr>
          <a:xfrm>
            <a:off x="7145163" y="2016853"/>
            <a:ext cx="1461810" cy="369332"/>
          </a:xfrm>
          <a:prstGeom prst="rect">
            <a:avLst/>
          </a:prstGeom>
          <a:noFill/>
        </p:spPr>
        <p:txBody>
          <a:bodyPr wrap="none" rtlCol="0">
            <a:spAutoFit/>
          </a:bodyPr>
          <a:lstStyle/>
          <a:p>
            <a:r>
              <a:rPr lang="en-US" b="1" dirty="0"/>
              <a:t>Subscriptions</a:t>
            </a:r>
          </a:p>
        </p:txBody>
      </p:sp>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67A16AF7-516C-42F3-9D1D-BE9CDC7249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196" y="3182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CF59E02A-EB39-8382-9159-65242EE4EA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749" y="26287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BF55FF46-AE24-79F4-C523-509D9BA23E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623" y="29815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023E35EC-4D8F-6B62-79F1-345DB28457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6294" y="298818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F5779837-6DB3-0DD1-9F90-70FAD076FE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9196" y="3182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03C47613-AE83-1A50-C7FB-A9AA84284D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33749" y="33797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5FBBD16E-97F2-5FEA-54EF-9ACC0D4BB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865" y="262879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71AB17CE-EE5E-E194-344B-0890C970FD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3609" y="3410569"/>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43449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4.16667E-7 0 L 0.27031 0.00162 " pathEditMode="relative" rAng="0" ptsTypes="AA">
                                      <p:cBhvr>
                                        <p:cTn id="10" dur="1000" fill="hold"/>
                                        <p:tgtEl>
                                          <p:spTgt spid="25"/>
                                        </p:tgtEl>
                                        <p:attrNameLst>
                                          <p:attrName>ppt_x</p:attrName>
                                          <p:attrName>ppt_y</p:attrName>
                                        </p:attrNameLst>
                                      </p:cBhvr>
                                      <p:rCtr x="13516" y="69"/>
                                    </p:animMotion>
                                  </p:childTnLst>
                                </p:cTn>
                              </p:par>
                            </p:childTnLst>
                          </p:cTn>
                        </p:par>
                        <p:par>
                          <p:cTn id="11" fill="hold">
                            <p:stCondLst>
                              <p:cond delay="1500"/>
                            </p:stCondLst>
                            <p:childTnLst>
                              <p:par>
                                <p:cTn id="12" presetID="1" presetClass="entr" presetSubtype="0" fill="hold" nodeType="afterEffect">
                                  <p:stCondLst>
                                    <p:cond delay="0"/>
                                  </p:stCondLst>
                                  <p:childTnLst>
                                    <p:set>
                                      <p:cBhvr>
                                        <p:cTn id="13" dur="1" fill="hold">
                                          <p:stCondLst>
                                            <p:cond delay="0"/>
                                          </p:stCondLst>
                                        </p:cTn>
                                        <p:tgtEl>
                                          <p:spTgt spid="28"/>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25"/>
                                        </p:tgtEl>
                                        <p:attrNameLst>
                                          <p:attrName>style.visibility</p:attrName>
                                        </p:attrNameLst>
                                      </p:cBhvr>
                                      <p:to>
                                        <p:strVal val="hidden"/>
                                      </p:to>
                                    </p:se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1.45833E-6 0 L 0.10182 0.02708 " pathEditMode="relative" rAng="0" ptsTypes="AA">
                                      <p:cBhvr>
                                        <p:cTn id="18" dur="1000" fill="hold"/>
                                        <p:tgtEl>
                                          <p:spTgt spid="28"/>
                                        </p:tgtEl>
                                        <p:attrNameLst>
                                          <p:attrName>ppt_x</p:attrName>
                                          <p:attrName>ppt_y</p:attrName>
                                        </p:attrNameLst>
                                      </p:cBhvr>
                                      <p:rCtr x="5091" y="1343"/>
                                    </p:animMotion>
                                  </p:childTnLst>
                                </p:cTn>
                              </p:par>
                            </p:childTnLst>
                          </p:cTn>
                        </p:par>
                        <p:par>
                          <p:cTn id="19" fill="hold">
                            <p:stCondLst>
                              <p:cond delay="2500"/>
                            </p:stCondLst>
                            <p:childTnLst>
                              <p:par>
                                <p:cTn id="20" presetID="1" presetClass="entr" presetSubtype="0" fill="hold" nodeType="afterEffect">
                                  <p:stCondLst>
                                    <p:cond delay="0"/>
                                  </p:stCondLst>
                                  <p:childTnLst>
                                    <p:set>
                                      <p:cBhvr>
                                        <p:cTn id="21" dur="1" fill="hold">
                                          <p:stCondLst>
                                            <p:cond delay="0"/>
                                          </p:stCondLst>
                                        </p:cTn>
                                        <p:tgtEl>
                                          <p:spTgt spid="31"/>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28"/>
                                        </p:tgtEl>
                                        <p:attrNameLst>
                                          <p:attrName>style.visibility</p:attrName>
                                        </p:attrNameLst>
                                      </p:cBhvr>
                                      <p:to>
                                        <p:strVal val="hidden"/>
                                      </p:to>
                                    </p:se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p:cTn id="27" dur="500" fill="hold"/>
                                        <p:tgtEl>
                                          <p:spTgt spid="65"/>
                                        </p:tgtEl>
                                        <p:attrNameLst>
                                          <p:attrName>ppt_w</p:attrName>
                                        </p:attrNameLst>
                                      </p:cBhvr>
                                      <p:tavLst>
                                        <p:tav tm="0">
                                          <p:val>
                                            <p:fltVal val="0"/>
                                          </p:val>
                                        </p:tav>
                                        <p:tav tm="100000">
                                          <p:val>
                                            <p:strVal val="#ppt_w"/>
                                          </p:val>
                                        </p:tav>
                                      </p:tavLst>
                                    </p:anim>
                                    <p:anim calcmode="lin" valueType="num">
                                      <p:cBhvr>
                                        <p:cTn id="28" dur="500" fill="hold"/>
                                        <p:tgtEl>
                                          <p:spTgt spid="65"/>
                                        </p:tgtEl>
                                        <p:attrNameLst>
                                          <p:attrName>ppt_h</p:attrName>
                                        </p:attrNameLst>
                                      </p:cBhvr>
                                      <p:tavLst>
                                        <p:tav tm="0">
                                          <p:val>
                                            <p:fltVal val="0"/>
                                          </p:val>
                                        </p:tav>
                                        <p:tav tm="100000">
                                          <p:val>
                                            <p:strVal val="#ppt_h"/>
                                          </p:val>
                                        </p:tav>
                                      </p:tavLst>
                                    </p:anim>
                                    <p:animEffect transition="in" filter="fade">
                                      <p:cBhvr>
                                        <p:cTn id="29" dur="500"/>
                                        <p:tgtEl>
                                          <p:spTgt spid="65"/>
                                        </p:tgtEl>
                                      </p:cBhvr>
                                    </p:animEffect>
                                  </p:childTnLst>
                                </p:cTn>
                              </p:par>
                            </p:childTnLst>
                          </p:cTn>
                        </p:par>
                        <p:par>
                          <p:cTn id="30" fill="hold">
                            <p:stCondLst>
                              <p:cond delay="3000"/>
                            </p:stCondLst>
                            <p:childTnLst>
                              <p:par>
                                <p:cTn id="31" presetID="1" presetClass="exit" presetSubtype="0" fill="hold" grpId="1" nodeType="afterEffect">
                                  <p:stCondLst>
                                    <p:cond delay="250"/>
                                  </p:stCondLst>
                                  <p:childTnLst>
                                    <p:set>
                                      <p:cBhvr>
                                        <p:cTn id="32" dur="1" fill="hold">
                                          <p:stCondLst>
                                            <p:cond delay="0"/>
                                          </p:stCondLst>
                                        </p:cTn>
                                        <p:tgtEl>
                                          <p:spTgt spid="65"/>
                                        </p:tgtEl>
                                        <p:attrNameLst>
                                          <p:attrName>style.visibility</p:attrName>
                                        </p:attrNameLst>
                                      </p:cBhvr>
                                      <p:to>
                                        <p:strVal val="hidden"/>
                                      </p:to>
                                    </p:set>
                                  </p:childTnLst>
                                </p:cTn>
                              </p:par>
                              <p:par>
                                <p:cTn id="33" presetID="42" presetClass="path" presetSubtype="0" accel="50000" decel="50000" fill="hold" nodeType="withEffect">
                                  <p:stCondLst>
                                    <p:cond delay="250"/>
                                  </p:stCondLst>
                                  <p:childTnLst>
                                    <p:animMotion origin="layout" path="M 5E-6 -2.22222E-6 L 0.25626 -0.08217 " pathEditMode="relative" rAng="0" ptsTypes="AA">
                                      <p:cBhvr>
                                        <p:cTn id="34" dur="1000" fill="hold"/>
                                        <p:tgtEl>
                                          <p:spTgt spid="31"/>
                                        </p:tgtEl>
                                        <p:attrNameLst>
                                          <p:attrName>ppt_x</p:attrName>
                                          <p:attrName>ppt_y</p:attrName>
                                        </p:attrNameLst>
                                      </p:cBhvr>
                                      <p:rCtr x="12812" y="-4120"/>
                                    </p:animMotion>
                                  </p:childTnLst>
                                </p:cTn>
                              </p:par>
                            </p:childTnLst>
                          </p:cTn>
                        </p:par>
                        <p:par>
                          <p:cTn id="35" fill="hold">
                            <p:stCondLst>
                              <p:cond delay="4250"/>
                            </p:stCondLst>
                            <p:childTnLst>
                              <p:par>
                                <p:cTn id="36" presetID="1" presetClass="entr" presetSubtype="0" fill="hold" nodeType="afterEffect">
                                  <p:stCondLst>
                                    <p:cond delay="0"/>
                                  </p:stCondLst>
                                  <p:childTnLst>
                                    <p:set>
                                      <p:cBhvr>
                                        <p:cTn id="37" dur="1" fill="hold">
                                          <p:stCondLst>
                                            <p:cond delay="0"/>
                                          </p:stCondLst>
                                        </p:cTn>
                                        <p:tgtEl>
                                          <p:spTgt spid="32"/>
                                        </p:tgtEl>
                                        <p:attrNameLst>
                                          <p:attrName>style.visibility</p:attrName>
                                        </p:attrNameLst>
                                      </p:cBhvr>
                                      <p:to>
                                        <p:strVal val="visible"/>
                                      </p:to>
                                    </p:set>
                                  </p:childTnLst>
                                </p:cTn>
                              </p:par>
                            </p:childTnLst>
                          </p:cTn>
                        </p:par>
                        <p:par>
                          <p:cTn id="38" fill="hold">
                            <p:stCondLst>
                              <p:cond delay="4250"/>
                            </p:stCondLst>
                            <p:childTnLst>
                              <p:par>
                                <p:cTn id="39" presetID="1" presetClass="exit" presetSubtype="0" fill="hold" nodeType="afterEffect">
                                  <p:stCondLst>
                                    <p:cond delay="0"/>
                                  </p:stCondLst>
                                  <p:childTnLst>
                                    <p:set>
                                      <p:cBhvr>
                                        <p:cTn id="40" dur="1" fill="hold">
                                          <p:stCondLst>
                                            <p:cond delay="0"/>
                                          </p:stCondLst>
                                        </p:cTn>
                                        <p:tgtEl>
                                          <p:spTgt spid="31"/>
                                        </p:tgtEl>
                                        <p:attrNameLst>
                                          <p:attrName>style.visibility</p:attrName>
                                        </p:attrNameLst>
                                      </p:cBhvr>
                                      <p:to>
                                        <p:strVal val="hidden"/>
                                      </p:to>
                                    </p:set>
                                  </p:childTnLst>
                                </p:cTn>
                              </p:par>
                            </p:childTnLst>
                          </p:cTn>
                        </p:par>
                        <p:par>
                          <p:cTn id="41" fill="hold">
                            <p:stCondLst>
                              <p:cond delay="4250"/>
                            </p:stCondLst>
                            <p:childTnLst>
                              <p:par>
                                <p:cTn id="42" presetID="10" presetClass="entr" presetSubtype="0" fill="hold" nodeType="after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par>
                          <p:cTn id="45" fill="hold">
                            <p:stCondLst>
                              <p:cond delay="4750"/>
                            </p:stCondLst>
                            <p:childTnLst>
                              <p:par>
                                <p:cTn id="46" presetID="42" presetClass="path" presetSubtype="0" accel="50000" decel="50000" fill="hold" nodeType="afterEffect">
                                  <p:stCondLst>
                                    <p:cond delay="0"/>
                                  </p:stCondLst>
                                  <p:childTnLst>
                                    <p:animMotion origin="layout" path="M 4.16667E-7 -4.07407E-6 L 0.26992 0.00093 " pathEditMode="relative" rAng="0" ptsTypes="AA">
                                      <p:cBhvr>
                                        <p:cTn id="47" dur="1000" fill="hold"/>
                                        <p:tgtEl>
                                          <p:spTgt spid="34"/>
                                        </p:tgtEl>
                                        <p:attrNameLst>
                                          <p:attrName>ppt_x</p:attrName>
                                          <p:attrName>ppt_y</p:attrName>
                                        </p:attrNameLst>
                                      </p:cBhvr>
                                      <p:rCtr x="13477" y="116"/>
                                    </p:animMotion>
                                  </p:childTnLst>
                                </p:cTn>
                              </p:par>
                            </p:childTnLst>
                          </p:cTn>
                        </p:par>
                        <p:par>
                          <p:cTn id="48" fill="hold">
                            <p:stCondLst>
                              <p:cond delay="5750"/>
                            </p:stCondLst>
                            <p:childTnLst>
                              <p:par>
                                <p:cTn id="49" presetID="1" presetClass="entr" presetSubtype="0" fill="hold" nodeType="afterEffect">
                                  <p:stCondLst>
                                    <p:cond delay="0"/>
                                  </p:stCondLst>
                                  <p:childTnLst>
                                    <p:set>
                                      <p:cBhvr>
                                        <p:cTn id="50" dur="1" fill="hold">
                                          <p:stCondLst>
                                            <p:cond delay="0"/>
                                          </p:stCondLst>
                                        </p:cTn>
                                        <p:tgtEl>
                                          <p:spTgt spid="36"/>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4"/>
                                        </p:tgtEl>
                                        <p:attrNameLst>
                                          <p:attrName>style.visibility</p:attrName>
                                        </p:attrNameLst>
                                      </p:cBhvr>
                                      <p:to>
                                        <p:strVal val="hidden"/>
                                      </p:to>
                                    </p:set>
                                  </p:childTnLst>
                                </p:cTn>
                              </p:par>
                            </p:childTnLst>
                          </p:cTn>
                        </p:par>
                        <p:par>
                          <p:cTn id="53" fill="hold">
                            <p:stCondLst>
                              <p:cond delay="5750"/>
                            </p:stCondLst>
                            <p:childTnLst>
                              <p:par>
                                <p:cTn id="54" presetID="42" presetClass="path" presetSubtype="0" accel="50000" decel="50000" fill="hold" nodeType="afterEffect">
                                  <p:stCondLst>
                                    <p:cond delay="0"/>
                                  </p:stCondLst>
                                  <p:childTnLst>
                                    <p:animMotion origin="layout" path="M -6.25E-7 0 L 0.10274 0.02847 " pathEditMode="relative" rAng="0" ptsTypes="AA">
                                      <p:cBhvr>
                                        <p:cTn id="55" dur="1000" fill="hold"/>
                                        <p:tgtEl>
                                          <p:spTgt spid="36"/>
                                        </p:tgtEl>
                                        <p:attrNameLst>
                                          <p:attrName>ppt_x</p:attrName>
                                          <p:attrName>ppt_y</p:attrName>
                                        </p:attrNameLst>
                                      </p:cBhvr>
                                      <p:rCtr x="5169" y="1296"/>
                                    </p:animMotion>
                                  </p:childTnLst>
                                </p:cTn>
                              </p:par>
                            </p:childTnLst>
                          </p:cTn>
                        </p:par>
                        <p:par>
                          <p:cTn id="56" fill="hold">
                            <p:stCondLst>
                              <p:cond delay="6750"/>
                            </p:stCondLst>
                            <p:childTnLst>
                              <p:par>
                                <p:cTn id="57" presetID="1" presetClass="entr" presetSubtype="0" fill="hold" nodeType="after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6750"/>
                            </p:stCondLst>
                            <p:childTnLst>
                              <p:par>
                                <p:cTn id="62" presetID="53" presetClass="entr" presetSubtype="16" fill="hold" grpId="0" nodeType="afterEffect">
                                  <p:stCondLst>
                                    <p:cond delay="0"/>
                                  </p:stCondLst>
                                  <p:childTnLst>
                                    <p:set>
                                      <p:cBhvr>
                                        <p:cTn id="63" dur="1" fill="hold">
                                          <p:stCondLst>
                                            <p:cond delay="0"/>
                                          </p:stCondLst>
                                        </p:cTn>
                                        <p:tgtEl>
                                          <p:spTgt spid="69"/>
                                        </p:tgtEl>
                                        <p:attrNameLst>
                                          <p:attrName>style.visibility</p:attrName>
                                        </p:attrNameLst>
                                      </p:cBhvr>
                                      <p:to>
                                        <p:strVal val="visible"/>
                                      </p:to>
                                    </p:set>
                                    <p:anim calcmode="lin" valueType="num">
                                      <p:cBhvr>
                                        <p:cTn id="64" dur="500" fill="hold"/>
                                        <p:tgtEl>
                                          <p:spTgt spid="69"/>
                                        </p:tgtEl>
                                        <p:attrNameLst>
                                          <p:attrName>ppt_w</p:attrName>
                                        </p:attrNameLst>
                                      </p:cBhvr>
                                      <p:tavLst>
                                        <p:tav tm="0">
                                          <p:val>
                                            <p:fltVal val="0"/>
                                          </p:val>
                                        </p:tav>
                                        <p:tav tm="100000">
                                          <p:val>
                                            <p:strVal val="#ppt_w"/>
                                          </p:val>
                                        </p:tav>
                                      </p:tavLst>
                                    </p:anim>
                                    <p:anim calcmode="lin" valueType="num">
                                      <p:cBhvr>
                                        <p:cTn id="65" dur="500" fill="hold"/>
                                        <p:tgtEl>
                                          <p:spTgt spid="69"/>
                                        </p:tgtEl>
                                        <p:attrNameLst>
                                          <p:attrName>ppt_h</p:attrName>
                                        </p:attrNameLst>
                                      </p:cBhvr>
                                      <p:tavLst>
                                        <p:tav tm="0">
                                          <p:val>
                                            <p:fltVal val="0"/>
                                          </p:val>
                                        </p:tav>
                                        <p:tav tm="100000">
                                          <p:val>
                                            <p:strVal val="#ppt_h"/>
                                          </p:val>
                                        </p:tav>
                                      </p:tavLst>
                                    </p:anim>
                                    <p:animEffect transition="in" filter="fade">
                                      <p:cBhvr>
                                        <p:cTn id="66" dur="500"/>
                                        <p:tgtEl>
                                          <p:spTgt spid="69"/>
                                        </p:tgtEl>
                                      </p:cBhvr>
                                    </p:animEffect>
                                  </p:childTnLst>
                                </p:cTn>
                              </p:par>
                            </p:childTnLst>
                          </p:cTn>
                        </p:par>
                        <p:par>
                          <p:cTn id="67" fill="hold">
                            <p:stCondLst>
                              <p:cond delay="7250"/>
                            </p:stCondLst>
                            <p:childTnLst>
                              <p:par>
                                <p:cTn id="68" presetID="1" presetClass="exit" presetSubtype="0" fill="hold" grpId="1" nodeType="afterEffect">
                                  <p:stCondLst>
                                    <p:cond delay="250"/>
                                  </p:stCondLst>
                                  <p:childTnLst>
                                    <p:set>
                                      <p:cBhvr>
                                        <p:cTn id="69" dur="1" fill="hold">
                                          <p:stCondLst>
                                            <p:cond delay="0"/>
                                          </p:stCondLst>
                                        </p:cTn>
                                        <p:tgtEl>
                                          <p:spTgt spid="69"/>
                                        </p:tgtEl>
                                        <p:attrNameLst>
                                          <p:attrName>style.visibility</p:attrName>
                                        </p:attrNameLst>
                                      </p:cBhvr>
                                      <p:to>
                                        <p:strVal val="hidden"/>
                                      </p:to>
                                    </p:set>
                                  </p:childTnLst>
                                </p:cTn>
                              </p:par>
                              <p:par>
                                <p:cTn id="70" presetID="42" presetClass="path" presetSubtype="0" accel="50000" decel="50000" fill="hold" nodeType="withEffect">
                                  <p:stCondLst>
                                    <p:cond delay="250"/>
                                  </p:stCondLst>
                                  <p:childTnLst>
                                    <p:animMotion origin="layout" path="M 5E-6 -2.22222E-6 L 0.2556 0.02847 " pathEditMode="relative" rAng="0" ptsTypes="AA">
                                      <p:cBhvr>
                                        <p:cTn id="71" dur="1000" fill="hold"/>
                                        <p:tgtEl>
                                          <p:spTgt spid="37"/>
                                        </p:tgtEl>
                                        <p:attrNameLst>
                                          <p:attrName>ppt_x</p:attrName>
                                          <p:attrName>ppt_y</p:attrName>
                                        </p:attrNameLst>
                                      </p:cBhvr>
                                      <p:rCtr x="12773" y="1412"/>
                                    </p:animMotion>
                                  </p:childTnLst>
                                </p:cTn>
                              </p:par>
                            </p:childTnLst>
                          </p:cTn>
                        </p:par>
                        <p:par>
                          <p:cTn id="72" fill="hold">
                            <p:stCondLst>
                              <p:cond delay="8500"/>
                            </p:stCondLst>
                            <p:childTnLst>
                              <p:par>
                                <p:cTn id="73" presetID="1" presetClass="entr" presetSubtype="0" fill="hold" nodeType="after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37"/>
                                        </p:tgtEl>
                                        <p:attrNameLst>
                                          <p:attrName>style.visibility</p:attrName>
                                        </p:attrNameLst>
                                      </p:cBhvr>
                                      <p:to>
                                        <p:strVal val="hidden"/>
                                      </p:to>
                                    </p:set>
                                  </p:childTnLst>
                                </p:cTn>
                              </p:par>
                            </p:childTnLst>
                          </p:cTn>
                        </p:par>
                        <p:par>
                          <p:cTn id="77" fill="hold">
                            <p:stCondLst>
                              <p:cond delay="8500"/>
                            </p:stCondLst>
                            <p:childTnLst>
                              <p:par>
                                <p:cTn id="78" presetID="42" presetClass="path" presetSubtype="0" accel="50000" decel="50000" fill="hold" nodeType="afterEffect">
                                  <p:stCondLst>
                                    <p:cond delay="0"/>
                                  </p:stCondLst>
                                  <p:childTnLst>
                                    <p:animMotion origin="layout" path="M 5E-6 4.81481E-6 L 0.0961 -0.00047 " pathEditMode="relative" rAng="0" ptsTypes="AA">
                                      <p:cBhvr>
                                        <p:cTn id="79" dur="500" fill="hold"/>
                                        <p:tgtEl>
                                          <p:spTgt spid="32"/>
                                        </p:tgtEl>
                                        <p:attrNameLst>
                                          <p:attrName>ppt_x</p:attrName>
                                          <p:attrName>ppt_y</p:attrName>
                                        </p:attrNameLst>
                                      </p:cBhvr>
                                      <p:rCtr x="4805" y="-23"/>
                                    </p:animMotion>
                                  </p:childTnLst>
                                </p:cTn>
                              </p:par>
                              <p:par>
                                <p:cTn id="80" presetID="42" presetClass="path" presetSubtype="0" accel="50000" decel="50000" fill="hold" nodeType="withEffect">
                                  <p:stCondLst>
                                    <p:cond delay="0"/>
                                  </p:stCondLst>
                                  <p:childTnLst>
                                    <p:animMotion origin="layout" path="M 5E-6 4.07407E-6 L 0.09102 0.00532 " pathEditMode="relative" rAng="0" ptsTypes="AA">
                                      <p:cBhvr>
                                        <p:cTn id="81" dur="500" fill="hold"/>
                                        <p:tgtEl>
                                          <p:spTgt spid="38"/>
                                        </p:tgtEl>
                                        <p:attrNameLst>
                                          <p:attrName>ppt_x</p:attrName>
                                          <p:attrName>ppt_y</p:attrName>
                                        </p:attrNameLst>
                                      </p:cBhvr>
                                      <p:rCtr x="4544" y="255"/>
                                    </p:animMotion>
                                  </p:childTnLst>
                                </p:cTn>
                              </p:par>
                            </p:childTnLst>
                          </p:cTn>
                        </p:par>
                        <p:par>
                          <p:cTn id="82" fill="hold">
                            <p:stCondLst>
                              <p:cond delay="9000"/>
                            </p:stCondLst>
                            <p:childTnLst>
                              <p:par>
                                <p:cTn id="83" presetID="1" presetClass="entr" presetSubtype="0" fill="hold" nodeType="afterEffect">
                                  <p:stCondLst>
                                    <p:cond delay="0"/>
                                  </p:stCondLst>
                                  <p:childTnLst>
                                    <p:set>
                                      <p:cBhvr>
                                        <p:cTn id="84" dur="1" fill="hold">
                                          <p:stCondLst>
                                            <p:cond delay="0"/>
                                          </p:stCondLst>
                                        </p:cTn>
                                        <p:tgtEl>
                                          <p:spTgt spid="4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41"/>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32"/>
                                        </p:tgtEl>
                                        <p:attrNameLst>
                                          <p:attrName>style.visibility</p:attrName>
                                        </p:attrNameLst>
                                      </p:cBhvr>
                                      <p:to>
                                        <p:strVal val="hidden"/>
                                      </p:to>
                                    </p:set>
                                  </p:childTnLst>
                                </p:cTn>
                              </p:par>
                              <p:par>
                                <p:cTn id="89" presetID="1" presetClass="exit" presetSubtype="0" fill="hold" nodeType="withEffect">
                                  <p:stCondLst>
                                    <p:cond delay="0"/>
                                  </p:stCondLst>
                                  <p:childTnLst>
                                    <p:set>
                                      <p:cBhvr>
                                        <p:cTn id="90" dur="1" fill="hold">
                                          <p:stCondLst>
                                            <p:cond delay="0"/>
                                          </p:stCondLst>
                                        </p:cTn>
                                        <p:tgtEl>
                                          <p:spTgt spid="38"/>
                                        </p:tgtEl>
                                        <p:attrNameLst>
                                          <p:attrName>style.visibility</p:attrName>
                                        </p:attrNameLst>
                                      </p:cBhvr>
                                      <p:to>
                                        <p:strVal val="hidden"/>
                                      </p:to>
                                    </p:set>
                                  </p:childTnLst>
                                </p:cTn>
                              </p:par>
                            </p:childTnLst>
                          </p:cTn>
                        </p:par>
                        <p:par>
                          <p:cTn id="91" fill="hold">
                            <p:stCondLst>
                              <p:cond delay="9000"/>
                            </p:stCondLst>
                            <p:childTnLst>
                              <p:par>
                                <p:cTn id="92" presetID="9" presetClass="exit" presetSubtype="0" fill="hold" nodeType="afterEffect">
                                  <p:stCondLst>
                                    <p:cond delay="250"/>
                                  </p:stCondLst>
                                  <p:childTnLst>
                                    <p:animEffect transition="out" filter="dissolve">
                                      <p:cBhvr>
                                        <p:cTn id="93" dur="500"/>
                                        <p:tgtEl>
                                          <p:spTgt spid="40"/>
                                        </p:tgtEl>
                                      </p:cBhvr>
                                    </p:animEffect>
                                    <p:set>
                                      <p:cBhvr>
                                        <p:cTn id="94" dur="1" fill="hold">
                                          <p:stCondLst>
                                            <p:cond delay="499"/>
                                          </p:stCondLst>
                                        </p:cTn>
                                        <p:tgtEl>
                                          <p:spTgt spid="40"/>
                                        </p:tgtEl>
                                        <p:attrNameLst>
                                          <p:attrName>style.visibility</p:attrName>
                                        </p:attrNameLst>
                                      </p:cBhvr>
                                      <p:to>
                                        <p:strVal val="hidden"/>
                                      </p:to>
                                    </p:set>
                                  </p:childTnLst>
                                </p:cTn>
                              </p:par>
                              <p:par>
                                <p:cTn id="95" presetID="9" presetClass="exit" presetSubtype="0" fill="hold" nodeType="withEffect">
                                  <p:stCondLst>
                                    <p:cond delay="250"/>
                                  </p:stCondLst>
                                  <p:childTnLst>
                                    <p:animEffect transition="out" filter="dissolve">
                                      <p:cBhvr>
                                        <p:cTn id="96" dur="500"/>
                                        <p:tgtEl>
                                          <p:spTgt spid="41"/>
                                        </p:tgtEl>
                                      </p:cBhvr>
                                    </p:animEffect>
                                    <p:set>
                                      <p:cBhvr>
                                        <p:cTn id="97" dur="1" fill="hold">
                                          <p:stCondLst>
                                            <p:cond delay="499"/>
                                          </p:stCondLst>
                                        </p:cTn>
                                        <p:tgtEl>
                                          <p:spTgt spid="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9" grpId="0"/>
      <p:bldP spid="69" grpId="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78AE40-7FA8-00E3-7AAF-E20EF62E65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1C9B8-8CA1-56F2-837C-6D67B07F0106}"/>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331FDC71-08D4-B7AC-94C5-45D68492E371}"/>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Efficiency</a:t>
            </a:r>
          </a:p>
        </p:txBody>
      </p:sp>
      <p:sp>
        <p:nvSpPr>
          <p:cNvPr id="4" name="Rectangle: Rounded Corners 3">
            <a:extLst>
              <a:ext uri="{FF2B5EF4-FFF2-40B4-BE49-F238E27FC236}">
                <a16:creationId xmlns:a16="http://schemas.microsoft.com/office/drawing/2014/main" id="{CB63BD31-459A-29DC-8E9A-6EB5E20E70B2}"/>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5" name="Rectangle: Rounded Corners 4">
            <a:extLst>
              <a:ext uri="{FF2B5EF4-FFF2-40B4-BE49-F238E27FC236}">
                <a16:creationId xmlns:a16="http://schemas.microsoft.com/office/drawing/2014/main" id="{DEBDC838-F8F1-D317-F1EC-B7BEE9FE210E}"/>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Tree>
    <p:extLst>
      <p:ext uri="{BB962C8B-B14F-4D97-AF65-F5344CB8AC3E}">
        <p14:creationId xmlns:p14="http://schemas.microsoft.com/office/powerpoint/2010/main" val="22541780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080488-94FF-EB0A-5BF1-5C12B2E05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6F5360-1061-EA6D-A1AB-E7F33DC89BA2}"/>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17B634CA-D209-55B3-CA80-D2D843050EC9}"/>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04915E50-DA22-ED03-53A8-1755A239841E}"/>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Overhead</a:t>
            </a:r>
          </a:p>
        </p:txBody>
      </p:sp>
      <p:sp>
        <p:nvSpPr>
          <p:cNvPr id="5" name="Rectangle: Rounded Corners 4">
            <a:extLst>
              <a:ext uri="{FF2B5EF4-FFF2-40B4-BE49-F238E27FC236}">
                <a16:creationId xmlns:a16="http://schemas.microsoft.com/office/drawing/2014/main" id="{74F066A2-2B26-B030-8AA6-E3CB6CAE48DC}"/>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Tree>
    <p:extLst>
      <p:ext uri="{BB962C8B-B14F-4D97-AF65-F5344CB8AC3E}">
        <p14:creationId xmlns:p14="http://schemas.microsoft.com/office/powerpoint/2010/main" val="2467607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AAD6F-E6E2-6CF2-B4A1-C9C7FBC738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2C574-B73D-5964-28B0-DE6D378BEC66}"/>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4CB1CC09-4D14-3D5B-7718-37EC9EA061E6}"/>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Subscription Filtering</a:t>
            </a:r>
          </a:p>
        </p:txBody>
      </p:sp>
      <p:sp>
        <p:nvSpPr>
          <p:cNvPr id="4" name="Rectangle: Rounded Corners 3">
            <a:extLst>
              <a:ext uri="{FF2B5EF4-FFF2-40B4-BE49-F238E27FC236}">
                <a16:creationId xmlns:a16="http://schemas.microsoft.com/office/drawing/2014/main" id="{C5D00CF5-6E7D-6A5E-1C02-EE8AC41F33EA}"/>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Segmentation</a:t>
            </a:r>
          </a:p>
        </p:txBody>
      </p:sp>
      <p:sp>
        <p:nvSpPr>
          <p:cNvPr id="5" name="Rectangle: Rounded Corners 4">
            <a:extLst>
              <a:ext uri="{FF2B5EF4-FFF2-40B4-BE49-F238E27FC236}">
                <a16:creationId xmlns:a16="http://schemas.microsoft.com/office/drawing/2014/main" id="{66440BE4-3069-626E-23A0-9099C814604D}"/>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Notification Systems</a:t>
            </a:r>
          </a:p>
        </p:txBody>
      </p:sp>
    </p:spTree>
    <p:extLst>
      <p:ext uri="{BB962C8B-B14F-4D97-AF65-F5344CB8AC3E}">
        <p14:creationId xmlns:p14="http://schemas.microsoft.com/office/powerpoint/2010/main" val="36380238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83AC8-1381-8961-4B90-5CCD2347E80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C29CFC-C651-E00E-31B5-525EFEDC305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DC987648-E9BF-A7E1-5B1D-8B2B5ACCE64A}"/>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64D46E2A-652B-FAEC-08A9-FDD8B2CF69E5}"/>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4864226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7D80C-2170-8DC4-2070-3FABC4D199E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5FB61-F0CA-8536-5033-3CDC96BE65A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E78C3CD-0565-28FB-25E9-63E0B107BD0B}"/>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7136D7CE-68B4-8D00-AF42-1F20388CE032}"/>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pic>
        <p:nvPicPr>
          <p:cNvPr id="7" name="Picture 6">
            <a:extLst>
              <a:ext uri="{FF2B5EF4-FFF2-40B4-BE49-F238E27FC236}">
                <a16:creationId xmlns:a16="http://schemas.microsoft.com/office/drawing/2014/main" id="{1D0D279E-7D14-6D00-12E9-F67CE28E2AF0}"/>
              </a:ext>
            </a:extLst>
          </p:cNvPr>
          <p:cNvPicPr>
            <a:picLocks noChangeAspect="1"/>
          </p:cNvPicPr>
          <p:nvPr/>
        </p:nvPicPr>
        <p:blipFill>
          <a:blip r:embed="rId3"/>
          <a:stretch>
            <a:fillRect/>
          </a:stretch>
        </p:blipFill>
        <p:spPr>
          <a:xfrm>
            <a:off x="4840906" y="1510430"/>
            <a:ext cx="2009474" cy="4732785"/>
          </a:xfrm>
          <a:prstGeom prst="rect">
            <a:avLst/>
          </a:prstGeom>
        </p:spPr>
      </p:pic>
      <p:pic>
        <p:nvPicPr>
          <p:cNvPr id="9" name="Picture 8">
            <a:extLst>
              <a:ext uri="{FF2B5EF4-FFF2-40B4-BE49-F238E27FC236}">
                <a16:creationId xmlns:a16="http://schemas.microsoft.com/office/drawing/2014/main" id="{CB98650F-4503-D4FD-DB91-4BABEB0DA85F}"/>
              </a:ext>
            </a:extLst>
          </p:cNvPr>
          <p:cNvPicPr>
            <a:picLocks noChangeAspect="1"/>
          </p:cNvPicPr>
          <p:nvPr/>
        </p:nvPicPr>
        <p:blipFill>
          <a:blip r:embed="rId4"/>
          <a:stretch>
            <a:fillRect/>
          </a:stretch>
        </p:blipFill>
        <p:spPr>
          <a:xfrm>
            <a:off x="4840906" y="1510430"/>
            <a:ext cx="4867954" cy="1533739"/>
          </a:xfrm>
          <a:prstGeom prst="rect">
            <a:avLst/>
          </a:prstGeom>
        </p:spPr>
      </p:pic>
      <p:pic>
        <p:nvPicPr>
          <p:cNvPr id="11" name="Picture 10">
            <a:extLst>
              <a:ext uri="{FF2B5EF4-FFF2-40B4-BE49-F238E27FC236}">
                <a16:creationId xmlns:a16="http://schemas.microsoft.com/office/drawing/2014/main" id="{89C71174-AF16-D0A3-E2F5-3C446305E8AD}"/>
              </a:ext>
            </a:extLst>
          </p:cNvPr>
          <p:cNvPicPr>
            <a:picLocks noChangeAspect="1"/>
          </p:cNvPicPr>
          <p:nvPr/>
        </p:nvPicPr>
        <p:blipFill>
          <a:blip r:embed="rId5"/>
          <a:stretch>
            <a:fillRect/>
          </a:stretch>
        </p:blipFill>
        <p:spPr>
          <a:xfrm>
            <a:off x="5323644" y="1419029"/>
            <a:ext cx="4324954" cy="4915586"/>
          </a:xfrm>
          <a:prstGeom prst="rect">
            <a:avLst/>
          </a:prstGeom>
        </p:spPr>
      </p:pic>
    </p:spTree>
    <p:extLst>
      <p:ext uri="{BB962C8B-B14F-4D97-AF65-F5344CB8AC3E}">
        <p14:creationId xmlns:p14="http://schemas.microsoft.com/office/powerpoint/2010/main" val="2397726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53" presetClass="entr" presetSubtype="16"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500" fill="hold"/>
                                        <p:tgtEl>
                                          <p:spTgt spid="11"/>
                                        </p:tgtEl>
                                        <p:attrNameLst>
                                          <p:attrName>ppt_w</p:attrName>
                                        </p:attrNameLst>
                                      </p:cBhvr>
                                      <p:tavLst>
                                        <p:tav tm="0">
                                          <p:val>
                                            <p:fltVal val="0"/>
                                          </p:val>
                                        </p:tav>
                                        <p:tav tm="100000">
                                          <p:val>
                                            <p:strVal val="#ppt_w"/>
                                          </p:val>
                                        </p:tav>
                                      </p:tavLst>
                                    </p:anim>
                                    <p:anim calcmode="lin" valueType="num">
                                      <p:cBhvr>
                                        <p:cTn id="20" dur="500" fill="hold"/>
                                        <p:tgtEl>
                                          <p:spTgt spid="11"/>
                                        </p:tgtEl>
                                        <p:attrNameLst>
                                          <p:attrName>ppt_h</p:attrName>
                                        </p:attrNameLst>
                                      </p:cBhvr>
                                      <p:tavLst>
                                        <p:tav tm="0">
                                          <p:val>
                                            <p:fltVal val="0"/>
                                          </p:val>
                                        </p:tav>
                                        <p:tav tm="100000">
                                          <p:val>
                                            <p:strVal val="#ppt_h"/>
                                          </p:val>
                                        </p:tav>
                                      </p:tavLst>
                                    </p:anim>
                                    <p:animEffect transition="in" filter="fade">
                                      <p:cBhvr>
                                        <p:cTn id="2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493D5A-D509-615D-BBC0-492A9280AC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D10088-ACEA-1D49-D9E6-CA86AAE66B3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B6455CD2-9645-50BF-17E8-4DD5569D0B00}"/>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B14929B1-1EE5-1BD3-326F-3C13C4646E85}"/>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0EC3992D-9A03-E931-7B28-2B892C7D5C42}"/>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pic>
        <p:nvPicPr>
          <p:cNvPr id="11" name="Picture 10">
            <a:extLst>
              <a:ext uri="{FF2B5EF4-FFF2-40B4-BE49-F238E27FC236}">
                <a16:creationId xmlns:a16="http://schemas.microsoft.com/office/drawing/2014/main" id="{4F2967B2-50A3-013C-A0BC-0652014973DB}"/>
              </a:ext>
            </a:extLst>
          </p:cNvPr>
          <p:cNvPicPr>
            <a:picLocks noChangeAspect="1"/>
          </p:cNvPicPr>
          <p:nvPr/>
        </p:nvPicPr>
        <p:blipFill>
          <a:blip r:embed="rId3"/>
          <a:stretch>
            <a:fillRect/>
          </a:stretch>
        </p:blipFill>
        <p:spPr>
          <a:xfrm>
            <a:off x="4424553" y="1510430"/>
            <a:ext cx="7239779" cy="2924409"/>
          </a:xfrm>
          <a:prstGeom prst="rect">
            <a:avLst/>
          </a:prstGeom>
        </p:spPr>
      </p:pic>
    </p:spTree>
    <p:extLst>
      <p:ext uri="{BB962C8B-B14F-4D97-AF65-F5344CB8AC3E}">
        <p14:creationId xmlns:p14="http://schemas.microsoft.com/office/powerpoint/2010/main" val="5805912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D85FF-1844-FE35-7150-4395AB98B2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19C1B-A323-E3D7-C45C-7CE2D95B5FB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C5E3E31B-0B08-C71B-A410-5159153EC7A5}"/>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3013948D-DA11-A950-1E90-97CDD6FAA00D}"/>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6BB98F85-BA43-CEFC-96D6-21708AC783FB}"/>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5" name="Rectangle: Rounded Corners 4">
            <a:extLst>
              <a:ext uri="{FF2B5EF4-FFF2-40B4-BE49-F238E27FC236}">
                <a16:creationId xmlns:a16="http://schemas.microsoft.com/office/drawing/2014/main" id="{BCB2C729-C16B-EC04-8B61-956DC6CF839F}"/>
              </a:ext>
            </a:extLst>
          </p:cNvPr>
          <p:cNvSpPr/>
          <p:nvPr/>
        </p:nvSpPr>
        <p:spPr>
          <a:xfrm>
            <a:off x="147274" y="3512288"/>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Consumers</a:t>
            </a:r>
          </a:p>
        </p:txBody>
      </p:sp>
      <p:pic>
        <p:nvPicPr>
          <p:cNvPr id="8" name="Picture 7">
            <a:extLst>
              <a:ext uri="{FF2B5EF4-FFF2-40B4-BE49-F238E27FC236}">
                <a16:creationId xmlns:a16="http://schemas.microsoft.com/office/drawing/2014/main" id="{12F6C567-7644-0FF0-80E8-6306B5026390}"/>
              </a:ext>
            </a:extLst>
          </p:cNvPr>
          <p:cNvPicPr>
            <a:picLocks noChangeAspect="1"/>
          </p:cNvPicPr>
          <p:nvPr/>
        </p:nvPicPr>
        <p:blipFill>
          <a:blip r:embed="rId3"/>
          <a:stretch>
            <a:fillRect/>
          </a:stretch>
        </p:blipFill>
        <p:spPr>
          <a:xfrm>
            <a:off x="4267381" y="1510431"/>
            <a:ext cx="6857819" cy="4833609"/>
          </a:xfrm>
          <a:prstGeom prst="rect">
            <a:avLst/>
          </a:prstGeom>
        </p:spPr>
      </p:pic>
    </p:spTree>
    <p:extLst>
      <p:ext uri="{BB962C8B-B14F-4D97-AF65-F5344CB8AC3E}">
        <p14:creationId xmlns:p14="http://schemas.microsoft.com/office/powerpoint/2010/main" val="1346329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F9283-2212-66DC-EB47-1D23D95169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0485B-DE6E-9ECE-7D09-22E44BC900C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784CC39B-30EF-716B-D68A-14490396A180}"/>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2E51720E-413A-EEEB-4F81-6771D1D55ED7}"/>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1073469A-B157-F15C-D694-2923DD81D614}"/>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5" name="Rectangle: Rounded Corners 4">
            <a:extLst>
              <a:ext uri="{FF2B5EF4-FFF2-40B4-BE49-F238E27FC236}">
                <a16:creationId xmlns:a16="http://schemas.microsoft.com/office/drawing/2014/main" id="{8F4E0CF0-7744-86C6-1960-F6DFCD080492}"/>
              </a:ext>
            </a:extLst>
          </p:cNvPr>
          <p:cNvSpPr/>
          <p:nvPr/>
        </p:nvSpPr>
        <p:spPr>
          <a:xfrm>
            <a:off x="147274" y="3512288"/>
            <a:ext cx="3839933"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Competing Consumers</a:t>
            </a:r>
          </a:p>
        </p:txBody>
      </p:sp>
      <p:sp>
        <p:nvSpPr>
          <p:cNvPr id="8" name="Rectangle: Rounded Corners 7">
            <a:extLst>
              <a:ext uri="{FF2B5EF4-FFF2-40B4-BE49-F238E27FC236}">
                <a16:creationId xmlns:a16="http://schemas.microsoft.com/office/drawing/2014/main" id="{2B8FFB5C-8B94-EB2D-CF7A-219439935C8A}"/>
              </a:ext>
            </a:extLst>
          </p:cNvPr>
          <p:cNvSpPr/>
          <p:nvPr/>
        </p:nvSpPr>
        <p:spPr>
          <a:xfrm>
            <a:off x="147273" y="4188619"/>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11" name="Picture 10">
            <a:extLst>
              <a:ext uri="{FF2B5EF4-FFF2-40B4-BE49-F238E27FC236}">
                <a16:creationId xmlns:a16="http://schemas.microsoft.com/office/drawing/2014/main" id="{3FF1B11C-982F-A924-C369-C3EA8731DAC6}"/>
              </a:ext>
            </a:extLst>
          </p:cNvPr>
          <p:cNvPicPr>
            <a:picLocks noChangeAspect="1"/>
          </p:cNvPicPr>
          <p:nvPr/>
        </p:nvPicPr>
        <p:blipFill>
          <a:blip r:embed="rId3"/>
          <a:stretch>
            <a:fillRect/>
          </a:stretch>
        </p:blipFill>
        <p:spPr>
          <a:xfrm>
            <a:off x="5974573" y="146889"/>
            <a:ext cx="4066134" cy="2018356"/>
          </a:xfrm>
          <a:prstGeom prst="rect">
            <a:avLst/>
          </a:prstGeom>
        </p:spPr>
      </p:pic>
      <p:pic>
        <p:nvPicPr>
          <p:cNvPr id="14" name="Picture 13">
            <a:extLst>
              <a:ext uri="{FF2B5EF4-FFF2-40B4-BE49-F238E27FC236}">
                <a16:creationId xmlns:a16="http://schemas.microsoft.com/office/drawing/2014/main" id="{03C155B7-5B35-63C3-4C30-35D6D199107C}"/>
              </a:ext>
            </a:extLst>
          </p:cNvPr>
          <p:cNvPicPr>
            <a:picLocks noChangeAspect="1"/>
          </p:cNvPicPr>
          <p:nvPr/>
        </p:nvPicPr>
        <p:blipFill>
          <a:blip r:embed="rId4"/>
          <a:stretch>
            <a:fillRect/>
          </a:stretch>
        </p:blipFill>
        <p:spPr>
          <a:xfrm>
            <a:off x="5974572" y="2336535"/>
            <a:ext cx="4066135" cy="2018356"/>
          </a:xfrm>
          <a:prstGeom prst="rect">
            <a:avLst/>
          </a:prstGeom>
        </p:spPr>
      </p:pic>
      <p:pic>
        <p:nvPicPr>
          <p:cNvPr id="17" name="Picture 16">
            <a:extLst>
              <a:ext uri="{FF2B5EF4-FFF2-40B4-BE49-F238E27FC236}">
                <a16:creationId xmlns:a16="http://schemas.microsoft.com/office/drawing/2014/main" id="{FEC690F0-6FF9-7DEF-130E-59908DF73304}"/>
              </a:ext>
            </a:extLst>
          </p:cNvPr>
          <p:cNvPicPr>
            <a:picLocks noChangeAspect="1"/>
          </p:cNvPicPr>
          <p:nvPr/>
        </p:nvPicPr>
        <p:blipFill>
          <a:blip r:embed="rId5"/>
          <a:stretch>
            <a:fillRect/>
          </a:stretch>
        </p:blipFill>
        <p:spPr>
          <a:xfrm>
            <a:off x="5974571" y="4526181"/>
            <a:ext cx="4066136" cy="2018357"/>
          </a:xfrm>
          <a:prstGeom prst="rect">
            <a:avLst/>
          </a:prstGeom>
        </p:spPr>
      </p:pic>
      <p:pic>
        <p:nvPicPr>
          <p:cNvPr id="20" name="Picture 19">
            <a:extLst>
              <a:ext uri="{FF2B5EF4-FFF2-40B4-BE49-F238E27FC236}">
                <a16:creationId xmlns:a16="http://schemas.microsoft.com/office/drawing/2014/main" id="{840BE517-2B49-FC68-F1C8-B3AE1B2F580F}"/>
              </a:ext>
            </a:extLst>
          </p:cNvPr>
          <p:cNvPicPr>
            <a:picLocks noChangeAspect="1"/>
          </p:cNvPicPr>
          <p:nvPr/>
        </p:nvPicPr>
        <p:blipFill>
          <a:blip r:embed="rId6"/>
          <a:stretch>
            <a:fillRect/>
          </a:stretch>
        </p:blipFill>
        <p:spPr>
          <a:xfrm>
            <a:off x="5974570" y="146888"/>
            <a:ext cx="4066137" cy="2018357"/>
          </a:xfrm>
          <a:prstGeom prst="rect">
            <a:avLst/>
          </a:prstGeom>
        </p:spPr>
      </p:pic>
      <p:pic>
        <p:nvPicPr>
          <p:cNvPr id="23" name="Picture 22">
            <a:extLst>
              <a:ext uri="{FF2B5EF4-FFF2-40B4-BE49-F238E27FC236}">
                <a16:creationId xmlns:a16="http://schemas.microsoft.com/office/drawing/2014/main" id="{F652B9BE-DE4A-13FB-384E-80B8D41244F0}"/>
              </a:ext>
            </a:extLst>
          </p:cNvPr>
          <p:cNvPicPr>
            <a:picLocks noChangeAspect="1"/>
          </p:cNvPicPr>
          <p:nvPr/>
        </p:nvPicPr>
        <p:blipFill>
          <a:blip r:embed="rId7"/>
          <a:stretch>
            <a:fillRect/>
          </a:stretch>
        </p:blipFill>
        <p:spPr>
          <a:xfrm>
            <a:off x="5974571" y="2336534"/>
            <a:ext cx="4066136" cy="2018357"/>
          </a:xfrm>
          <a:prstGeom prst="rect">
            <a:avLst/>
          </a:prstGeom>
        </p:spPr>
      </p:pic>
      <p:pic>
        <p:nvPicPr>
          <p:cNvPr id="25" name="Picture 24">
            <a:extLst>
              <a:ext uri="{FF2B5EF4-FFF2-40B4-BE49-F238E27FC236}">
                <a16:creationId xmlns:a16="http://schemas.microsoft.com/office/drawing/2014/main" id="{32394D18-E29D-64CD-83FE-64B15E164C1D}"/>
              </a:ext>
            </a:extLst>
          </p:cNvPr>
          <p:cNvPicPr>
            <a:picLocks noChangeAspect="1"/>
          </p:cNvPicPr>
          <p:nvPr/>
        </p:nvPicPr>
        <p:blipFill>
          <a:blip r:embed="rId8"/>
          <a:stretch>
            <a:fillRect/>
          </a:stretch>
        </p:blipFill>
        <p:spPr>
          <a:xfrm>
            <a:off x="5974570" y="4526181"/>
            <a:ext cx="4066137" cy="2018357"/>
          </a:xfrm>
          <a:prstGeom prst="rect">
            <a:avLst/>
          </a:prstGeom>
        </p:spPr>
      </p:pic>
    </p:spTree>
    <p:extLst>
      <p:ext uri="{BB962C8B-B14F-4D97-AF65-F5344CB8AC3E}">
        <p14:creationId xmlns:p14="http://schemas.microsoft.com/office/powerpoint/2010/main" val="20435302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280CC-D96A-9F44-8599-28609D70FB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C6F17A-12BD-BAB2-F307-E7FF2D2F7651}"/>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1C1168CF-2FBF-F57A-ECC9-A0EE68579AA1}"/>
              </a:ext>
            </a:extLst>
          </p:cNvPr>
          <p:cNvSpPr>
            <a:spLocks noGrp="1"/>
          </p:cNvSpPr>
          <p:nvPr>
            <p:ph idx="1"/>
          </p:nvPr>
        </p:nvSpPr>
        <p:spPr/>
        <p:txBody>
          <a:bodyPr/>
          <a:lstStyle/>
          <a:p>
            <a:pPr>
              <a:spcAft>
                <a:spcPts val="1800"/>
              </a:spcAft>
            </a:pPr>
            <a:r>
              <a:rPr lang="en-US" dirty="0"/>
              <a:t>Supports selective message delivery based on specific criteria.</a:t>
            </a:r>
          </a:p>
          <a:p>
            <a:pPr>
              <a:spcAft>
                <a:spcPts val="1800"/>
              </a:spcAft>
            </a:pPr>
            <a:r>
              <a:rPr lang="en-US" dirty="0"/>
              <a:t>Enhances efficiency and scalability of message processing.</a:t>
            </a:r>
          </a:p>
          <a:p>
            <a:pPr>
              <a:spcAft>
                <a:spcPts val="1800"/>
              </a:spcAft>
            </a:pPr>
            <a:r>
              <a:rPr lang="en-US" dirty="0"/>
              <a:t>Provides flexibility for consumers to adjust their subscription and filters.</a:t>
            </a:r>
          </a:p>
        </p:txBody>
      </p:sp>
    </p:spTree>
    <p:extLst>
      <p:ext uri="{BB962C8B-B14F-4D97-AF65-F5344CB8AC3E}">
        <p14:creationId xmlns:p14="http://schemas.microsoft.com/office/powerpoint/2010/main" val="29471901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8E513-EFCD-5478-79A9-567042EFC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3E3933B-FAA3-68C6-5832-E08C3C6572FF}"/>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7596100A-3F67-B983-F382-4080E97EC31A}"/>
              </a:ext>
            </a:extLst>
          </p:cNvPr>
          <p:cNvSpPr/>
          <p:nvPr/>
        </p:nvSpPr>
        <p:spPr>
          <a:xfrm>
            <a:off x="330050" y="1605348"/>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 Issues</a:t>
            </a:r>
          </a:p>
        </p:txBody>
      </p:sp>
      <p:sp>
        <p:nvSpPr>
          <p:cNvPr id="4" name="Rectangle: Rounded Corners 3">
            <a:extLst>
              <a:ext uri="{FF2B5EF4-FFF2-40B4-BE49-F238E27FC236}">
                <a16:creationId xmlns:a16="http://schemas.microsoft.com/office/drawing/2014/main" id="{373E60F4-6BD0-C2C7-7739-CE7DBE298915}"/>
              </a:ext>
            </a:extLst>
          </p:cNvPr>
          <p:cNvSpPr/>
          <p:nvPr/>
        </p:nvSpPr>
        <p:spPr>
          <a:xfrm>
            <a:off x="4272480" y="1605348"/>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Single Point of Failure</a:t>
            </a:r>
          </a:p>
        </p:txBody>
      </p:sp>
      <p:sp>
        <p:nvSpPr>
          <p:cNvPr id="5" name="Rectangle: Rounded Corners 4">
            <a:extLst>
              <a:ext uri="{FF2B5EF4-FFF2-40B4-BE49-F238E27FC236}">
                <a16:creationId xmlns:a16="http://schemas.microsoft.com/office/drawing/2014/main" id="{F1198A38-501D-3AFB-4E69-3A59747F7EE3}"/>
              </a:ext>
            </a:extLst>
          </p:cNvPr>
          <p:cNvSpPr/>
          <p:nvPr/>
        </p:nvSpPr>
        <p:spPr>
          <a:xfrm>
            <a:off x="8214910" y="1605347"/>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Utilization</a:t>
            </a:r>
          </a:p>
        </p:txBody>
      </p:sp>
      <p:sp>
        <p:nvSpPr>
          <p:cNvPr id="6" name="Rectangle: Rounded Corners 5">
            <a:extLst>
              <a:ext uri="{FF2B5EF4-FFF2-40B4-BE49-F238E27FC236}">
                <a16:creationId xmlns:a16="http://schemas.microsoft.com/office/drawing/2014/main" id="{C19CB9D4-11B8-B834-6739-1317D2CE77F1}"/>
              </a:ext>
            </a:extLst>
          </p:cNvPr>
          <p:cNvSpPr/>
          <p:nvPr/>
        </p:nvSpPr>
        <p:spPr>
          <a:xfrm>
            <a:off x="330050" y="325745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Message Ordering</a:t>
            </a:r>
          </a:p>
        </p:txBody>
      </p:sp>
      <p:sp>
        <p:nvSpPr>
          <p:cNvPr id="7" name="Rectangle: Rounded Corners 6">
            <a:extLst>
              <a:ext uri="{FF2B5EF4-FFF2-40B4-BE49-F238E27FC236}">
                <a16:creationId xmlns:a16="http://schemas.microsoft.com/office/drawing/2014/main" id="{FD99C509-83B2-BA12-B261-9060F350C059}"/>
              </a:ext>
            </a:extLst>
          </p:cNvPr>
          <p:cNvSpPr/>
          <p:nvPr/>
        </p:nvSpPr>
        <p:spPr>
          <a:xfrm>
            <a:off x="4272480" y="325745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a:t>
            </a:r>
          </a:p>
        </p:txBody>
      </p:sp>
      <p:sp>
        <p:nvSpPr>
          <p:cNvPr id="8" name="Rectangle: Rounded Corners 7">
            <a:extLst>
              <a:ext uri="{FF2B5EF4-FFF2-40B4-BE49-F238E27FC236}">
                <a16:creationId xmlns:a16="http://schemas.microsoft.com/office/drawing/2014/main" id="{38E26EEA-C24F-2D9F-DEAC-DD69FDF215AF}"/>
              </a:ext>
            </a:extLst>
          </p:cNvPr>
          <p:cNvSpPr/>
          <p:nvPr/>
        </p:nvSpPr>
        <p:spPr>
          <a:xfrm>
            <a:off x="8214910" y="3257449"/>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Overhead</a:t>
            </a:r>
          </a:p>
        </p:txBody>
      </p:sp>
      <p:sp>
        <p:nvSpPr>
          <p:cNvPr id="9" name="Rectangle: Rounded Corners 8">
            <a:extLst>
              <a:ext uri="{FF2B5EF4-FFF2-40B4-BE49-F238E27FC236}">
                <a16:creationId xmlns:a16="http://schemas.microsoft.com/office/drawing/2014/main" id="{857A70E1-0AE0-8958-31F1-DBC07243928D}"/>
              </a:ext>
            </a:extLst>
          </p:cNvPr>
          <p:cNvSpPr/>
          <p:nvPr/>
        </p:nvSpPr>
        <p:spPr>
          <a:xfrm>
            <a:off x="4272480" y="490955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Error Handling Complexity</a:t>
            </a:r>
          </a:p>
        </p:txBody>
      </p:sp>
    </p:spTree>
    <p:extLst>
      <p:ext uri="{BB962C8B-B14F-4D97-AF65-F5344CB8AC3E}">
        <p14:creationId xmlns:p14="http://schemas.microsoft.com/office/powerpoint/2010/main" val="4403230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6"/>
                                        </p:tgtEl>
                                        <p:attrNameLst>
                                          <p:attrName>style.opacity</p:attrName>
                                        </p:attrNameLst>
                                      </p:cBhvr>
                                      <p:to>
                                        <p:strVal val="0.25"/>
                                      </p:to>
                                    </p:set>
                                    <p:animEffect filter="image" prLst="opacity: 0.25">
                                      <p:cBhvr rctx="IE">
                                        <p:cTn id="36" dur="indefinite"/>
                                        <p:tgtEl>
                                          <p:spTgt spid="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500"/>
                                        <p:tgtEl>
                                          <p:spTgt spid="7"/>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7"/>
                                        </p:tgtEl>
                                        <p:attrNameLst>
                                          <p:attrName>style.opacity</p:attrName>
                                        </p:attrNameLst>
                                      </p:cBhvr>
                                      <p:to>
                                        <p:strVal val="0.25"/>
                                      </p:to>
                                    </p:set>
                                    <p:animEffect filter="image" prLst="opacity: 0.25">
                                      <p:cBhvr rctx="IE">
                                        <p:cTn id="44" dur="indefinite"/>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par>
                    <p:cTn id="48" fill="hold">
                      <p:stCondLst>
                        <p:cond delay="indefinite"/>
                      </p:stCondLst>
                      <p:childTnLst>
                        <p:par>
                          <p:cTn id="49" fill="hold">
                            <p:stCondLst>
                              <p:cond delay="0"/>
                            </p:stCondLst>
                            <p:childTnLst>
                              <p:par>
                                <p:cTn id="50" presetID="9" presetClass="emph" presetSubtype="0" grpId="1" nodeType="clickEffect">
                                  <p:stCondLst>
                                    <p:cond delay="0"/>
                                  </p:stCondLst>
                                  <p:childTnLst>
                                    <p:set>
                                      <p:cBhvr>
                                        <p:cTn id="51" dur="indefinite"/>
                                        <p:tgtEl>
                                          <p:spTgt spid="8"/>
                                        </p:tgtEl>
                                        <p:attrNameLst>
                                          <p:attrName>style.opacity</p:attrName>
                                        </p:attrNameLst>
                                      </p:cBhvr>
                                      <p:to>
                                        <p:strVal val="0.25"/>
                                      </p:to>
                                    </p:set>
                                    <p:animEffect filter="image" prLst="opacity: 0.25">
                                      <p:cBhvr rctx="IE">
                                        <p:cTn id="52" dur="indefinite"/>
                                        <p:tgtEl>
                                          <p:spTgt spid="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animEffect transition="in" filter="fade">
                                      <p:cBhvr>
                                        <p:cTn id="5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6" grpId="0" animBg="1"/>
      <p:bldP spid="6" grpId="1" animBg="1"/>
      <p:bldP spid="7" grpId="0" animBg="1"/>
      <p:bldP spid="7" grpId="1" animBg="1"/>
      <p:bldP spid="8" grpId="0" animBg="1"/>
      <p:bldP spid="8" grpId="1" animBg="1"/>
      <p:bldP spid="9" grpId="0" animBg="1"/>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0132BF-119F-7F46-A272-4755E7255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AD135C-926B-EB78-35F3-BA9F7B7CC680}"/>
              </a:ext>
            </a:extLst>
          </p:cNvPr>
          <p:cNvSpPr>
            <a:spLocks noGrp="1"/>
          </p:cNvSpPr>
          <p:nvPr>
            <p:ph type="title"/>
          </p:nvPr>
        </p:nvSpPr>
        <p:spPr/>
        <p:txBody>
          <a:bodyPr/>
          <a:lstStyle/>
          <a:p>
            <a:r>
              <a:rPr lang="en-US" dirty="0"/>
              <a:t>Aggregator Pattern</a:t>
            </a:r>
          </a:p>
        </p:txBody>
      </p:sp>
      <p:sp>
        <p:nvSpPr>
          <p:cNvPr id="3" name="Text Placeholder 2">
            <a:extLst>
              <a:ext uri="{FF2B5EF4-FFF2-40B4-BE49-F238E27FC236}">
                <a16:creationId xmlns:a16="http://schemas.microsoft.com/office/drawing/2014/main" id="{AAEFC7A1-BECD-5A60-9FBA-C4E0E4F0FFCE}"/>
              </a:ext>
            </a:extLst>
          </p:cNvPr>
          <p:cNvSpPr>
            <a:spLocks noGrp="1"/>
          </p:cNvSpPr>
          <p:nvPr>
            <p:ph type="body" idx="1"/>
          </p:nvPr>
        </p:nvSpPr>
        <p:spPr/>
        <p:txBody>
          <a:bodyPr/>
          <a:lstStyle/>
          <a:p>
            <a:r>
              <a:rPr lang="en-US" dirty="0">
                <a:solidFill>
                  <a:srgbClr val="094843"/>
                </a:solidFill>
              </a:rPr>
              <a:t>Routing and Processing</a:t>
            </a:r>
          </a:p>
        </p:txBody>
      </p:sp>
    </p:spTree>
    <p:extLst>
      <p:ext uri="{BB962C8B-B14F-4D97-AF65-F5344CB8AC3E}">
        <p14:creationId xmlns:p14="http://schemas.microsoft.com/office/powerpoint/2010/main" val="37334432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010D8C-D5A5-D3D1-4919-6BA242324B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FBCB5E-A109-717F-BA71-3A812ADA698C}"/>
              </a:ext>
            </a:extLst>
          </p:cNvPr>
          <p:cNvSpPr>
            <a:spLocks noGrp="1"/>
          </p:cNvSpPr>
          <p:nvPr>
            <p:ph type="title"/>
          </p:nvPr>
        </p:nvSpPr>
        <p:spPr/>
        <p:txBody>
          <a:bodyPr/>
          <a:lstStyle/>
          <a:p>
            <a:r>
              <a:rPr lang="en-US" dirty="0"/>
              <a:t>What is the Aggregator Pattern</a:t>
            </a:r>
          </a:p>
        </p:txBody>
      </p:sp>
      <p:sp>
        <p:nvSpPr>
          <p:cNvPr id="4" name="Rectangle: Rounded Corners 3">
            <a:extLst>
              <a:ext uri="{FF2B5EF4-FFF2-40B4-BE49-F238E27FC236}">
                <a16:creationId xmlns:a16="http://schemas.microsoft.com/office/drawing/2014/main" id="{F462E516-1EDB-641B-C41B-C2C80E324221}"/>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Multiple message collected and processed as a single unit</a:t>
            </a:r>
          </a:p>
        </p:txBody>
      </p:sp>
      <p:sp>
        <p:nvSpPr>
          <p:cNvPr id="5" name="Rectangle: Rounded Corners 4">
            <a:extLst>
              <a:ext uri="{FF2B5EF4-FFF2-40B4-BE49-F238E27FC236}">
                <a16:creationId xmlns:a16="http://schemas.microsoft.com/office/drawing/2014/main" id="{F1140B09-28E1-440F-1623-590373AEA48F}"/>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Aggregate related information for various sources</a:t>
            </a:r>
          </a:p>
        </p:txBody>
      </p:sp>
    </p:spTree>
    <p:extLst>
      <p:ext uri="{BB962C8B-B14F-4D97-AF65-F5344CB8AC3E}">
        <p14:creationId xmlns:p14="http://schemas.microsoft.com/office/powerpoint/2010/main" val="27582286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AD2AD1-B51A-8642-B4F4-A46C24CFE4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7479B2-3276-91B6-64C4-90AA7EC3758B}"/>
              </a:ext>
            </a:extLst>
          </p:cNvPr>
          <p:cNvSpPr>
            <a:spLocks noGrp="1"/>
          </p:cNvSpPr>
          <p:nvPr>
            <p:ph type="title"/>
          </p:nvPr>
        </p:nvSpPr>
        <p:spPr/>
        <p:txBody>
          <a:bodyPr/>
          <a:lstStyle/>
          <a:p>
            <a:r>
              <a:rPr lang="en-US" dirty="0"/>
              <a:t>Key Components &amp; Flow</a:t>
            </a:r>
          </a:p>
        </p:txBody>
      </p:sp>
      <p:sp>
        <p:nvSpPr>
          <p:cNvPr id="7" name="Oval 6">
            <a:extLst>
              <a:ext uri="{FF2B5EF4-FFF2-40B4-BE49-F238E27FC236}">
                <a16:creationId xmlns:a16="http://schemas.microsoft.com/office/drawing/2014/main" id="{7E906BFB-F21C-0112-0368-F24A4AA1874B}"/>
              </a:ext>
            </a:extLst>
          </p:cNvPr>
          <p:cNvSpPr/>
          <p:nvPr/>
        </p:nvSpPr>
        <p:spPr>
          <a:xfrm>
            <a:off x="433003" y="356284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F94E6854-B9EC-43F9-7AC3-0CBE5162E0FC}"/>
              </a:ext>
            </a:extLst>
          </p:cNvPr>
          <p:cNvSpPr txBox="1"/>
          <p:nvPr/>
        </p:nvSpPr>
        <p:spPr>
          <a:xfrm>
            <a:off x="235638" y="6079499"/>
            <a:ext cx="1124347" cy="369332"/>
          </a:xfrm>
          <a:prstGeom prst="rect">
            <a:avLst/>
          </a:prstGeom>
          <a:noFill/>
        </p:spPr>
        <p:txBody>
          <a:bodyPr wrap="none" rtlCol="0">
            <a:spAutoFit/>
          </a:bodyPr>
          <a:lstStyle/>
          <a:p>
            <a:r>
              <a:rPr lang="en-US" dirty="0"/>
              <a:t>Producers</a:t>
            </a:r>
          </a:p>
        </p:txBody>
      </p:sp>
      <p:grpSp>
        <p:nvGrpSpPr>
          <p:cNvPr id="11" name="Group 10">
            <a:extLst>
              <a:ext uri="{FF2B5EF4-FFF2-40B4-BE49-F238E27FC236}">
                <a16:creationId xmlns:a16="http://schemas.microsoft.com/office/drawing/2014/main" id="{E49105A4-39E8-46CD-71EF-517AF4D9E78F}"/>
              </a:ext>
            </a:extLst>
          </p:cNvPr>
          <p:cNvGrpSpPr/>
          <p:nvPr/>
        </p:nvGrpSpPr>
        <p:grpSpPr>
          <a:xfrm>
            <a:off x="7134514" y="3648281"/>
            <a:ext cx="2704148" cy="563802"/>
            <a:chOff x="2750639" y="3388747"/>
            <a:chExt cx="4493442" cy="563802"/>
          </a:xfrm>
        </p:grpSpPr>
        <p:sp>
          <p:nvSpPr>
            <p:cNvPr id="6" name="Rectangle: Rounded Corners 5">
              <a:extLst>
                <a:ext uri="{FF2B5EF4-FFF2-40B4-BE49-F238E27FC236}">
                  <a16:creationId xmlns:a16="http://schemas.microsoft.com/office/drawing/2014/main" id="{4A7AD2CE-C399-957C-8AF0-01B026BBA228}"/>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EFBABFB6-DC75-C9EC-F34F-4C905CF37A36}"/>
                </a:ext>
              </a:extLst>
            </p:cNvPr>
            <p:cNvSpPr txBox="1"/>
            <p:nvPr/>
          </p:nvSpPr>
          <p:spPr>
            <a:xfrm>
              <a:off x="2788609" y="3484760"/>
              <a:ext cx="1446914" cy="369332"/>
            </a:xfrm>
            <a:prstGeom prst="rect">
              <a:avLst/>
            </a:prstGeom>
            <a:noFill/>
          </p:spPr>
          <p:txBody>
            <a:bodyPr wrap="none" rtlCol="0">
              <a:spAutoFit/>
            </a:bodyPr>
            <a:lstStyle/>
            <a:p>
              <a:r>
                <a:rPr lang="en-US" b="1" dirty="0">
                  <a:solidFill>
                    <a:schemeClr val="bg1"/>
                  </a:solidFill>
                </a:rPr>
                <a:t>Output</a:t>
              </a:r>
            </a:p>
          </p:txBody>
        </p:sp>
      </p:grpSp>
      <p:sp>
        <p:nvSpPr>
          <p:cNvPr id="20" name="Oval 19">
            <a:extLst>
              <a:ext uri="{FF2B5EF4-FFF2-40B4-BE49-F238E27FC236}">
                <a16:creationId xmlns:a16="http://schemas.microsoft.com/office/drawing/2014/main" id="{ACE8FD26-34FF-CF5F-0B74-8DF2A81E0A58}"/>
              </a:ext>
            </a:extLst>
          </p:cNvPr>
          <p:cNvSpPr/>
          <p:nvPr/>
        </p:nvSpPr>
        <p:spPr>
          <a:xfrm>
            <a:off x="10454818" y="356284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3" name="TextBox 12">
            <a:extLst>
              <a:ext uri="{FF2B5EF4-FFF2-40B4-BE49-F238E27FC236}">
                <a16:creationId xmlns:a16="http://schemas.microsoft.com/office/drawing/2014/main" id="{A743E851-4113-88D9-051F-91702496F1F1}"/>
              </a:ext>
            </a:extLst>
          </p:cNvPr>
          <p:cNvSpPr txBox="1"/>
          <p:nvPr/>
        </p:nvSpPr>
        <p:spPr>
          <a:xfrm>
            <a:off x="10247999" y="4376522"/>
            <a:ext cx="1143262" cy="369332"/>
          </a:xfrm>
          <a:prstGeom prst="rect">
            <a:avLst/>
          </a:prstGeom>
          <a:noFill/>
        </p:spPr>
        <p:txBody>
          <a:bodyPr wrap="none" rtlCol="0">
            <a:spAutoFit/>
          </a:bodyPr>
          <a:lstStyle/>
          <a:p>
            <a:r>
              <a:rPr lang="en-US" dirty="0"/>
              <a:t>Consumer</a:t>
            </a:r>
          </a:p>
        </p:txBody>
      </p:sp>
      <p:grpSp>
        <p:nvGrpSpPr>
          <p:cNvPr id="8" name="Group 7">
            <a:extLst>
              <a:ext uri="{FF2B5EF4-FFF2-40B4-BE49-F238E27FC236}">
                <a16:creationId xmlns:a16="http://schemas.microsoft.com/office/drawing/2014/main" id="{B13A6695-27EF-2C68-72FC-3C757BF067D8}"/>
              </a:ext>
            </a:extLst>
          </p:cNvPr>
          <p:cNvGrpSpPr/>
          <p:nvPr/>
        </p:nvGrpSpPr>
        <p:grpSpPr>
          <a:xfrm>
            <a:off x="1776653" y="3631302"/>
            <a:ext cx="3422076" cy="563802"/>
            <a:chOff x="2750639" y="3388747"/>
            <a:chExt cx="4493442" cy="563802"/>
          </a:xfrm>
          <a:solidFill>
            <a:srgbClr val="00B0F0"/>
          </a:solidFill>
        </p:grpSpPr>
        <p:sp>
          <p:nvSpPr>
            <p:cNvPr id="9" name="Rectangle: Rounded Corners 8">
              <a:extLst>
                <a:ext uri="{FF2B5EF4-FFF2-40B4-BE49-F238E27FC236}">
                  <a16:creationId xmlns:a16="http://schemas.microsoft.com/office/drawing/2014/main" id="{D24DDC6C-3E91-8C82-19C7-8A5AFB96D976}"/>
                </a:ext>
              </a:extLst>
            </p:cNvPr>
            <p:cNvSpPr/>
            <p:nvPr/>
          </p:nvSpPr>
          <p:spPr>
            <a:xfrm>
              <a:off x="2750639" y="3388747"/>
              <a:ext cx="4493442" cy="563802"/>
            </a:xfrm>
            <a:prstGeom prst="round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6" name="TextBox 15">
              <a:extLst>
                <a:ext uri="{FF2B5EF4-FFF2-40B4-BE49-F238E27FC236}">
                  <a16:creationId xmlns:a16="http://schemas.microsoft.com/office/drawing/2014/main" id="{81F1C0F9-F180-28D4-3031-0746CAE0E5FF}"/>
                </a:ext>
              </a:extLst>
            </p:cNvPr>
            <p:cNvSpPr txBox="1"/>
            <p:nvPr/>
          </p:nvSpPr>
          <p:spPr>
            <a:xfrm>
              <a:off x="2788609" y="3484760"/>
              <a:ext cx="1156573" cy="369332"/>
            </a:xfrm>
            <a:prstGeom prst="rect">
              <a:avLst/>
            </a:prstGeom>
            <a:grpFill/>
          </p:spPr>
          <p:txBody>
            <a:bodyPr wrap="none" rtlCol="0">
              <a:spAutoFit/>
            </a:bodyPr>
            <a:lstStyle/>
            <a:p>
              <a:r>
                <a:rPr lang="en-US" b="1" dirty="0">
                  <a:solidFill>
                    <a:schemeClr val="bg1"/>
                  </a:solidFill>
                </a:rPr>
                <a:t>Input</a:t>
              </a:r>
            </a:p>
          </p:txBody>
        </p:sp>
      </p:grpSp>
      <p:sp>
        <p:nvSpPr>
          <p:cNvPr id="5" name="TextBox 4">
            <a:extLst>
              <a:ext uri="{FF2B5EF4-FFF2-40B4-BE49-F238E27FC236}">
                <a16:creationId xmlns:a16="http://schemas.microsoft.com/office/drawing/2014/main" id="{2D831468-8D3B-8984-1189-B8C57B1A1D42}"/>
              </a:ext>
            </a:extLst>
          </p:cNvPr>
          <p:cNvSpPr txBox="1"/>
          <p:nvPr/>
        </p:nvSpPr>
        <p:spPr>
          <a:xfrm>
            <a:off x="5560918" y="5085439"/>
            <a:ext cx="1220270" cy="369332"/>
          </a:xfrm>
          <a:prstGeom prst="rect">
            <a:avLst/>
          </a:prstGeom>
          <a:noFill/>
        </p:spPr>
        <p:txBody>
          <a:bodyPr wrap="none" rtlCol="0">
            <a:spAutoFit/>
          </a:bodyPr>
          <a:lstStyle/>
          <a:p>
            <a:r>
              <a:rPr lang="en-US" dirty="0"/>
              <a:t>Aggregator</a:t>
            </a:r>
          </a:p>
        </p:txBody>
      </p:sp>
      <p:sp>
        <p:nvSpPr>
          <p:cNvPr id="27" name="Rectangle: Rounded Corners 26">
            <a:extLst>
              <a:ext uri="{FF2B5EF4-FFF2-40B4-BE49-F238E27FC236}">
                <a16:creationId xmlns:a16="http://schemas.microsoft.com/office/drawing/2014/main" id="{249D60D6-5210-200C-8ACE-D678517A6AC5}"/>
              </a:ext>
            </a:extLst>
          </p:cNvPr>
          <p:cNvSpPr/>
          <p:nvPr/>
        </p:nvSpPr>
        <p:spPr>
          <a:xfrm>
            <a:off x="5536360" y="2979504"/>
            <a:ext cx="1269386" cy="202400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7B039F2-D91C-2655-1804-6C35B237BA99}"/>
              </a:ext>
            </a:extLst>
          </p:cNvPr>
          <p:cNvSpPr/>
          <p:nvPr/>
        </p:nvSpPr>
        <p:spPr>
          <a:xfrm>
            <a:off x="433002" y="440236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3" name="Oval 32">
            <a:extLst>
              <a:ext uri="{FF2B5EF4-FFF2-40B4-BE49-F238E27FC236}">
                <a16:creationId xmlns:a16="http://schemas.microsoft.com/office/drawing/2014/main" id="{4003631E-D4B1-67BF-0287-DC071D24F928}"/>
              </a:ext>
            </a:extLst>
          </p:cNvPr>
          <p:cNvSpPr/>
          <p:nvPr/>
        </p:nvSpPr>
        <p:spPr>
          <a:xfrm>
            <a:off x="433001" y="272427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5" name="Oval 34">
            <a:extLst>
              <a:ext uri="{FF2B5EF4-FFF2-40B4-BE49-F238E27FC236}">
                <a16:creationId xmlns:a16="http://schemas.microsoft.com/office/drawing/2014/main" id="{D11D8C49-71C0-D916-A474-1FA2CDC97957}"/>
              </a:ext>
            </a:extLst>
          </p:cNvPr>
          <p:cNvSpPr/>
          <p:nvPr/>
        </p:nvSpPr>
        <p:spPr>
          <a:xfrm>
            <a:off x="433000" y="188475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9" name="Oval 38">
            <a:extLst>
              <a:ext uri="{FF2B5EF4-FFF2-40B4-BE49-F238E27FC236}">
                <a16:creationId xmlns:a16="http://schemas.microsoft.com/office/drawing/2014/main" id="{B73CC065-266E-EA9D-1203-1C8EA32F0F4B}"/>
              </a:ext>
            </a:extLst>
          </p:cNvPr>
          <p:cNvSpPr/>
          <p:nvPr/>
        </p:nvSpPr>
        <p:spPr>
          <a:xfrm>
            <a:off x="433000" y="524093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70D29619-26D3-B0B1-C739-B692923E38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51" y="202429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2A814C42-64AE-B8D2-BA35-6E9E5A0858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30" y="288228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9AA66E8B-9758-06CC-0732-D6564894AF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51"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D2E9A453-8E78-6BEF-0C0B-02ABFC246B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51" y="455481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5B6AC9C9-45F6-B996-304E-3C2A11A327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430" y="539989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C8D3912F-A389-C055-0B4E-0619949C3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5546"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DD9F268C-A398-905C-A840-C4B7A22331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5008"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FCBEB183-BEC8-F1E2-88AA-0C07878F5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470"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3A06CD69-2B26-D3AF-583C-54871B73E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3932" y="37218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Free Envelope Clipart Black And White, Download Free Envelope Clipart Black  And White png images, Free ClipArts on Clipart Library">
            <a:extLst>
              <a:ext uri="{FF2B5EF4-FFF2-40B4-BE49-F238E27FC236}">
                <a16:creationId xmlns:a16="http://schemas.microsoft.com/office/drawing/2014/main" id="{5A05E379-BE3B-F92E-B062-C60BC57C43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6004" y="372867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Free Envelope Clipart Black And White, Download Free Envelope Clipart Black  And White png images, Free ClipArts on Clipart Library">
            <a:extLst>
              <a:ext uri="{FF2B5EF4-FFF2-40B4-BE49-F238E27FC236}">
                <a16:creationId xmlns:a16="http://schemas.microsoft.com/office/drawing/2014/main" id="{D7E96075-AC0C-F44B-A27C-343F21007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409" y="319378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Free Envelope Clipart Black And White, Download Free Envelope Clipart Black  And White png images, Free ClipArts on Clipart Library">
            <a:extLst>
              <a:ext uri="{FF2B5EF4-FFF2-40B4-BE49-F238E27FC236}">
                <a16:creationId xmlns:a16="http://schemas.microsoft.com/office/drawing/2014/main" id="{B7D5ECDF-2B7C-71E6-B462-29AC555D09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5468" y="31828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Free Envelope Clipart Black And White, Download Free Envelope Clipart Black  And White png images, Free ClipArts on Clipart Library">
            <a:extLst>
              <a:ext uri="{FF2B5EF4-FFF2-40B4-BE49-F238E27FC236}">
                <a16:creationId xmlns:a16="http://schemas.microsoft.com/office/drawing/2014/main" id="{0BECD227-EBE6-BF49-036B-14CD72C49F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409" y="36338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Free Envelope Clipart Black And White, Download Free Envelope Clipart Black  And White png images, Free ClipArts on Clipart Library">
            <a:extLst>
              <a:ext uri="{FF2B5EF4-FFF2-40B4-BE49-F238E27FC236}">
                <a16:creationId xmlns:a16="http://schemas.microsoft.com/office/drawing/2014/main" id="{11E3BA3C-5706-B60D-939F-5E85B4815B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0977" y="36338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Free Envelope Clipart Black And White, Download Free Envelope Clipart Black  And White png images, Free ClipArts on Clipart Library">
            <a:extLst>
              <a:ext uri="{FF2B5EF4-FFF2-40B4-BE49-F238E27FC236}">
                <a16:creationId xmlns:a16="http://schemas.microsoft.com/office/drawing/2014/main" id="{C4FC7E2C-C31D-54E7-D894-98110EC918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409" y="407386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Free Envelope Clipart Black And White, Download Free Envelope Clipart Black  And White png images, Free ClipArts on Clipart Library">
            <a:extLst>
              <a:ext uri="{FF2B5EF4-FFF2-40B4-BE49-F238E27FC236}">
                <a16:creationId xmlns:a16="http://schemas.microsoft.com/office/drawing/2014/main" id="{5888C521-CF39-CF0A-6C8F-792095662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1128" y="37155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Free Envelope Clipart Black And White, Download Free Envelope Clipart Black  And White png images, Free ClipArts on Clipart Library">
            <a:extLst>
              <a:ext uri="{FF2B5EF4-FFF2-40B4-BE49-F238E27FC236}">
                <a16:creationId xmlns:a16="http://schemas.microsoft.com/office/drawing/2014/main" id="{3331D120-5035-B6C6-C9BE-23F5F86824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217" y="37161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Free Envelope Clipart Black And White, Download Free Envelope Clipart Black  And White png images, Free ClipArts on Clipart Library">
            <a:extLst>
              <a:ext uri="{FF2B5EF4-FFF2-40B4-BE49-F238E27FC236}">
                <a16:creationId xmlns:a16="http://schemas.microsoft.com/office/drawing/2014/main" id="{A4ACC55E-657C-58BA-86DD-B71F7E13A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1097" y="37155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descr="Free Envelope Clipart Black And White, Download Free Envelope Clipart Black  And White png images, Free ClipArts on Clipart Library">
            <a:extLst>
              <a:ext uri="{FF2B5EF4-FFF2-40B4-BE49-F238E27FC236}">
                <a16:creationId xmlns:a16="http://schemas.microsoft.com/office/drawing/2014/main" id="{F302B5D9-F6DC-A7E4-E3A1-2B8834D77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0237" y="37248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Free Envelope Clipart Black And White, Download Free Envelope Clipart Black  And White png images, Free ClipArts on Clipart Library">
            <a:extLst>
              <a:ext uri="{FF2B5EF4-FFF2-40B4-BE49-F238E27FC236}">
                <a16:creationId xmlns:a16="http://schemas.microsoft.com/office/drawing/2014/main" id="{27463976-D517-E123-2CAB-9BA915EEF4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8209" y="37161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ree Envelope Clipart Black And White, Download Free Envelope Clipart Black  And White png images, Free ClipArts on Clipart Library">
            <a:extLst>
              <a:ext uri="{FF2B5EF4-FFF2-40B4-BE49-F238E27FC236}">
                <a16:creationId xmlns:a16="http://schemas.microsoft.com/office/drawing/2014/main" id="{2DC622BC-38F5-5268-286C-32C382A9AD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356" y="37155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Free Envelope Clipart Black And White, Download Free Envelope Clipart Black  And White png images, Free ClipArts on Clipart Library">
            <a:extLst>
              <a:ext uri="{FF2B5EF4-FFF2-40B4-BE49-F238E27FC236}">
                <a16:creationId xmlns:a16="http://schemas.microsoft.com/office/drawing/2014/main" id="{61427995-81DA-C00F-8BCF-FD001B69EC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8888" y="37248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Free Envelope Clipart Black And White, Download Free Envelope Clipart Black  And White png images, Free ClipArts on Clipart Library">
            <a:extLst>
              <a:ext uri="{FF2B5EF4-FFF2-40B4-BE49-F238E27FC236}">
                <a16:creationId xmlns:a16="http://schemas.microsoft.com/office/drawing/2014/main" id="{DAC2F182-8061-5D12-B16B-CF8E100F2B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4749" y="37248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Free Envelope Clipart Black And White, Download Free Envelope Clipart Black  And White png images, Free ClipArts on Clipart Library">
            <a:extLst>
              <a:ext uri="{FF2B5EF4-FFF2-40B4-BE49-F238E27FC236}">
                <a16:creationId xmlns:a16="http://schemas.microsoft.com/office/drawing/2014/main" id="{8B4A3C79-BB75-02C7-9DD0-6B61F51A79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0758" y="37184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Free Envelope Clipart Black And White, Download Free Envelope Clipart Black  And White png images, Free ClipArts on Clipart Library">
            <a:extLst>
              <a:ext uri="{FF2B5EF4-FFF2-40B4-BE49-F238E27FC236}">
                <a16:creationId xmlns:a16="http://schemas.microsoft.com/office/drawing/2014/main" id="{CD9C7405-D2D8-BD7F-6B6F-F53BAB12DA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30499" y="372334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Free Envelope Clipart Black And White, Download Free Envelope Clipart Black  And White png images, Free ClipArts on Clipart Library">
            <a:extLst>
              <a:ext uri="{FF2B5EF4-FFF2-40B4-BE49-F238E27FC236}">
                <a16:creationId xmlns:a16="http://schemas.microsoft.com/office/drawing/2014/main" id="{E0FF0EF7-5D2E-0D2C-66CE-60D5124E5FF8}"/>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5903193" y="455481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descr="Free Envelope Clipart Black And White, Download Free Envelope Clipart Black  And White png images, Free ClipArts on Clipart Library">
            <a:extLst>
              <a:ext uri="{FF2B5EF4-FFF2-40B4-BE49-F238E27FC236}">
                <a16:creationId xmlns:a16="http://schemas.microsoft.com/office/drawing/2014/main" id="{A8840FEF-15E8-CA59-ABD6-CC3AC9C29964}"/>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9186376" y="374457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Free Envelope Clipart Black And White, Download Free Envelope Clipart Black  And White png images, Free ClipArts on Clipart Library">
            <a:extLst>
              <a:ext uri="{FF2B5EF4-FFF2-40B4-BE49-F238E27FC236}">
                <a16:creationId xmlns:a16="http://schemas.microsoft.com/office/drawing/2014/main" id="{EDC2D096-DEB6-AC3D-01EA-514E8B842DFC}"/>
              </a:ext>
            </a:extLst>
          </p:cNvPr>
          <p:cNvPicPr>
            <a:picLocks noChangeAspect="1" noChangeArrowheads="1"/>
          </p:cNvPicPr>
          <p:nvPr/>
        </p:nvPicPr>
        <p:blipFill>
          <a:blip r:embed="rId3">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0551770" y="3723349"/>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80577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nodeType="with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fade">
                                      <p:cBhvr>
                                        <p:cTn id="16" dur="500"/>
                                        <p:tgtEl>
                                          <p:spTgt spid="46"/>
                                        </p:tgtEl>
                                      </p:cBhvr>
                                    </p:animEffect>
                                  </p:childTnLst>
                                </p:cTn>
                              </p:par>
                              <p:par>
                                <p:cTn id="17" presetID="10" presetClass="entr" presetSubtype="0" fill="hold"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500"/>
                                        <p:tgtEl>
                                          <p:spTgt spid="47"/>
                                        </p:tgtEl>
                                      </p:cBhvr>
                                    </p:animEffect>
                                  </p:childTnLst>
                                </p:cTn>
                              </p:par>
                            </p:childTnLst>
                          </p:cTn>
                        </p:par>
                        <p:par>
                          <p:cTn id="20" fill="hold">
                            <p:stCondLst>
                              <p:cond delay="500"/>
                            </p:stCondLst>
                            <p:childTnLst>
                              <p:par>
                                <p:cTn id="21" presetID="42" presetClass="path" presetSubtype="0" accel="50000" decel="50000" fill="hold" nodeType="afterEffect">
                                  <p:stCondLst>
                                    <p:cond delay="250"/>
                                  </p:stCondLst>
                                  <p:childTnLst>
                                    <p:animMotion origin="layout" path="M -4.58333E-6 -7.40741E-7 L 0.33594 0.24699 " pathEditMode="relative" rAng="0" ptsTypes="AA">
                                      <p:cBhvr>
                                        <p:cTn id="22" dur="1500" fill="hold"/>
                                        <p:tgtEl>
                                          <p:spTgt spid="43"/>
                                        </p:tgtEl>
                                        <p:attrNameLst>
                                          <p:attrName>ppt_x</p:attrName>
                                          <p:attrName>ppt_y</p:attrName>
                                        </p:attrNameLst>
                                      </p:cBhvr>
                                      <p:rCtr x="16797" y="12338"/>
                                    </p:animMotion>
                                  </p:childTnLst>
                                </p:cTn>
                              </p:par>
                              <p:par>
                                <p:cTn id="23" presetID="42" presetClass="path" presetSubtype="0" accel="50000" decel="50000" fill="hold" nodeType="withEffect">
                                  <p:stCondLst>
                                    <p:cond delay="0"/>
                                  </p:stCondLst>
                                  <p:childTnLst>
                                    <p:animMotion origin="layout" path="M -3.75E-6 -2.22222E-6 L 0.29154 0.12153 " pathEditMode="relative" rAng="0" ptsTypes="AA">
                                      <p:cBhvr>
                                        <p:cTn id="24" dur="1500" fill="hold"/>
                                        <p:tgtEl>
                                          <p:spTgt spid="44"/>
                                        </p:tgtEl>
                                        <p:attrNameLst>
                                          <p:attrName>ppt_x</p:attrName>
                                          <p:attrName>ppt_y</p:attrName>
                                        </p:attrNameLst>
                                      </p:cBhvr>
                                      <p:rCtr x="14570" y="6065"/>
                                    </p:animMotion>
                                  </p:childTnLst>
                                </p:cTn>
                              </p:par>
                              <p:par>
                                <p:cTn id="25" presetID="42" presetClass="path" presetSubtype="0" accel="50000" decel="50000" fill="hold" nodeType="withEffect">
                                  <p:stCondLst>
                                    <p:cond delay="0"/>
                                  </p:stCondLst>
                                  <p:childTnLst>
                                    <p:animMotion origin="layout" path="M -4.58333E-6 -4.44444E-6 L 0.24584 0.00047 " pathEditMode="relative" rAng="0" ptsTypes="AA">
                                      <p:cBhvr>
                                        <p:cTn id="26" dur="1500" fill="hold"/>
                                        <p:tgtEl>
                                          <p:spTgt spid="45"/>
                                        </p:tgtEl>
                                        <p:attrNameLst>
                                          <p:attrName>ppt_x</p:attrName>
                                          <p:attrName>ppt_y</p:attrName>
                                        </p:attrNameLst>
                                      </p:cBhvr>
                                      <p:rCtr x="12292" y="23"/>
                                    </p:animMotion>
                                  </p:childTnLst>
                                </p:cTn>
                              </p:par>
                              <p:par>
                                <p:cTn id="27" presetID="42" presetClass="path" presetSubtype="0" accel="50000" decel="50000" fill="hold" nodeType="withEffect">
                                  <p:stCondLst>
                                    <p:cond delay="0"/>
                                  </p:stCondLst>
                                  <p:childTnLst>
                                    <p:animMotion origin="layout" path="M -4.58333E-6 -2.22222E-6 L 0.20105 -0.12106 " pathEditMode="relative" rAng="0" ptsTypes="AA">
                                      <p:cBhvr>
                                        <p:cTn id="28" dur="1500" fill="hold"/>
                                        <p:tgtEl>
                                          <p:spTgt spid="46"/>
                                        </p:tgtEl>
                                        <p:attrNameLst>
                                          <p:attrName>ppt_x</p:attrName>
                                          <p:attrName>ppt_y</p:attrName>
                                        </p:attrNameLst>
                                      </p:cBhvr>
                                      <p:rCtr x="10052" y="-6065"/>
                                    </p:animMotion>
                                  </p:childTnLst>
                                </p:cTn>
                              </p:par>
                              <p:par>
                                <p:cTn id="29" presetID="42" presetClass="path" presetSubtype="0" accel="50000" decel="50000" fill="hold" nodeType="withEffect">
                                  <p:stCondLst>
                                    <p:cond delay="0"/>
                                  </p:stCondLst>
                                  <p:childTnLst>
                                    <p:animMotion origin="layout" path="M 0.00079 -0.00069 L 0.15625 -0.24421 " pathEditMode="relative" rAng="0" ptsTypes="AA">
                                      <p:cBhvr>
                                        <p:cTn id="30" dur="1500" fill="hold"/>
                                        <p:tgtEl>
                                          <p:spTgt spid="47"/>
                                        </p:tgtEl>
                                        <p:attrNameLst>
                                          <p:attrName>ppt_x</p:attrName>
                                          <p:attrName>ppt_y</p:attrName>
                                        </p:attrNameLst>
                                      </p:cBhvr>
                                      <p:rCtr x="7773" y="-12176"/>
                                    </p:animMotion>
                                  </p:childTnLst>
                                </p:cTn>
                              </p:par>
                            </p:childTnLst>
                          </p:cTn>
                        </p:par>
                        <p:par>
                          <p:cTn id="31" fill="hold">
                            <p:stCondLst>
                              <p:cond delay="2250"/>
                            </p:stCondLst>
                            <p:childTnLst>
                              <p:par>
                                <p:cTn id="32" presetID="1" presetClass="entr" presetSubtype="0" fill="hold" nodeType="afterEffect">
                                  <p:stCondLst>
                                    <p:cond delay="0"/>
                                  </p:stCondLst>
                                  <p:childTnLst>
                                    <p:set>
                                      <p:cBhvr>
                                        <p:cTn id="33" dur="1" fill="hold">
                                          <p:stCondLst>
                                            <p:cond delay="0"/>
                                          </p:stCondLst>
                                        </p:cTn>
                                        <p:tgtEl>
                                          <p:spTgt spid="48"/>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0"/>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1"/>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52"/>
                                        </p:tgtEl>
                                        <p:attrNameLst>
                                          <p:attrName>style.visibility</p:attrName>
                                        </p:attrNameLst>
                                      </p:cBhvr>
                                      <p:to>
                                        <p:strVal val="visible"/>
                                      </p:to>
                                    </p:set>
                                  </p:childTnLst>
                                </p:cTn>
                              </p:par>
                              <p:par>
                                <p:cTn id="42" presetID="1" presetClass="exit" presetSubtype="0" fill="hold" nodeType="withEffect">
                                  <p:stCondLst>
                                    <p:cond delay="0"/>
                                  </p:stCondLst>
                                  <p:childTnLst>
                                    <p:set>
                                      <p:cBhvr>
                                        <p:cTn id="43" dur="1" fill="hold">
                                          <p:stCondLst>
                                            <p:cond delay="0"/>
                                          </p:stCondLst>
                                        </p:cTn>
                                        <p:tgtEl>
                                          <p:spTgt spid="43"/>
                                        </p:tgtEl>
                                        <p:attrNameLst>
                                          <p:attrName>style.visibility</p:attrName>
                                        </p:attrNameLst>
                                      </p:cBhvr>
                                      <p:to>
                                        <p:strVal val="hidden"/>
                                      </p:to>
                                    </p:set>
                                  </p:childTnLst>
                                </p:cTn>
                              </p:par>
                              <p:par>
                                <p:cTn id="44" presetID="1" presetClass="exit" presetSubtype="0" fill="hold" nodeType="withEffect">
                                  <p:stCondLst>
                                    <p:cond delay="0"/>
                                  </p:stCondLst>
                                  <p:childTnLst>
                                    <p:set>
                                      <p:cBhvr>
                                        <p:cTn id="45" dur="1" fill="hold">
                                          <p:stCondLst>
                                            <p:cond delay="0"/>
                                          </p:stCondLst>
                                        </p:cTn>
                                        <p:tgtEl>
                                          <p:spTgt spid="44"/>
                                        </p:tgtEl>
                                        <p:attrNameLst>
                                          <p:attrName>style.visibility</p:attrName>
                                        </p:attrNameLst>
                                      </p:cBhvr>
                                      <p:to>
                                        <p:strVal val="hidden"/>
                                      </p:to>
                                    </p:set>
                                  </p:childTnLst>
                                </p:cTn>
                              </p:par>
                              <p:par>
                                <p:cTn id="46" presetID="1" presetClass="exit" presetSubtype="0" fill="hold" nodeType="withEffect">
                                  <p:stCondLst>
                                    <p:cond delay="0"/>
                                  </p:stCondLst>
                                  <p:childTnLst>
                                    <p:set>
                                      <p:cBhvr>
                                        <p:cTn id="47" dur="1" fill="hold">
                                          <p:stCondLst>
                                            <p:cond delay="0"/>
                                          </p:stCondLst>
                                        </p:cTn>
                                        <p:tgtEl>
                                          <p:spTgt spid="45"/>
                                        </p:tgtEl>
                                        <p:attrNameLst>
                                          <p:attrName>style.visibility</p:attrName>
                                        </p:attrNameLst>
                                      </p:cBhvr>
                                      <p:to>
                                        <p:strVal val="hidden"/>
                                      </p:to>
                                    </p:set>
                                  </p:childTnLst>
                                </p:cTn>
                              </p:par>
                              <p:par>
                                <p:cTn id="48" presetID="1" presetClass="exit" presetSubtype="0" fill="hold" nodeType="withEffect">
                                  <p:stCondLst>
                                    <p:cond delay="0"/>
                                  </p:stCondLst>
                                  <p:childTnLst>
                                    <p:set>
                                      <p:cBhvr>
                                        <p:cTn id="49" dur="1" fill="hold">
                                          <p:stCondLst>
                                            <p:cond delay="0"/>
                                          </p:stCondLst>
                                        </p:cTn>
                                        <p:tgtEl>
                                          <p:spTgt spid="46"/>
                                        </p:tgtEl>
                                        <p:attrNameLst>
                                          <p:attrName>style.visibility</p:attrName>
                                        </p:attrNameLst>
                                      </p:cBhvr>
                                      <p:to>
                                        <p:strVal val="hidden"/>
                                      </p:to>
                                    </p:set>
                                  </p:childTnLst>
                                </p:cTn>
                              </p:par>
                              <p:par>
                                <p:cTn id="50" presetID="1" presetClass="exit" presetSubtype="0" fill="hold" nodeType="withEffect">
                                  <p:stCondLst>
                                    <p:cond delay="0"/>
                                  </p:stCondLst>
                                  <p:childTnLst>
                                    <p:set>
                                      <p:cBhvr>
                                        <p:cTn id="51" dur="1" fill="hold">
                                          <p:stCondLst>
                                            <p:cond delay="0"/>
                                          </p:stCondLst>
                                        </p:cTn>
                                        <p:tgtEl>
                                          <p:spTgt spid="47"/>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42" presetClass="path" presetSubtype="0" accel="50000" decel="50000" fill="hold" nodeType="clickEffect">
                                  <p:stCondLst>
                                    <p:cond delay="0"/>
                                  </p:stCondLst>
                                  <p:childTnLst>
                                    <p:animMotion origin="layout" path="M -2.08333E-6 -4.44444E-6 L 0.08021 -0.07662 " pathEditMode="relative" rAng="0" ptsTypes="AA">
                                      <p:cBhvr>
                                        <p:cTn id="55" dur="500" fill="hold"/>
                                        <p:tgtEl>
                                          <p:spTgt spid="48"/>
                                        </p:tgtEl>
                                        <p:attrNameLst>
                                          <p:attrName>ppt_x</p:attrName>
                                          <p:attrName>ppt_y</p:attrName>
                                        </p:attrNameLst>
                                      </p:cBhvr>
                                      <p:rCtr x="4010" y="-3843"/>
                                    </p:animMotion>
                                  </p:childTnLst>
                                </p:cTn>
                              </p:par>
                            </p:childTnLst>
                          </p:cTn>
                        </p:par>
                        <p:par>
                          <p:cTn id="56" fill="hold">
                            <p:stCondLst>
                              <p:cond delay="500"/>
                            </p:stCondLst>
                            <p:childTnLst>
                              <p:par>
                                <p:cTn id="57" presetID="1" presetClass="entr" presetSubtype="0" fill="hold" nodeType="after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48"/>
                                        </p:tgtEl>
                                        <p:attrNameLst>
                                          <p:attrName>style.visibility</p:attrName>
                                        </p:attrNameLst>
                                      </p:cBhvr>
                                      <p:to>
                                        <p:strVal val="hidden"/>
                                      </p:to>
                                    </p:set>
                                  </p:childTnLst>
                                </p:cTn>
                              </p:par>
                            </p:childTnLst>
                          </p:cTn>
                        </p:par>
                        <p:par>
                          <p:cTn id="61" fill="hold">
                            <p:stCondLst>
                              <p:cond delay="500"/>
                            </p:stCondLst>
                            <p:childTnLst>
                              <p:par>
                                <p:cTn id="62" presetID="42" presetClass="path" presetSubtype="0" accel="50000" decel="50000" fill="hold" nodeType="afterEffect">
                                  <p:stCondLst>
                                    <p:cond delay="0"/>
                                  </p:stCondLst>
                                  <p:childTnLst>
                                    <p:animMotion origin="layout" path="M 2.08333E-7 -4.44444E-6 L 0.04518 -4.44444E-6 " pathEditMode="relative" rAng="0" ptsTypes="AA">
                                      <p:cBhvr>
                                        <p:cTn id="63" dur="250" fill="hold"/>
                                        <p:tgtEl>
                                          <p:spTgt spid="49"/>
                                        </p:tgtEl>
                                        <p:attrNameLst>
                                          <p:attrName>ppt_x</p:attrName>
                                          <p:attrName>ppt_y</p:attrName>
                                        </p:attrNameLst>
                                      </p:cBhvr>
                                      <p:rCtr x="2253" y="0"/>
                                    </p:animMotion>
                                  </p:childTnLst>
                                </p:cTn>
                              </p:par>
                            </p:childTnLst>
                          </p:cTn>
                        </p:par>
                        <p:par>
                          <p:cTn id="64" fill="hold">
                            <p:stCondLst>
                              <p:cond delay="750"/>
                            </p:stCondLst>
                            <p:childTnLst>
                              <p:par>
                                <p:cTn id="65" presetID="1" presetClass="entr" presetSubtype="0" fill="hold" nodeType="afterEffect">
                                  <p:stCondLst>
                                    <p:cond delay="0"/>
                                  </p:stCondLst>
                                  <p:childTnLst>
                                    <p:set>
                                      <p:cBhvr>
                                        <p:cTn id="66" dur="1" fill="hold">
                                          <p:stCondLst>
                                            <p:cond delay="0"/>
                                          </p:stCondLst>
                                        </p:cTn>
                                        <p:tgtEl>
                                          <p:spTgt spid="64"/>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49"/>
                                        </p:tgtEl>
                                        <p:attrNameLst>
                                          <p:attrName>style.visibility</p:attrName>
                                        </p:attrNameLst>
                                      </p:cBhvr>
                                      <p:to>
                                        <p:strVal val="hidden"/>
                                      </p:to>
                                    </p:set>
                                  </p:childTnLst>
                                </p:cTn>
                              </p:par>
                            </p:childTnLst>
                          </p:cTn>
                        </p:par>
                        <p:par>
                          <p:cTn id="69" fill="hold">
                            <p:stCondLst>
                              <p:cond delay="750"/>
                            </p:stCondLst>
                            <p:childTnLst>
                              <p:par>
                                <p:cTn id="70" presetID="42" presetClass="path" presetSubtype="0" accel="50000" decel="50000" fill="hold" nodeType="afterEffect">
                                  <p:stCondLst>
                                    <p:cond delay="0"/>
                                  </p:stCondLst>
                                  <p:childTnLst>
                                    <p:animMotion origin="layout" path="M 2.29167E-6 -4.44444E-6 L 0.04505 -2.96296E-6 " pathEditMode="relative" rAng="0" ptsTypes="AA">
                                      <p:cBhvr>
                                        <p:cTn id="71" dur="250" fill="hold"/>
                                        <p:tgtEl>
                                          <p:spTgt spid="50"/>
                                        </p:tgtEl>
                                        <p:attrNameLst>
                                          <p:attrName>ppt_x</p:attrName>
                                          <p:attrName>ppt_y</p:attrName>
                                        </p:attrNameLst>
                                      </p:cBhvr>
                                      <p:rCtr x="2240" y="-23"/>
                                    </p:animMotion>
                                  </p:childTnLst>
                                </p:cTn>
                              </p:par>
                            </p:childTnLst>
                          </p:cTn>
                        </p:par>
                        <p:par>
                          <p:cTn id="72" fill="hold">
                            <p:stCondLst>
                              <p:cond delay="1000"/>
                            </p:stCondLst>
                            <p:childTnLst>
                              <p:par>
                                <p:cTn id="73" presetID="1" presetClass="entr" presetSubtype="0" fill="hold" nodeType="afterEffect">
                                  <p:stCondLst>
                                    <p:cond delay="0"/>
                                  </p:stCondLst>
                                  <p:childTnLst>
                                    <p:set>
                                      <p:cBhvr>
                                        <p:cTn id="74" dur="1" fill="hold">
                                          <p:stCondLst>
                                            <p:cond delay="0"/>
                                          </p:stCondLst>
                                        </p:cTn>
                                        <p:tgtEl>
                                          <p:spTgt spid="66"/>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50"/>
                                        </p:tgtEl>
                                        <p:attrNameLst>
                                          <p:attrName>style.visibility</p:attrName>
                                        </p:attrNameLst>
                                      </p:cBhvr>
                                      <p:to>
                                        <p:strVal val="hidden"/>
                                      </p:to>
                                    </p:set>
                                  </p:childTnLst>
                                </p:cTn>
                              </p:par>
                            </p:childTnLst>
                          </p:cTn>
                        </p:par>
                        <p:par>
                          <p:cTn id="77" fill="hold">
                            <p:stCondLst>
                              <p:cond delay="1000"/>
                            </p:stCondLst>
                            <p:childTnLst>
                              <p:par>
                                <p:cTn id="78" presetID="42" presetClass="path" presetSubtype="0" accel="50000" decel="50000" fill="hold" nodeType="afterEffect">
                                  <p:stCondLst>
                                    <p:cond delay="0"/>
                                  </p:stCondLst>
                                  <p:childTnLst>
                                    <p:animMotion origin="layout" path="M 4.58333E-6 -4.44444E-6 L 0.04518 -4.44444E-6 " pathEditMode="relative" rAng="0" ptsTypes="AA">
                                      <p:cBhvr>
                                        <p:cTn id="79" dur="250" fill="hold"/>
                                        <p:tgtEl>
                                          <p:spTgt spid="51"/>
                                        </p:tgtEl>
                                        <p:attrNameLst>
                                          <p:attrName>ppt_x</p:attrName>
                                          <p:attrName>ppt_y</p:attrName>
                                        </p:attrNameLst>
                                      </p:cBhvr>
                                      <p:rCtr x="2266" y="0"/>
                                    </p:animMotion>
                                  </p:childTnLst>
                                </p:cTn>
                              </p:par>
                            </p:childTnLst>
                          </p:cTn>
                        </p:par>
                        <p:par>
                          <p:cTn id="80" fill="hold">
                            <p:stCondLst>
                              <p:cond delay="1250"/>
                            </p:stCondLst>
                            <p:childTnLst>
                              <p:par>
                                <p:cTn id="81" presetID="1" presetClass="entr" presetSubtype="0" fill="hold" nodeType="afterEffect">
                                  <p:stCondLst>
                                    <p:cond delay="0"/>
                                  </p:stCondLst>
                                  <p:childTnLst>
                                    <p:set>
                                      <p:cBhvr>
                                        <p:cTn id="82" dur="1" fill="hold">
                                          <p:stCondLst>
                                            <p:cond delay="0"/>
                                          </p:stCondLst>
                                        </p:cTn>
                                        <p:tgtEl>
                                          <p:spTgt spid="67"/>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51"/>
                                        </p:tgtEl>
                                        <p:attrNameLst>
                                          <p:attrName>style.visibility</p:attrName>
                                        </p:attrNameLst>
                                      </p:cBhvr>
                                      <p:to>
                                        <p:strVal val="hidden"/>
                                      </p:to>
                                    </p:set>
                                  </p:childTnLst>
                                </p:cTn>
                              </p:par>
                            </p:childTnLst>
                          </p:cTn>
                        </p:par>
                        <p:par>
                          <p:cTn id="85" fill="hold">
                            <p:stCondLst>
                              <p:cond delay="1250"/>
                            </p:stCondLst>
                            <p:childTnLst>
                              <p:par>
                                <p:cTn id="86" presetID="42" presetClass="path" presetSubtype="0" accel="50000" decel="50000" fill="hold" nodeType="afterEffect">
                                  <p:stCondLst>
                                    <p:cond delay="0"/>
                                  </p:stCondLst>
                                  <p:childTnLst>
                                    <p:animMotion origin="layout" path="M -3.54167E-6 -1.85185E-6 L 0.04493 -0.00116 " pathEditMode="relative" rAng="0" ptsTypes="AA">
                                      <p:cBhvr>
                                        <p:cTn id="87" dur="250" fill="hold"/>
                                        <p:tgtEl>
                                          <p:spTgt spid="52"/>
                                        </p:tgtEl>
                                        <p:attrNameLst>
                                          <p:attrName>ppt_x</p:attrName>
                                          <p:attrName>ppt_y</p:attrName>
                                        </p:attrNameLst>
                                      </p:cBhvr>
                                      <p:rCtr x="2279" y="-69"/>
                                    </p:animMotion>
                                  </p:childTnLst>
                                </p:cTn>
                              </p:par>
                            </p:childTnLst>
                          </p:cTn>
                        </p:par>
                        <p:par>
                          <p:cTn id="88" fill="hold">
                            <p:stCondLst>
                              <p:cond delay="1500"/>
                            </p:stCondLst>
                            <p:childTnLst>
                              <p:par>
                                <p:cTn id="89" presetID="1" presetClass="entr" presetSubtype="0" fill="hold" nodeType="after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52"/>
                                        </p:tgtEl>
                                        <p:attrNameLst>
                                          <p:attrName>style.visibility</p:attrName>
                                        </p:attrNameLst>
                                      </p:cBhvr>
                                      <p:to>
                                        <p:strVal val="hidden"/>
                                      </p:to>
                                    </p:set>
                                  </p:childTnLst>
                                </p:cTn>
                              </p:par>
                            </p:childTnLst>
                          </p:cTn>
                        </p:par>
                        <p:par>
                          <p:cTn id="93" fill="hold">
                            <p:stCondLst>
                              <p:cond delay="1500"/>
                            </p:stCondLst>
                            <p:childTnLst>
                              <p:par>
                                <p:cTn id="94" presetID="42" presetClass="path" presetSubtype="0" accel="50000" decel="50000" fill="hold" nodeType="afterEffect">
                                  <p:stCondLst>
                                    <p:cond delay="0"/>
                                  </p:stCondLst>
                                  <p:childTnLst>
                                    <p:animMotion origin="layout" path="M -1.45833E-6 1.11022E-16 L 0.13373 -0.07755 " pathEditMode="relative" rAng="0" ptsTypes="AA">
                                      <p:cBhvr>
                                        <p:cTn id="95" dur="500" fill="hold"/>
                                        <p:tgtEl>
                                          <p:spTgt spid="64"/>
                                        </p:tgtEl>
                                        <p:attrNameLst>
                                          <p:attrName>ppt_x</p:attrName>
                                          <p:attrName>ppt_y</p:attrName>
                                        </p:attrNameLst>
                                      </p:cBhvr>
                                      <p:rCtr x="6680" y="-3889"/>
                                    </p:animMotion>
                                  </p:childTnLst>
                                </p:cTn>
                              </p:par>
                            </p:childTnLst>
                          </p:cTn>
                        </p:par>
                        <p:par>
                          <p:cTn id="96" fill="hold">
                            <p:stCondLst>
                              <p:cond delay="2000"/>
                            </p:stCondLst>
                            <p:childTnLst>
                              <p:par>
                                <p:cTn id="97" presetID="1" presetClass="entr" presetSubtype="0" fill="hold" nodeType="afterEffect">
                                  <p:stCondLst>
                                    <p:cond delay="0"/>
                                  </p:stCondLst>
                                  <p:childTnLst>
                                    <p:set>
                                      <p:cBhvr>
                                        <p:cTn id="98" dur="1" fill="hold">
                                          <p:stCondLst>
                                            <p:cond delay="0"/>
                                          </p:stCondLst>
                                        </p:cTn>
                                        <p:tgtEl>
                                          <p:spTgt spid="54"/>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64"/>
                                        </p:tgtEl>
                                        <p:attrNameLst>
                                          <p:attrName>style.visibility</p:attrName>
                                        </p:attrNameLst>
                                      </p:cBhvr>
                                      <p:to>
                                        <p:strVal val="hidden"/>
                                      </p:to>
                                    </p:set>
                                  </p:childTnLst>
                                </p:cTn>
                              </p:par>
                            </p:childTnLst>
                          </p:cTn>
                        </p:par>
                        <p:par>
                          <p:cTn id="101" fill="hold">
                            <p:stCondLst>
                              <p:cond delay="2000"/>
                            </p:stCondLst>
                            <p:childTnLst>
                              <p:par>
                                <p:cTn id="102" presetID="42" presetClass="path" presetSubtype="0" accel="50000" decel="50000" fill="hold" nodeType="afterEffect">
                                  <p:stCondLst>
                                    <p:cond delay="0"/>
                                  </p:stCondLst>
                                  <p:childTnLst>
                                    <p:animMotion origin="layout" path="M -2.08333E-7 1.11022E-16 L 0.04492 0.00069 " pathEditMode="relative" rAng="0" ptsTypes="AA">
                                      <p:cBhvr>
                                        <p:cTn id="103" dur="250" fill="hold"/>
                                        <p:tgtEl>
                                          <p:spTgt spid="66"/>
                                        </p:tgtEl>
                                        <p:attrNameLst>
                                          <p:attrName>ppt_x</p:attrName>
                                          <p:attrName>ppt_y</p:attrName>
                                        </p:attrNameLst>
                                      </p:cBhvr>
                                      <p:rCtr x="2240" y="23"/>
                                    </p:animMotion>
                                  </p:childTnLst>
                                </p:cTn>
                              </p:par>
                            </p:childTnLst>
                          </p:cTn>
                        </p:par>
                        <p:par>
                          <p:cTn id="104" fill="hold">
                            <p:stCondLst>
                              <p:cond delay="2250"/>
                            </p:stCondLst>
                            <p:childTnLst>
                              <p:par>
                                <p:cTn id="105" presetID="1" presetClass="entr" presetSubtype="0" fill="hold" nodeType="after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66"/>
                                        </p:tgtEl>
                                        <p:attrNameLst>
                                          <p:attrName>style.visibility</p:attrName>
                                        </p:attrNameLst>
                                      </p:cBhvr>
                                      <p:to>
                                        <p:strVal val="hidden"/>
                                      </p:to>
                                    </p:set>
                                  </p:childTnLst>
                                </p:cTn>
                              </p:par>
                            </p:childTnLst>
                          </p:cTn>
                        </p:par>
                        <p:par>
                          <p:cTn id="109" fill="hold">
                            <p:stCondLst>
                              <p:cond delay="2250"/>
                            </p:stCondLst>
                            <p:childTnLst>
                              <p:par>
                                <p:cTn id="110" presetID="42" presetClass="path" presetSubtype="0" accel="50000" decel="50000" fill="hold" nodeType="afterEffect">
                                  <p:stCondLst>
                                    <p:cond delay="0"/>
                                  </p:stCondLst>
                                  <p:childTnLst>
                                    <p:animMotion origin="layout" path="M 1.45833E-6 1.11022E-16 L 0.04453 0.00069 " pathEditMode="relative" rAng="0" ptsTypes="AA">
                                      <p:cBhvr>
                                        <p:cTn id="111" dur="250" fill="hold"/>
                                        <p:tgtEl>
                                          <p:spTgt spid="67"/>
                                        </p:tgtEl>
                                        <p:attrNameLst>
                                          <p:attrName>ppt_x</p:attrName>
                                          <p:attrName>ppt_y</p:attrName>
                                        </p:attrNameLst>
                                      </p:cBhvr>
                                      <p:rCtr x="2279" y="23"/>
                                    </p:animMotion>
                                  </p:childTnLst>
                                </p:cTn>
                              </p:par>
                            </p:childTnLst>
                          </p:cTn>
                        </p:par>
                        <p:par>
                          <p:cTn id="112" fill="hold">
                            <p:stCondLst>
                              <p:cond delay="2500"/>
                            </p:stCondLst>
                            <p:childTnLst>
                              <p:par>
                                <p:cTn id="113" presetID="1" presetClass="entr" presetSubtype="0" fill="hold" nodeType="afterEffect">
                                  <p:stCondLst>
                                    <p:cond delay="0"/>
                                  </p:stCondLst>
                                  <p:childTnLst>
                                    <p:set>
                                      <p:cBhvr>
                                        <p:cTn id="114" dur="1" fill="hold">
                                          <p:stCondLst>
                                            <p:cond delay="0"/>
                                          </p:stCondLst>
                                        </p:cTn>
                                        <p:tgtEl>
                                          <p:spTgt spid="72"/>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67"/>
                                        </p:tgtEl>
                                        <p:attrNameLst>
                                          <p:attrName>style.visibility</p:attrName>
                                        </p:attrNameLst>
                                      </p:cBhvr>
                                      <p:to>
                                        <p:strVal val="hidden"/>
                                      </p:to>
                                    </p:set>
                                  </p:childTnLst>
                                </p:cTn>
                              </p:par>
                            </p:childTnLst>
                          </p:cTn>
                        </p:par>
                        <p:par>
                          <p:cTn id="117" fill="hold">
                            <p:stCondLst>
                              <p:cond delay="2500"/>
                            </p:stCondLst>
                            <p:childTnLst>
                              <p:par>
                                <p:cTn id="118" presetID="42" presetClass="path" presetSubtype="0" accel="50000" decel="50000" fill="hold" nodeType="afterEffect">
                                  <p:stCondLst>
                                    <p:cond delay="0"/>
                                  </p:stCondLst>
                                  <p:childTnLst>
                                    <p:animMotion origin="layout" path="M 3.75E-6 2.59259E-6 L 0.04466 -0.00047 " pathEditMode="relative" rAng="0" ptsTypes="AA">
                                      <p:cBhvr>
                                        <p:cTn id="119" dur="250" fill="hold"/>
                                        <p:tgtEl>
                                          <p:spTgt spid="68"/>
                                        </p:tgtEl>
                                        <p:attrNameLst>
                                          <p:attrName>ppt_x</p:attrName>
                                          <p:attrName>ppt_y</p:attrName>
                                        </p:attrNameLst>
                                      </p:cBhvr>
                                      <p:rCtr x="2240" y="-46"/>
                                    </p:animMotion>
                                  </p:childTnLst>
                                </p:cTn>
                              </p:par>
                              <p:par>
                                <p:cTn id="120" presetID="1" presetClass="entr" presetSubtype="0" fill="hold" nodeType="withEffect">
                                  <p:stCondLst>
                                    <p:cond delay="0"/>
                                  </p:stCondLst>
                                  <p:childTnLst>
                                    <p:set>
                                      <p:cBhvr>
                                        <p:cTn id="121" dur="1" fill="hold">
                                          <p:stCondLst>
                                            <p:cond delay="0"/>
                                          </p:stCondLst>
                                        </p:cTn>
                                        <p:tgtEl>
                                          <p:spTgt spid="73"/>
                                        </p:tgtEl>
                                        <p:attrNameLst>
                                          <p:attrName>style.visibility</p:attrName>
                                        </p:attrNameLst>
                                      </p:cBhvr>
                                      <p:to>
                                        <p:strVal val="visible"/>
                                      </p:to>
                                    </p:set>
                                  </p:childTnLst>
                                </p:cTn>
                              </p:par>
                              <p:par>
                                <p:cTn id="122" presetID="1" presetClass="exit" presetSubtype="0" fill="hold" nodeType="withEffect">
                                  <p:stCondLst>
                                    <p:cond delay="0"/>
                                  </p:stCondLst>
                                  <p:childTnLst>
                                    <p:set>
                                      <p:cBhvr>
                                        <p:cTn id="123" dur="1" fill="hold">
                                          <p:stCondLst>
                                            <p:cond delay="0"/>
                                          </p:stCondLst>
                                        </p:cTn>
                                        <p:tgtEl>
                                          <p:spTgt spid="68"/>
                                        </p:tgtEl>
                                        <p:attrNameLst>
                                          <p:attrName>style.visibility</p:attrName>
                                        </p:attrNameLst>
                                      </p:cBhvr>
                                      <p:to>
                                        <p:strVal val="hidden"/>
                                      </p:to>
                                    </p:set>
                                  </p:childTnLst>
                                </p:cTn>
                              </p:par>
                            </p:childTnLst>
                          </p:cTn>
                        </p:par>
                        <p:par>
                          <p:cTn id="124" fill="hold">
                            <p:stCondLst>
                              <p:cond delay="2750"/>
                            </p:stCondLst>
                            <p:childTnLst>
                              <p:par>
                                <p:cTn id="125" presetID="42" presetClass="path" presetSubtype="0" accel="50000" decel="50000" fill="hold" nodeType="afterEffect">
                                  <p:stCondLst>
                                    <p:cond delay="0"/>
                                  </p:stCondLst>
                                  <p:childTnLst>
                                    <p:animMotion origin="layout" path="M -2.5E-6 1.11022E-16 L 0.08008 -0.01181 " pathEditMode="relative" rAng="0" ptsTypes="AA">
                                      <p:cBhvr>
                                        <p:cTn id="126" dur="500" fill="hold"/>
                                        <p:tgtEl>
                                          <p:spTgt spid="71"/>
                                        </p:tgtEl>
                                        <p:attrNameLst>
                                          <p:attrName>ppt_x</p:attrName>
                                          <p:attrName>ppt_y</p:attrName>
                                        </p:attrNameLst>
                                      </p:cBhvr>
                                      <p:rCtr x="3997" y="-602"/>
                                    </p:animMotion>
                                  </p:childTnLst>
                                </p:cTn>
                              </p:par>
                            </p:childTnLst>
                          </p:cTn>
                        </p:par>
                        <p:par>
                          <p:cTn id="127" fill="hold">
                            <p:stCondLst>
                              <p:cond delay="3250"/>
                            </p:stCondLst>
                            <p:childTnLst>
                              <p:par>
                                <p:cTn id="128" presetID="1" presetClass="entr" presetSubtype="0" fill="hold" nodeType="afterEffect">
                                  <p:stCondLst>
                                    <p:cond delay="0"/>
                                  </p:stCondLst>
                                  <p:childTnLst>
                                    <p:set>
                                      <p:cBhvr>
                                        <p:cTn id="129" dur="1" fill="hold">
                                          <p:stCondLst>
                                            <p:cond delay="0"/>
                                          </p:stCondLst>
                                        </p:cTn>
                                        <p:tgtEl>
                                          <p:spTgt spid="56"/>
                                        </p:tgtEl>
                                        <p:attrNameLst>
                                          <p:attrName>style.visibility</p:attrName>
                                        </p:attrNameLst>
                                      </p:cBhvr>
                                      <p:to>
                                        <p:strVal val="visible"/>
                                      </p:to>
                                    </p:set>
                                  </p:childTnLst>
                                </p:cTn>
                              </p:par>
                              <p:par>
                                <p:cTn id="130" presetID="1" presetClass="exit" presetSubtype="0" fill="hold" nodeType="withEffect">
                                  <p:stCondLst>
                                    <p:cond delay="0"/>
                                  </p:stCondLst>
                                  <p:childTnLst>
                                    <p:set>
                                      <p:cBhvr>
                                        <p:cTn id="131" dur="1" fill="hold">
                                          <p:stCondLst>
                                            <p:cond delay="0"/>
                                          </p:stCondLst>
                                        </p:cTn>
                                        <p:tgtEl>
                                          <p:spTgt spid="71"/>
                                        </p:tgtEl>
                                        <p:attrNameLst>
                                          <p:attrName>style.visibility</p:attrName>
                                        </p:attrNameLst>
                                      </p:cBhvr>
                                      <p:to>
                                        <p:strVal val="hidden"/>
                                      </p:to>
                                    </p:set>
                                  </p:childTnLst>
                                </p:cTn>
                              </p:par>
                            </p:childTnLst>
                          </p:cTn>
                        </p:par>
                        <p:par>
                          <p:cTn id="132" fill="hold">
                            <p:stCondLst>
                              <p:cond delay="3250"/>
                            </p:stCondLst>
                            <p:childTnLst>
                              <p:par>
                                <p:cTn id="133" presetID="42" presetClass="path" presetSubtype="0" accel="50000" decel="50000" fill="hold" nodeType="afterEffect">
                                  <p:stCondLst>
                                    <p:cond delay="0"/>
                                  </p:stCondLst>
                                  <p:childTnLst>
                                    <p:animMotion origin="layout" path="M -2.08333E-7 1.11022E-16 L 0.04492 0.00069 " pathEditMode="relative" rAng="0" ptsTypes="AA">
                                      <p:cBhvr>
                                        <p:cTn id="134" dur="250" fill="hold"/>
                                        <p:tgtEl>
                                          <p:spTgt spid="72"/>
                                        </p:tgtEl>
                                        <p:attrNameLst>
                                          <p:attrName>ppt_x</p:attrName>
                                          <p:attrName>ppt_y</p:attrName>
                                        </p:attrNameLst>
                                      </p:cBhvr>
                                      <p:rCtr x="2240" y="23"/>
                                    </p:animMotion>
                                  </p:childTnLst>
                                </p:cTn>
                              </p:par>
                            </p:childTnLst>
                          </p:cTn>
                        </p:par>
                        <p:par>
                          <p:cTn id="135" fill="hold">
                            <p:stCondLst>
                              <p:cond delay="3500"/>
                            </p:stCondLst>
                            <p:childTnLst>
                              <p:par>
                                <p:cTn id="136" presetID="1" presetClass="entr" presetSubtype="0" fill="hold" nodeType="afterEffect">
                                  <p:stCondLst>
                                    <p:cond delay="0"/>
                                  </p:stCondLst>
                                  <p:childTnLst>
                                    <p:set>
                                      <p:cBhvr>
                                        <p:cTn id="137" dur="1" fill="hold">
                                          <p:stCondLst>
                                            <p:cond delay="0"/>
                                          </p:stCondLst>
                                        </p:cTn>
                                        <p:tgtEl>
                                          <p:spTgt spid="75"/>
                                        </p:tgtEl>
                                        <p:attrNameLst>
                                          <p:attrName>style.visibility</p:attrName>
                                        </p:attrNameLst>
                                      </p:cBhvr>
                                      <p:to>
                                        <p:strVal val="visible"/>
                                      </p:to>
                                    </p:set>
                                  </p:childTnLst>
                                </p:cTn>
                              </p:par>
                              <p:par>
                                <p:cTn id="138" presetID="1" presetClass="exit" presetSubtype="0" fill="hold" nodeType="withEffect">
                                  <p:stCondLst>
                                    <p:cond delay="0"/>
                                  </p:stCondLst>
                                  <p:childTnLst>
                                    <p:set>
                                      <p:cBhvr>
                                        <p:cTn id="139" dur="1" fill="hold">
                                          <p:stCondLst>
                                            <p:cond delay="0"/>
                                          </p:stCondLst>
                                        </p:cTn>
                                        <p:tgtEl>
                                          <p:spTgt spid="72"/>
                                        </p:tgtEl>
                                        <p:attrNameLst>
                                          <p:attrName>style.visibility</p:attrName>
                                        </p:attrNameLst>
                                      </p:cBhvr>
                                      <p:to>
                                        <p:strVal val="hidden"/>
                                      </p:to>
                                    </p:set>
                                  </p:childTnLst>
                                </p:cTn>
                              </p:par>
                              <p:par>
                                <p:cTn id="140" presetID="42" presetClass="path" presetSubtype="0" accel="50000" decel="50000" fill="hold" nodeType="withEffect">
                                  <p:stCondLst>
                                    <p:cond delay="0"/>
                                  </p:stCondLst>
                                  <p:childTnLst>
                                    <p:animMotion origin="layout" path="M 1.875E-6 2.59259E-6 L 0.04479 -0.00047 " pathEditMode="relative" rAng="0" ptsTypes="AA">
                                      <p:cBhvr>
                                        <p:cTn id="141" dur="250" fill="hold"/>
                                        <p:tgtEl>
                                          <p:spTgt spid="73"/>
                                        </p:tgtEl>
                                        <p:attrNameLst>
                                          <p:attrName>ppt_x</p:attrName>
                                          <p:attrName>ppt_y</p:attrName>
                                        </p:attrNameLst>
                                      </p:cBhvr>
                                      <p:rCtr x="2292" y="-23"/>
                                    </p:animMotion>
                                  </p:childTnLst>
                                </p:cTn>
                              </p:par>
                              <p:par>
                                <p:cTn id="142" presetID="1" presetClass="entr" presetSubtype="0" fill="hold" nodeType="withEffect">
                                  <p:stCondLst>
                                    <p:cond delay="0"/>
                                  </p:stCondLst>
                                  <p:childTnLst>
                                    <p:set>
                                      <p:cBhvr>
                                        <p:cTn id="143" dur="1" fill="hold">
                                          <p:stCondLst>
                                            <p:cond delay="0"/>
                                          </p:stCondLst>
                                        </p:cTn>
                                        <p:tgtEl>
                                          <p:spTgt spid="76"/>
                                        </p:tgtEl>
                                        <p:attrNameLst>
                                          <p:attrName>style.visibility</p:attrName>
                                        </p:attrNameLst>
                                      </p:cBhvr>
                                      <p:to>
                                        <p:strVal val="visible"/>
                                      </p:to>
                                    </p:set>
                                  </p:childTnLst>
                                </p:cTn>
                              </p:par>
                              <p:par>
                                <p:cTn id="144" presetID="1" presetClass="exit" presetSubtype="0" fill="hold" nodeType="withEffect">
                                  <p:stCondLst>
                                    <p:cond delay="0"/>
                                  </p:stCondLst>
                                  <p:childTnLst>
                                    <p:set>
                                      <p:cBhvr>
                                        <p:cTn id="145" dur="1" fill="hold">
                                          <p:stCondLst>
                                            <p:cond delay="0"/>
                                          </p:stCondLst>
                                        </p:cTn>
                                        <p:tgtEl>
                                          <p:spTgt spid="71"/>
                                        </p:tgtEl>
                                        <p:attrNameLst>
                                          <p:attrName>style.visibility</p:attrName>
                                        </p:attrNameLst>
                                      </p:cBhvr>
                                      <p:to>
                                        <p:strVal val="hidden"/>
                                      </p:to>
                                    </p:set>
                                  </p:childTnLst>
                                </p:cTn>
                              </p:par>
                            </p:childTnLst>
                          </p:cTn>
                        </p:par>
                        <p:par>
                          <p:cTn id="146" fill="hold">
                            <p:stCondLst>
                              <p:cond delay="3750"/>
                            </p:stCondLst>
                            <p:childTnLst>
                              <p:par>
                                <p:cTn id="147" presetID="42" presetClass="path" presetSubtype="0" accel="50000" decel="50000" fill="hold" nodeType="afterEffect">
                                  <p:stCondLst>
                                    <p:cond delay="0"/>
                                  </p:stCondLst>
                                  <p:childTnLst>
                                    <p:animMotion origin="layout" path="M -2.08333E-6 2.59259E-6 L 0.12917 -0.01412 " pathEditMode="relative" rAng="0" ptsTypes="AA">
                                      <p:cBhvr>
                                        <p:cTn id="148" dur="500" fill="hold"/>
                                        <p:tgtEl>
                                          <p:spTgt spid="75"/>
                                        </p:tgtEl>
                                        <p:attrNameLst>
                                          <p:attrName>ppt_x</p:attrName>
                                          <p:attrName>ppt_y</p:attrName>
                                        </p:attrNameLst>
                                      </p:cBhvr>
                                      <p:rCtr x="6458" y="-718"/>
                                    </p:animMotion>
                                  </p:childTnLst>
                                </p:cTn>
                              </p:par>
                            </p:childTnLst>
                          </p:cTn>
                        </p:par>
                        <p:par>
                          <p:cTn id="149" fill="hold">
                            <p:stCondLst>
                              <p:cond delay="4250"/>
                            </p:stCondLst>
                            <p:childTnLst>
                              <p:par>
                                <p:cTn id="150" presetID="1" presetClass="entr" presetSubtype="0" fill="hold" nodeType="afterEffect">
                                  <p:stCondLst>
                                    <p:cond delay="0"/>
                                  </p:stCondLst>
                                  <p:childTnLst>
                                    <p:set>
                                      <p:cBhvr>
                                        <p:cTn id="151" dur="1" fill="hold">
                                          <p:stCondLst>
                                            <p:cond delay="0"/>
                                          </p:stCondLst>
                                        </p:cTn>
                                        <p:tgtEl>
                                          <p:spTgt spid="58"/>
                                        </p:tgtEl>
                                        <p:attrNameLst>
                                          <p:attrName>style.visibility</p:attrName>
                                        </p:attrNameLst>
                                      </p:cBhvr>
                                      <p:to>
                                        <p:strVal val="visible"/>
                                      </p:to>
                                    </p:set>
                                  </p:childTnLst>
                                </p:cTn>
                              </p:par>
                              <p:par>
                                <p:cTn id="152" presetID="1" presetClass="exit" presetSubtype="0" fill="hold" nodeType="withEffect">
                                  <p:stCondLst>
                                    <p:cond delay="0"/>
                                  </p:stCondLst>
                                  <p:childTnLst>
                                    <p:set>
                                      <p:cBhvr>
                                        <p:cTn id="153" dur="1" fill="hold">
                                          <p:stCondLst>
                                            <p:cond delay="0"/>
                                          </p:stCondLst>
                                        </p:cTn>
                                        <p:tgtEl>
                                          <p:spTgt spid="75"/>
                                        </p:tgtEl>
                                        <p:attrNameLst>
                                          <p:attrName>style.visibility</p:attrName>
                                        </p:attrNameLst>
                                      </p:cBhvr>
                                      <p:to>
                                        <p:strVal val="hidden"/>
                                      </p:to>
                                    </p:set>
                                  </p:childTnLst>
                                </p:cTn>
                              </p:par>
                              <p:par>
                                <p:cTn id="154" presetID="42" presetClass="path" presetSubtype="0" accel="50000" decel="50000" fill="hold" nodeType="withEffect">
                                  <p:stCondLst>
                                    <p:cond delay="0"/>
                                  </p:stCondLst>
                                  <p:childTnLst>
                                    <p:animMotion origin="layout" path="M -6.25E-7 -1.48148E-6 L 0.04466 0.00046 " pathEditMode="relative" rAng="0" ptsTypes="AA">
                                      <p:cBhvr>
                                        <p:cTn id="155" dur="250" fill="hold"/>
                                        <p:tgtEl>
                                          <p:spTgt spid="76"/>
                                        </p:tgtEl>
                                        <p:attrNameLst>
                                          <p:attrName>ppt_x</p:attrName>
                                          <p:attrName>ppt_y</p:attrName>
                                        </p:attrNameLst>
                                      </p:cBhvr>
                                      <p:rCtr x="2227" y="23"/>
                                    </p:animMotion>
                                  </p:childTnLst>
                                </p:cTn>
                              </p:par>
                            </p:childTnLst>
                          </p:cTn>
                        </p:par>
                        <p:par>
                          <p:cTn id="156" fill="hold">
                            <p:stCondLst>
                              <p:cond delay="4500"/>
                            </p:stCondLst>
                            <p:childTnLst>
                              <p:par>
                                <p:cTn id="157" presetID="1" presetClass="entr" presetSubtype="0" fill="hold" nodeType="afterEffect">
                                  <p:stCondLst>
                                    <p:cond delay="0"/>
                                  </p:stCondLst>
                                  <p:childTnLst>
                                    <p:set>
                                      <p:cBhvr>
                                        <p:cTn id="158" dur="1" fill="hold">
                                          <p:stCondLst>
                                            <p:cond delay="0"/>
                                          </p:stCondLst>
                                        </p:cTn>
                                        <p:tgtEl>
                                          <p:spTgt spid="78"/>
                                        </p:tgtEl>
                                        <p:attrNameLst>
                                          <p:attrName>style.visibility</p:attrName>
                                        </p:attrNameLst>
                                      </p:cBhvr>
                                      <p:to>
                                        <p:strVal val="visible"/>
                                      </p:to>
                                    </p:set>
                                  </p:childTnLst>
                                </p:cTn>
                              </p:par>
                              <p:par>
                                <p:cTn id="159" presetID="1" presetClass="exit" presetSubtype="0" fill="hold" nodeType="withEffect">
                                  <p:stCondLst>
                                    <p:cond delay="0"/>
                                  </p:stCondLst>
                                  <p:childTnLst>
                                    <p:set>
                                      <p:cBhvr>
                                        <p:cTn id="160" dur="1" fill="hold">
                                          <p:stCondLst>
                                            <p:cond delay="0"/>
                                          </p:stCondLst>
                                        </p:cTn>
                                        <p:tgtEl>
                                          <p:spTgt spid="73"/>
                                        </p:tgtEl>
                                        <p:attrNameLst>
                                          <p:attrName>style.visibility</p:attrName>
                                        </p:attrNameLst>
                                      </p:cBhvr>
                                      <p:to>
                                        <p:strVal val="hidden"/>
                                      </p:to>
                                    </p:set>
                                  </p:childTnLst>
                                </p:cTn>
                              </p:par>
                            </p:childTnLst>
                          </p:cTn>
                        </p:par>
                        <p:par>
                          <p:cTn id="161" fill="hold">
                            <p:stCondLst>
                              <p:cond delay="4500"/>
                            </p:stCondLst>
                            <p:childTnLst>
                              <p:par>
                                <p:cTn id="162" presetID="42" presetClass="path" presetSubtype="0" accel="50000" decel="50000" fill="hold" nodeType="afterEffect">
                                  <p:stCondLst>
                                    <p:cond delay="0"/>
                                  </p:stCondLst>
                                  <p:childTnLst>
                                    <p:animMotion origin="layout" path="M -2.70833E-6 4.07407E-6 L 0.07995 0.05 " pathEditMode="relative" rAng="0" ptsTypes="AA">
                                      <p:cBhvr>
                                        <p:cTn id="163" dur="500" fill="hold"/>
                                        <p:tgtEl>
                                          <p:spTgt spid="78"/>
                                        </p:tgtEl>
                                        <p:attrNameLst>
                                          <p:attrName>ppt_x</p:attrName>
                                          <p:attrName>ppt_y</p:attrName>
                                        </p:attrNameLst>
                                      </p:cBhvr>
                                      <p:rCtr x="3997" y="2500"/>
                                    </p:animMotion>
                                  </p:childTnLst>
                                </p:cTn>
                              </p:par>
                              <p:par>
                                <p:cTn id="164" presetID="1" presetClass="exit" presetSubtype="0" fill="hold" nodeType="withEffect">
                                  <p:stCondLst>
                                    <p:cond delay="0"/>
                                  </p:stCondLst>
                                  <p:childTnLst>
                                    <p:set>
                                      <p:cBhvr>
                                        <p:cTn id="165" dur="1" fill="hold">
                                          <p:stCondLst>
                                            <p:cond delay="0"/>
                                          </p:stCondLst>
                                        </p:cTn>
                                        <p:tgtEl>
                                          <p:spTgt spid="76"/>
                                        </p:tgtEl>
                                        <p:attrNameLst>
                                          <p:attrName>style.visibility</p:attrName>
                                        </p:attrNameLst>
                                      </p:cBhvr>
                                      <p:to>
                                        <p:strVal val="hidden"/>
                                      </p:to>
                                    </p:set>
                                  </p:childTnLst>
                                </p:cTn>
                              </p:par>
                            </p:childTnLst>
                          </p:cTn>
                        </p:par>
                        <p:par>
                          <p:cTn id="166" fill="hold">
                            <p:stCondLst>
                              <p:cond delay="5000"/>
                            </p:stCondLst>
                            <p:childTnLst>
                              <p:par>
                                <p:cTn id="167" presetID="1" presetClass="entr" presetSubtype="0" fill="hold" nodeType="afterEffect">
                                  <p:stCondLst>
                                    <p:cond delay="0"/>
                                  </p:stCondLst>
                                  <p:childTnLst>
                                    <p:set>
                                      <p:cBhvr>
                                        <p:cTn id="168" dur="1" fill="hold">
                                          <p:stCondLst>
                                            <p:cond delay="0"/>
                                          </p:stCondLst>
                                        </p:cTn>
                                        <p:tgtEl>
                                          <p:spTgt spid="59"/>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78"/>
                                        </p:tgtEl>
                                        <p:attrNameLst>
                                          <p:attrName>style.visibility</p:attrName>
                                        </p:attrNameLst>
                                      </p:cBhvr>
                                      <p:to>
                                        <p:strVal val="hidden"/>
                                      </p:to>
                                    </p:set>
                                  </p:childTnLst>
                                </p:cTn>
                              </p:par>
                            </p:childTnLst>
                          </p:cTn>
                        </p:par>
                      </p:childTnLst>
                    </p:cTn>
                  </p:par>
                  <p:par>
                    <p:cTn id="171" fill="hold">
                      <p:stCondLst>
                        <p:cond delay="indefinite"/>
                      </p:stCondLst>
                      <p:childTnLst>
                        <p:par>
                          <p:cTn id="172" fill="hold">
                            <p:stCondLst>
                              <p:cond delay="0"/>
                            </p:stCondLst>
                            <p:childTnLst>
                              <p:par>
                                <p:cTn id="173" presetID="42" presetClass="path" presetSubtype="0" accel="50000" decel="50000" fill="hold" nodeType="clickEffect">
                                  <p:stCondLst>
                                    <p:cond delay="0"/>
                                  </p:stCondLst>
                                  <p:childTnLst>
                                    <p:animMotion origin="layout" path="M -6.25E-7 -2.59259E-6 L 0.025 0.19954 " pathEditMode="relative" rAng="0" ptsTypes="AA">
                                      <p:cBhvr>
                                        <p:cTn id="174" dur="500" fill="hold"/>
                                        <p:tgtEl>
                                          <p:spTgt spid="53"/>
                                        </p:tgtEl>
                                        <p:attrNameLst>
                                          <p:attrName>ppt_x</p:attrName>
                                          <p:attrName>ppt_y</p:attrName>
                                        </p:attrNameLst>
                                      </p:cBhvr>
                                      <p:rCtr x="1250" y="9977"/>
                                    </p:animMotion>
                                  </p:childTnLst>
                                </p:cTn>
                              </p:par>
                              <p:par>
                                <p:cTn id="175" presetID="42" presetClass="path" presetSubtype="0" accel="50000" decel="50000" fill="hold" nodeType="withEffect">
                                  <p:stCondLst>
                                    <p:cond delay="0"/>
                                  </p:stCondLst>
                                  <p:childTnLst>
                                    <p:animMotion origin="layout" path="M -4.79167E-6 -2.22222E-6 L -0.02864 0.20116 " pathEditMode="relative" rAng="0" ptsTypes="AA">
                                      <p:cBhvr>
                                        <p:cTn id="176" dur="500" fill="hold"/>
                                        <p:tgtEl>
                                          <p:spTgt spid="54"/>
                                        </p:tgtEl>
                                        <p:attrNameLst>
                                          <p:attrName>ppt_x</p:attrName>
                                          <p:attrName>ppt_y</p:attrName>
                                        </p:attrNameLst>
                                      </p:cBhvr>
                                      <p:rCtr x="-1432" y="10046"/>
                                    </p:animMotion>
                                  </p:childTnLst>
                                </p:cTn>
                              </p:par>
                              <p:par>
                                <p:cTn id="177" presetID="42" presetClass="path" presetSubtype="0" accel="50000" decel="50000" fill="hold" nodeType="withEffect">
                                  <p:stCondLst>
                                    <p:cond delay="0"/>
                                  </p:stCondLst>
                                  <p:childTnLst>
                                    <p:animMotion origin="layout" path="M -6.25E-7 -2.96296E-6 L 0.02396 0.13542 " pathEditMode="relative" rAng="0" ptsTypes="AA">
                                      <p:cBhvr>
                                        <p:cTn id="178" dur="500" fill="hold"/>
                                        <p:tgtEl>
                                          <p:spTgt spid="56"/>
                                        </p:tgtEl>
                                        <p:attrNameLst>
                                          <p:attrName>ppt_x</p:attrName>
                                          <p:attrName>ppt_y</p:attrName>
                                        </p:attrNameLst>
                                      </p:cBhvr>
                                      <p:rCtr x="1198" y="6759"/>
                                    </p:animMotion>
                                  </p:childTnLst>
                                </p:cTn>
                              </p:par>
                              <p:par>
                                <p:cTn id="179" presetID="42" presetClass="path" presetSubtype="0" accel="50000" decel="50000" fill="hold" nodeType="withEffect">
                                  <p:stCondLst>
                                    <p:cond delay="0"/>
                                  </p:stCondLst>
                                  <p:childTnLst>
                                    <p:animMotion origin="layout" path="M 1.04167E-6 -2.96296E-6 L -0.025 0.13542 " pathEditMode="relative" rAng="0" ptsTypes="AA">
                                      <p:cBhvr>
                                        <p:cTn id="180" dur="500" fill="hold"/>
                                        <p:tgtEl>
                                          <p:spTgt spid="58"/>
                                        </p:tgtEl>
                                        <p:attrNameLst>
                                          <p:attrName>ppt_x</p:attrName>
                                          <p:attrName>ppt_y</p:attrName>
                                        </p:attrNameLst>
                                      </p:cBhvr>
                                      <p:rCtr x="-1250" y="6759"/>
                                    </p:animMotion>
                                  </p:childTnLst>
                                </p:cTn>
                              </p:par>
                              <p:par>
                                <p:cTn id="181" presetID="42" presetClass="path" presetSubtype="0" accel="50000" decel="50000" fill="hold" nodeType="withEffect">
                                  <p:stCondLst>
                                    <p:cond delay="0"/>
                                  </p:stCondLst>
                                  <p:childTnLst>
                                    <p:animMotion origin="layout" path="M -6.25E-7 -3.33333E-6 L 0.02461 0.0713 " pathEditMode="relative" rAng="0" ptsTypes="AA">
                                      <p:cBhvr>
                                        <p:cTn id="182" dur="500" fill="hold"/>
                                        <p:tgtEl>
                                          <p:spTgt spid="59"/>
                                        </p:tgtEl>
                                        <p:attrNameLst>
                                          <p:attrName>ppt_x</p:attrName>
                                          <p:attrName>ppt_y</p:attrName>
                                        </p:attrNameLst>
                                      </p:cBhvr>
                                      <p:rCtr x="1224" y="3565"/>
                                    </p:animMotion>
                                  </p:childTnLst>
                                </p:cTn>
                              </p:par>
                            </p:childTnLst>
                          </p:cTn>
                        </p:par>
                        <p:par>
                          <p:cTn id="183" fill="hold">
                            <p:stCondLst>
                              <p:cond delay="500"/>
                            </p:stCondLst>
                            <p:childTnLst>
                              <p:par>
                                <p:cTn id="184" presetID="9" presetClass="entr" presetSubtype="0" fill="hold" nodeType="afterEffect">
                                  <p:stCondLst>
                                    <p:cond delay="0"/>
                                  </p:stCondLst>
                                  <p:childTnLst>
                                    <p:set>
                                      <p:cBhvr>
                                        <p:cTn id="185" dur="1" fill="hold">
                                          <p:stCondLst>
                                            <p:cond delay="0"/>
                                          </p:stCondLst>
                                        </p:cTn>
                                        <p:tgtEl>
                                          <p:spTgt spid="79"/>
                                        </p:tgtEl>
                                        <p:attrNameLst>
                                          <p:attrName>style.visibility</p:attrName>
                                        </p:attrNameLst>
                                      </p:cBhvr>
                                      <p:to>
                                        <p:strVal val="visible"/>
                                      </p:to>
                                    </p:set>
                                    <p:animEffect transition="in" filter="dissolve">
                                      <p:cBhvr>
                                        <p:cTn id="186" dur="500"/>
                                        <p:tgtEl>
                                          <p:spTgt spid="79"/>
                                        </p:tgtEl>
                                      </p:cBhvr>
                                    </p:animEffect>
                                  </p:childTnLst>
                                </p:cTn>
                              </p:par>
                              <p:par>
                                <p:cTn id="187" presetID="1" presetClass="exit" presetSubtype="0" fill="hold" nodeType="withEffect">
                                  <p:stCondLst>
                                    <p:cond delay="0"/>
                                  </p:stCondLst>
                                  <p:childTnLst>
                                    <p:set>
                                      <p:cBhvr>
                                        <p:cTn id="188" dur="1" fill="hold">
                                          <p:stCondLst>
                                            <p:cond delay="0"/>
                                          </p:stCondLst>
                                        </p:cTn>
                                        <p:tgtEl>
                                          <p:spTgt spid="53"/>
                                        </p:tgtEl>
                                        <p:attrNameLst>
                                          <p:attrName>style.visibility</p:attrName>
                                        </p:attrNameLst>
                                      </p:cBhvr>
                                      <p:to>
                                        <p:strVal val="hidden"/>
                                      </p:to>
                                    </p:set>
                                  </p:childTnLst>
                                </p:cTn>
                              </p:par>
                              <p:par>
                                <p:cTn id="189" presetID="1" presetClass="exit" presetSubtype="0" fill="hold" nodeType="withEffect">
                                  <p:stCondLst>
                                    <p:cond delay="0"/>
                                  </p:stCondLst>
                                  <p:childTnLst>
                                    <p:set>
                                      <p:cBhvr>
                                        <p:cTn id="190" dur="1" fill="hold">
                                          <p:stCondLst>
                                            <p:cond delay="0"/>
                                          </p:stCondLst>
                                        </p:cTn>
                                        <p:tgtEl>
                                          <p:spTgt spid="54"/>
                                        </p:tgtEl>
                                        <p:attrNameLst>
                                          <p:attrName>style.visibility</p:attrName>
                                        </p:attrNameLst>
                                      </p:cBhvr>
                                      <p:to>
                                        <p:strVal val="hidden"/>
                                      </p:to>
                                    </p:set>
                                  </p:childTnLst>
                                </p:cTn>
                              </p:par>
                              <p:par>
                                <p:cTn id="191" presetID="1" presetClass="exit" presetSubtype="0" fill="hold" nodeType="withEffect">
                                  <p:stCondLst>
                                    <p:cond delay="0"/>
                                  </p:stCondLst>
                                  <p:childTnLst>
                                    <p:set>
                                      <p:cBhvr>
                                        <p:cTn id="192" dur="1" fill="hold">
                                          <p:stCondLst>
                                            <p:cond delay="0"/>
                                          </p:stCondLst>
                                        </p:cTn>
                                        <p:tgtEl>
                                          <p:spTgt spid="56"/>
                                        </p:tgtEl>
                                        <p:attrNameLst>
                                          <p:attrName>style.visibility</p:attrName>
                                        </p:attrNameLst>
                                      </p:cBhvr>
                                      <p:to>
                                        <p:strVal val="hidden"/>
                                      </p:to>
                                    </p:set>
                                  </p:childTnLst>
                                </p:cTn>
                              </p:par>
                              <p:par>
                                <p:cTn id="193" presetID="1" presetClass="exit" presetSubtype="0" fill="hold" nodeType="withEffect">
                                  <p:stCondLst>
                                    <p:cond delay="0"/>
                                  </p:stCondLst>
                                  <p:childTnLst>
                                    <p:set>
                                      <p:cBhvr>
                                        <p:cTn id="194" dur="1" fill="hold">
                                          <p:stCondLst>
                                            <p:cond delay="0"/>
                                          </p:stCondLst>
                                        </p:cTn>
                                        <p:tgtEl>
                                          <p:spTgt spid="58"/>
                                        </p:tgtEl>
                                        <p:attrNameLst>
                                          <p:attrName>style.visibility</p:attrName>
                                        </p:attrNameLst>
                                      </p:cBhvr>
                                      <p:to>
                                        <p:strVal val="hidden"/>
                                      </p:to>
                                    </p:set>
                                  </p:childTnLst>
                                </p:cTn>
                              </p:par>
                              <p:par>
                                <p:cTn id="195" presetID="1" presetClass="exit" presetSubtype="0" fill="hold" nodeType="withEffect">
                                  <p:stCondLst>
                                    <p:cond delay="0"/>
                                  </p:stCondLst>
                                  <p:childTnLst>
                                    <p:set>
                                      <p:cBhvr>
                                        <p:cTn id="196" dur="1" fill="hold">
                                          <p:stCondLst>
                                            <p:cond delay="0"/>
                                          </p:stCondLst>
                                        </p:cTn>
                                        <p:tgtEl>
                                          <p:spTgt spid="59"/>
                                        </p:tgtEl>
                                        <p:attrNameLst>
                                          <p:attrName>style.visibility</p:attrName>
                                        </p:attrNameLst>
                                      </p:cBhvr>
                                      <p:to>
                                        <p:strVal val="hidden"/>
                                      </p:to>
                                    </p:set>
                                  </p:childTnLst>
                                </p:cTn>
                              </p:par>
                            </p:childTnLst>
                          </p:cTn>
                        </p:par>
                        <p:par>
                          <p:cTn id="197" fill="hold">
                            <p:stCondLst>
                              <p:cond delay="1000"/>
                            </p:stCondLst>
                            <p:childTnLst>
                              <p:par>
                                <p:cTn id="198" presetID="42" presetClass="path" presetSubtype="0" accel="50000" decel="50000" fill="hold" nodeType="afterEffect">
                                  <p:stCondLst>
                                    <p:cond delay="0"/>
                                  </p:stCondLst>
                                  <p:childTnLst>
                                    <p:animMotion origin="layout" path="M 2.08333E-7 -2.22222E-6 L 0.26927 -0.11759 " pathEditMode="relative" rAng="0" ptsTypes="AA">
                                      <p:cBhvr>
                                        <p:cTn id="199" dur="500" fill="hold"/>
                                        <p:tgtEl>
                                          <p:spTgt spid="79"/>
                                        </p:tgtEl>
                                        <p:attrNameLst>
                                          <p:attrName>ppt_x</p:attrName>
                                          <p:attrName>ppt_y</p:attrName>
                                        </p:attrNameLst>
                                      </p:cBhvr>
                                      <p:rCtr x="13464" y="-5880"/>
                                    </p:animMotion>
                                  </p:childTnLst>
                                </p:cTn>
                              </p:par>
                            </p:childTnLst>
                          </p:cTn>
                        </p:par>
                        <p:par>
                          <p:cTn id="200" fill="hold">
                            <p:stCondLst>
                              <p:cond delay="1500"/>
                            </p:stCondLst>
                            <p:childTnLst>
                              <p:par>
                                <p:cTn id="201" presetID="1" presetClass="entr" presetSubtype="0" fill="hold" nodeType="afterEffect">
                                  <p:stCondLst>
                                    <p:cond delay="0"/>
                                  </p:stCondLst>
                                  <p:childTnLst>
                                    <p:set>
                                      <p:cBhvr>
                                        <p:cTn id="202" dur="1" fill="hold">
                                          <p:stCondLst>
                                            <p:cond delay="0"/>
                                          </p:stCondLst>
                                        </p:cTn>
                                        <p:tgtEl>
                                          <p:spTgt spid="80"/>
                                        </p:tgtEl>
                                        <p:attrNameLst>
                                          <p:attrName>style.visibility</p:attrName>
                                        </p:attrNameLst>
                                      </p:cBhvr>
                                      <p:to>
                                        <p:strVal val="visible"/>
                                      </p:to>
                                    </p:set>
                                  </p:childTnLst>
                                </p:cTn>
                              </p:par>
                              <p:par>
                                <p:cTn id="203" presetID="1" presetClass="exit" presetSubtype="0" fill="hold" nodeType="withEffect">
                                  <p:stCondLst>
                                    <p:cond delay="0"/>
                                  </p:stCondLst>
                                  <p:childTnLst>
                                    <p:set>
                                      <p:cBhvr>
                                        <p:cTn id="204" dur="1" fill="hold">
                                          <p:stCondLst>
                                            <p:cond delay="0"/>
                                          </p:stCondLst>
                                        </p:cTn>
                                        <p:tgtEl>
                                          <p:spTgt spid="79"/>
                                        </p:tgtEl>
                                        <p:attrNameLst>
                                          <p:attrName>style.visibility</p:attrName>
                                        </p:attrNameLst>
                                      </p:cBhvr>
                                      <p:to>
                                        <p:strVal val="hidden"/>
                                      </p:to>
                                    </p:set>
                                  </p:childTnLst>
                                </p:cTn>
                              </p:par>
                            </p:childTnLst>
                          </p:cTn>
                        </p:par>
                      </p:childTnLst>
                    </p:cTn>
                  </p:par>
                  <p:par>
                    <p:cTn id="205" fill="hold">
                      <p:stCondLst>
                        <p:cond delay="indefinite"/>
                      </p:stCondLst>
                      <p:childTnLst>
                        <p:par>
                          <p:cTn id="206" fill="hold">
                            <p:stCondLst>
                              <p:cond delay="0"/>
                            </p:stCondLst>
                            <p:childTnLst>
                              <p:par>
                                <p:cTn id="207" presetID="42" presetClass="path" presetSubtype="0" accel="50000" decel="50000" fill="hold" nodeType="clickEffect">
                                  <p:stCondLst>
                                    <p:cond delay="0"/>
                                  </p:stCondLst>
                                  <p:childTnLst>
                                    <p:animMotion origin="layout" path="M -6.25E-7 3.33333E-6 L 0.11159 -0.00255 " pathEditMode="relative" rAng="0" ptsTypes="AA">
                                      <p:cBhvr>
                                        <p:cTn id="208" dur="500" fill="hold"/>
                                        <p:tgtEl>
                                          <p:spTgt spid="80"/>
                                        </p:tgtEl>
                                        <p:attrNameLst>
                                          <p:attrName>ppt_x</p:attrName>
                                          <p:attrName>ppt_y</p:attrName>
                                        </p:attrNameLst>
                                      </p:cBhvr>
                                      <p:rCtr x="5573" y="-139"/>
                                    </p:animMotion>
                                  </p:childTnLst>
                                </p:cTn>
                              </p:par>
                            </p:childTnLst>
                          </p:cTn>
                        </p:par>
                        <p:par>
                          <p:cTn id="209" fill="hold">
                            <p:stCondLst>
                              <p:cond delay="500"/>
                            </p:stCondLst>
                            <p:childTnLst>
                              <p:par>
                                <p:cTn id="210" presetID="1" presetClass="entr" presetSubtype="0" fill="hold" nodeType="afterEffect">
                                  <p:stCondLst>
                                    <p:cond delay="0"/>
                                  </p:stCondLst>
                                  <p:childTnLst>
                                    <p:set>
                                      <p:cBhvr>
                                        <p:cTn id="211" dur="1" fill="hold">
                                          <p:stCondLst>
                                            <p:cond delay="0"/>
                                          </p:stCondLst>
                                        </p:cTn>
                                        <p:tgtEl>
                                          <p:spTgt spid="83"/>
                                        </p:tgtEl>
                                        <p:attrNameLst>
                                          <p:attrName>style.visibility</p:attrName>
                                        </p:attrNameLst>
                                      </p:cBhvr>
                                      <p:to>
                                        <p:strVal val="visible"/>
                                      </p:to>
                                    </p:set>
                                  </p:childTnLst>
                                </p:cTn>
                              </p:par>
                              <p:par>
                                <p:cTn id="212" presetID="1" presetClass="exit" presetSubtype="0" fill="hold" nodeType="withEffect">
                                  <p:stCondLst>
                                    <p:cond delay="0"/>
                                  </p:stCondLst>
                                  <p:childTnLst>
                                    <p:set>
                                      <p:cBhvr>
                                        <p:cTn id="213" dur="1" fill="hold">
                                          <p:stCondLst>
                                            <p:cond delay="0"/>
                                          </p:stCondLst>
                                        </p:cTn>
                                        <p:tgtEl>
                                          <p:spTgt spid="8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AC2BED-1EE1-6650-BF82-6E271B2224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34605A-C214-8422-7BDA-3D17C2312320}"/>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92D1C643-82EB-765C-9A02-68AE7E34006C}"/>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Efficiency</a:t>
            </a:r>
          </a:p>
        </p:txBody>
      </p:sp>
      <p:sp>
        <p:nvSpPr>
          <p:cNvPr id="4" name="Rectangle: Rounded Corners 3">
            <a:extLst>
              <a:ext uri="{FF2B5EF4-FFF2-40B4-BE49-F238E27FC236}">
                <a16:creationId xmlns:a16="http://schemas.microsoft.com/office/drawing/2014/main" id="{3F53A61C-0B8A-7340-3C1F-D7A13CE4AB71}"/>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Unified View</a:t>
            </a:r>
          </a:p>
        </p:txBody>
      </p:sp>
      <p:sp>
        <p:nvSpPr>
          <p:cNvPr id="5" name="Rectangle: Rounded Corners 4">
            <a:extLst>
              <a:ext uri="{FF2B5EF4-FFF2-40B4-BE49-F238E27FC236}">
                <a16:creationId xmlns:a16="http://schemas.microsoft.com/office/drawing/2014/main" id="{2E36F5F7-BFAA-4D49-C872-7DAE934C3868}"/>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Tree>
    <p:extLst>
      <p:ext uri="{BB962C8B-B14F-4D97-AF65-F5344CB8AC3E}">
        <p14:creationId xmlns:p14="http://schemas.microsoft.com/office/powerpoint/2010/main" val="3167072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61CB26-21B7-0957-DD00-B3430BD207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19DA53-AB27-8927-27EB-FBFDFC58DB91}"/>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18937C41-C87B-B115-E171-65B3BB3FB4DC}"/>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a:t>
            </a:r>
          </a:p>
        </p:txBody>
      </p:sp>
      <p:sp>
        <p:nvSpPr>
          <p:cNvPr id="4" name="Rectangle: Rounded Corners 3">
            <a:extLst>
              <a:ext uri="{FF2B5EF4-FFF2-40B4-BE49-F238E27FC236}">
                <a16:creationId xmlns:a16="http://schemas.microsoft.com/office/drawing/2014/main" id="{6695D70C-727B-6F9E-78FB-6701AFB6451B}"/>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5" name="Rectangle: Rounded Corners 4">
            <a:extLst>
              <a:ext uri="{FF2B5EF4-FFF2-40B4-BE49-F238E27FC236}">
                <a16:creationId xmlns:a16="http://schemas.microsoft.com/office/drawing/2014/main" id="{341B57DD-1683-8505-A796-4F2DD0DC7E4D}"/>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Utilization</a:t>
            </a:r>
          </a:p>
        </p:txBody>
      </p:sp>
    </p:spTree>
    <p:extLst>
      <p:ext uri="{BB962C8B-B14F-4D97-AF65-F5344CB8AC3E}">
        <p14:creationId xmlns:p14="http://schemas.microsoft.com/office/powerpoint/2010/main" val="3337300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0B3E46-4ED3-BB3E-B44F-5CED009E5D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5CEC50-21E6-0997-FFD7-6FA1A43C8675}"/>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44B4D891-E20F-234F-C2D9-0F6504BB72DA}"/>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Batch Processing</a:t>
            </a:r>
          </a:p>
        </p:txBody>
      </p:sp>
      <p:sp>
        <p:nvSpPr>
          <p:cNvPr id="4" name="Rectangle: Rounded Corners 3">
            <a:extLst>
              <a:ext uri="{FF2B5EF4-FFF2-40B4-BE49-F238E27FC236}">
                <a16:creationId xmlns:a16="http://schemas.microsoft.com/office/drawing/2014/main" id="{90362B0E-D611-065A-C582-BCC3E4CE2FC7}"/>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Consolidation</a:t>
            </a:r>
          </a:p>
        </p:txBody>
      </p:sp>
      <p:sp>
        <p:nvSpPr>
          <p:cNvPr id="5" name="Rectangle: Rounded Corners 4">
            <a:extLst>
              <a:ext uri="{FF2B5EF4-FFF2-40B4-BE49-F238E27FC236}">
                <a16:creationId xmlns:a16="http://schemas.microsoft.com/office/drawing/2014/main" id="{EB626225-5DB3-6ACE-50D3-24C6D368EEAF}"/>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Event Correlation</a:t>
            </a:r>
          </a:p>
        </p:txBody>
      </p:sp>
    </p:spTree>
    <p:extLst>
      <p:ext uri="{BB962C8B-B14F-4D97-AF65-F5344CB8AC3E}">
        <p14:creationId xmlns:p14="http://schemas.microsoft.com/office/powerpoint/2010/main" val="20826291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A9AB7-F962-D50F-0803-E6408F2C0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639376-A915-7CBC-884A-8D25DC0B6475}"/>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BA811199-C1A9-6A47-1961-A206BEE59B98}"/>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BE7684B3-9114-915A-DFEC-B28709ACADF9}"/>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14130062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C42C83-02E5-289E-5E4B-389FE1E690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2E9BB7-133B-78A9-168E-111A92344F9F}"/>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F4DB5DEF-8621-E44F-B761-B83544573381}"/>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90E8D9D7-5E47-C0C4-CBCD-2EF183C5AD41}"/>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pic>
        <p:nvPicPr>
          <p:cNvPr id="13" name="Picture 12">
            <a:extLst>
              <a:ext uri="{FF2B5EF4-FFF2-40B4-BE49-F238E27FC236}">
                <a16:creationId xmlns:a16="http://schemas.microsoft.com/office/drawing/2014/main" id="{6FBF089A-709C-C027-826C-876D3DB93641}"/>
              </a:ext>
            </a:extLst>
          </p:cNvPr>
          <p:cNvPicPr>
            <a:picLocks noChangeAspect="1"/>
          </p:cNvPicPr>
          <p:nvPr/>
        </p:nvPicPr>
        <p:blipFill>
          <a:blip r:embed="rId3"/>
          <a:stretch>
            <a:fillRect/>
          </a:stretch>
        </p:blipFill>
        <p:spPr>
          <a:xfrm>
            <a:off x="4286250" y="1338387"/>
            <a:ext cx="4045594" cy="4960178"/>
          </a:xfrm>
          <a:prstGeom prst="rect">
            <a:avLst/>
          </a:prstGeom>
        </p:spPr>
      </p:pic>
    </p:spTree>
    <p:extLst>
      <p:ext uri="{BB962C8B-B14F-4D97-AF65-F5344CB8AC3E}">
        <p14:creationId xmlns:p14="http://schemas.microsoft.com/office/powerpoint/2010/main" val="22969147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DD858-28A1-18C9-0411-B84E14BBB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3E5B08-5A04-44D5-8585-CD952AC2237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33C0A39-38BB-8872-9931-ACBF398B47C7}"/>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86B17871-EAD6-10A2-C381-A4C426085E63}"/>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4" name="Rectangle: Rounded Corners 3">
            <a:extLst>
              <a:ext uri="{FF2B5EF4-FFF2-40B4-BE49-F238E27FC236}">
                <a16:creationId xmlns:a16="http://schemas.microsoft.com/office/drawing/2014/main" id="{E3D1FA77-B002-0AA8-A221-A2361C4C7179}"/>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pic>
        <p:nvPicPr>
          <p:cNvPr id="13" name="Picture 12">
            <a:extLst>
              <a:ext uri="{FF2B5EF4-FFF2-40B4-BE49-F238E27FC236}">
                <a16:creationId xmlns:a16="http://schemas.microsoft.com/office/drawing/2014/main" id="{CF496827-9911-CB43-58D0-B7067B4AE927}"/>
              </a:ext>
            </a:extLst>
          </p:cNvPr>
          <p:cNvPicPr>
            <a:picLocks noChangeAspect="1"/>
          </p:cNvPicPr>
          <p:nvPr/>
        </p:nvPicPr>
        <p:blipFill>
          <a:blip r:embed="rId3"/>
          <a:stretch>
            <a:fillRect/>
          </a:stretch>
        </p:blipFill>
        <p:spPr>
          <a:xfrm>
            <a:off x="4296320" y="1510430"/>
            <a:ext cx="6246084" cy="4707489"/>
          </a:xfrm>
          <a:prstGeom prst="rect">
            <a:avLst/>
          </a:prstGeom>
        </p:spPr>
      </p:pic>
    </p:spTree>
    <p:extLst>
      <p:ext uri="{BB962C8B-B14F-4D97-AF65-F5344CB8AC3E}">
        <p14:creationId xmlns:p14="http://schemas.microsoft.com/office/powerpoint/2010/main" val="3030724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39B8DE-26B7-2A91-434F-08C42053E3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56D9C2-5B82-8323-5BD0-E1684571A8B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CF56C52E-733E-21F4-D01E-9ED1DF4E7B07}"/>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33C54540-C30B-4980-95D3-CBE4E4854505}"/>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4" name="Rectangle: Rounded Corners 3">
            <a:extLst>
              <a:ext uri="{FF2B5EF4-FFF2-40B4-BE49-F238E27FC236}">
                <a16:creationId xmlns:a16="http://schemas.microsoft.com/office/drawing/2014/main" id="{ADA3A4C2-C0B2-151A-1065-3D6640EC6120}"/>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265009E5-B6C5-2137-808D-B935C510EAF5}"/>
              </a:ext>
            </a:extLst>
          </p:cNvPr>
          <p:cNvSpPr/>
          <p:nvPr/>
        </p:nvSpPr>
        <p:spPr>
          <a:xfrm>
            <a:off x="147274" y="3512288"/>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Aggregator</a:t>
            </a:r>
          </a:p>
        </p:txBody>
      </p:sp>
      <p:pic>
        <p:nvPicPr>
          <p:cNvPr id="10" name="Picture 9">
            <a:extLst>
              <a:ext uri="{FF2B5EF4-FFF2-40B4-BE49-F238E27FC236}">
                <a16:creationId xmlns:a16="http://schemas.microsoft.com/office/drawing/2014/main" id="{01C19EFD-F7C9-D018-2AC7-D858DBFA0B31}"/>
              </a:ext>
            </a:extLst>
          </p:cNvPr>
          <p:cNvPicPr>
            <a:picLocks noChangeAspect="1"/>
          </p:cNvPicPr>
          <p:nvPr/>
        </p:nvPicPr>
        <p:blipFill>
          <a:blip r:embed="rId3"/>
          <a:stretch>
            <a:fillRect/>
          </a:stretch>
        </p:blipFill>
        <p:spPr>
          <a:xfrm>
            <a:off x="4461015" y="1892948"/>
            <a:ext cx="7087589" cy="2905530"/>
          </a:xfrm>
          <a:prstGeom prst="rect">
            <a:avLst/>
          </a:prstGeom>
        </p:spPr>
      </p:pic>
    </p:spTree>
    <p:extLst>
      <p:ext uri="{BB962C8B-B14F-4D97-AF65-F5344CB8AC3E}">
        <p14:creationId xmlns:p14="http://schemas.microsoft.com/office/powerpoint/2010/main" val="15078520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41B1D-C80A-633C-879D-11BA118CE402}"/>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6CFC2A5F-0F1C-FE4D-094A-2742D109CB1D}"/>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Job Queue</a:t>
            </a:r>
          </a:p>
        </p:txBody>
      </p:sp>
      <p:sp>
        <p:nvSpPr>
          <p:cNvPr id="4" name="Rectangle: Rounded Corners 3">
            <a:extLst>
              <a:ext uri="{FF2B5EF4-FFF2-40B4-BE49-F238E27FC236}">
                <a16:creationId xmlns:a16="http://schemas.microsoft.com/office/drawing/2014/main" id="{AAB8A99D-FC2D-3168-43B2-18087FCB3230}"/>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Task Scheduling</a:t>
            </a:r>
          </a:p>
        </p:txBody>
      </p:sp>
      <p:sp>
        <p:nvSpPr>
          <p:cNvPr id="5" name="Rectangle: Rounded Corners 4">
            <a:extLst>
              <a:ext uri="{FF2B5EF4-FFF2-40B4-BE49-F238E27FC236}">
                <a16:creationId xmlns:a16="http://schemas.microsoft.com/office/drawing/2014/main" id="{BF15AD95-BE84-AE66-3BA0-EC74EDD8B3AA}"/>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Order Processing</a:t>
            </a:r>
          </a:p>
        </p:txBody>
      </p:sp>
    </p:spTree>
    <p:extLst>
      <p:ext uri="{BB962C8B-B14F-4D97-AF65-F5344CB8AC3E}">
        <p14:creationId xmlns:p14="http://schemas.microsoft.com/office/powerpoint/2010/main" val="10719268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3ACEA8-2DD5-B6C5-1FBF-FEAE726666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CB9A61-2F21-2228-B9A1-81E4D7CBB84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54A6663-8203-EB92-5CA2-16F35CA1E7AF}"/>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193005D8-FA21-8101-4DB6-7A9407B14734}"/>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4" name="Rectangle: Rounded Corners 3">
            <a:extLst>
              <a:ext uri="{FF2B5EF4-FFF2-40B4-BE49-F238E27FC236}">
                <a16:creationId xmlns:a16="http://schemas.microsoft.com/office/drawing/2014/main" id="{3E550380-B9F7-B9B8-B100-0FD94CB4716D}"/>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43A92C93-FE47-6237-5851-30647BFC415E}"/>
              </a:ext>
            </a:extLst>
          </p:cNvPr>
          <p:cNvSpPr/>
          <p:nvPr/>
        </p:nvSpPr>
        <p:spPr>
          <a:xfrm>
            <a:off x="147274" y="3512288"/>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Aggregator</a:t>
            </a:r>
          </a:p>
        </p:txBody>
      </p:sp>
      <p:pic>
        <p:nvPicPr>
          <p:cNvPr id="10" name="Picture 9">
            <a:extLst>
              <a:ext uri="{FF2B5EF4-FFF2-40B4-BE49-F238E27FC236}">
                <a16:creationId xmlns:a16="http://schemas.microsoft.com/office/drawing/2014/main" id="{A869BCA0-FFD8-3A3D-360C-E353F74B3FCF}"/>
              </a:ext>
            </a:extLst>
          </p:cNvPr>
          <p:cNvPicPr>
            <a:picLocks noChangeAspect="1"/>
          </p:cNvPicPr>
          <p:nvPr/>
        </p:nvPicPr>
        <p:blipFill>
          <a:blip r:embed="rId3"/>
          <a:stretch>
            <a:fillRect/>
          </a:stretch>
        </p:blipFill>
        <p:spPr>
          <a:xfrm>
            <a:off x="4461015" y="1892948"/>
            <a:ext cx="7087589" cy="2905530"/>
          </a:xfrm>
          <a:prstGeom prst="rect">
            <a:avLst/>
          </a:prstGeom>
        </p:spPr>
      </p:pic>
      <p:sp>
        <p:nvSpPr>
          <p:cNvPr id="7" name="Rectangle 6">
            <a:extLst>
              <a:ext uri="{FF2B5EF4-FFF2-40B4-BE49-F238E27FC236}">
                <a16:creationId xmlns:a16="http://schemas.microsoft.com/office/drawing/2014/main" id="{0140AD54-BF49-BABE-2E7B-12986BB6000A}"/>
              </a:ext>
            </a:extLst>
          </p:cNvPr>
          <p:cNvSpPr/>
          <p:nvPr/>
        </p:nvSpPr>
        <p:spPr>
          <a:xfrm>
            <a:off x="4461015" y="3512288"/>
            <a:ext cx="6892785" cy="31676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9" name="Picture 8">
            <a:extLst>
              <a:ext uri="{FF2B5EF4-FFF2-40B4-BE49-F238E27FC236}">
                <a16:creationId xmlns:a16="http://schemas.microsoft.com/office/drawing/2014/main" id="{B0161373-068C-D471-F424-3E2AD30A9A41}"/>
              </a:ext>
            </a:extLst>
          </p:cNvPr>
          <p:cNvPicPr>
            <a:picLocks noChangeAspect="1"/>
          </p:cNvPicPr>
          <p:nvPr/>
        </p:nvPicPr>
        <p:blipFill>
          <a:blip r:embed="rId4"/>
          <a:stretch>
            <a:fillRect/>
          </a:stretch>
        </p:blipFill>
        <p:spPr>
          <a:xfrm>
            <a:off x="4365005" y="2130752"/>
            <a:ext cx="7279607" cy="2378327"/>
          </a:xfrm>
          <a:prstGeom prst="rect">
            <a:avLst/>
          </a:prstGeom>
          <a:ln>
            <a:solidFill>
              <a:schemeClr val="accent1"/>
            </a:solidFill>
          </a:ln>
        </p:spPr>
      </p:pic>
    </p:spTree>
    <p:extLst>
      <p:ext uri="{BB962C8B-B14F-4D97-AF65-F5344CB8AC3E}">
        <p14:creationId xmlns:p14="http://schemas.microsoft.com/office/powerpoint/2010/main" val="30233089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10"/>
                                        </p:tgtEl>
                                        <p:attrNameLst>
                                          <p:attrName>style.opacity</p:attrName>
                                        </p:attrNameLst>
                                      </p:cBhvr>
                                      <p:to>
                                        <p:strVal val="0.25"/>
                                      </p:to>
                                    </p:set>
                                    <p:animEffect filter="image" prLst="opacity: 0.25">
                                      <p:cBhvr rctx="IE">
                                        <p:cTn id="12" dur="indefinite"/>
                                        <p:tgtEl>
                                          <p:spTgt spid="10"/>
                                        </p:tgtEl>
                                      </p:cBhvr>
                                    </p:animEffec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0F115-0145-F443-BF72-4C119A89A9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517D05-A9E6-8A34-B1F1-E92FDE8E565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FDFF54B-AFC4-DCE0-E61C-E6A423323A93}"/>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5DEC162D-5649-497F-ED7E-D61E969664C6}"/>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4" name="Rectangle: Rounded Corners 3">
            <a:extLst>
              <a:ext uri="{FF2B5EF4-FFF2-40B4-BE49-F238E27FC236}">
                <a16:creationId xmlns:a16="http://schemas.microsoft.com/office/drawing/2014/main" id="{8C02AACF-3B74-08FE-963D-92FDE28638AC}"/>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4033E178-DCC7-58A3-19BE-A16B5EC4D867}"/>
              </a:ext>
            </a:extLst>
          </p:cNvPr>
          <p:cNvSpPr/>
          <p:nvPr/>
        </p:nvSpPr>
        <p:spPr>
          <a:xfrm>
            <a:off x="147274" y="3512288"/>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Aggregator</a:t>
            </a:r>
          </a:p>
        </p:txBody>
      </p:sp>
      <p:pic>
        <p:nvPicPr>
          <p:cNvPr id="10" name="Picture 9">
            <a:extLst>
              <a:ext uri="{FF2B5EF4-FFF2-40B4-BE49-F238E27FC236}">
                <a16:creationId xmlns:a16="http://schemas.microsoft.com/office/drawing/2014/main" id="{99008357-5D40-FE8C-152F-B932A2C42496}"/>
              </a:ext>
            </a:extLst>
          </p:cNvPr>
          <p:cNvPicPr>
            <a:picLocks noChangeAspect="1"/>
          </p:cNvPicPr>
          <p:nvPr/>
        </p:nvPicPr>
        <p:blipFill>
          <a:blip r:embed="rId3"/>
          <a:stretch>
            <a:fillRect/>
          </a:stretch>
        </p:blipFill>
        <p:spPr>
          <a:xfrm>
            <a:off x="4461015" y="1892948"/>
            <a:ext cx="7087589" cy="2905530"/>
          </a:xfrm>
          <a:prstGeom prst="rect">
            <a:avLst/>
          </a:prstGeom>
        </p:spPr>
      </p:pic>
      <p:sp>
        <p:nvSpPr>
          <p:cNvPr id="7" name="Rectangle 6">
            <a:extLst>
              <a:ext uri="{FF2B5EF4-FFF2-40B4-BE49-F238E27FC236}">
                <a16:creationId xmlns:a16="http://schemas.microsoft.com/office/drawing/2014/main" id="{2B3CFAA9-6B5A-CA6C-3C73-9E08FBB96BD5}"/>
              </a:ext>
            </a:extLst>
          </p:cNvPr>
          <p:cNvSpPr/>
          <p:nvPr/>
        </p:nvSpPr>
        <p:spPr>
          <a:xfrm>
            <a:off x="4461015" y="3718028"/>
            <a:ext cx="6892785" cy="31676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11" name="Picture 10">
            <a:extLst>
              <a:ext uri="{FF2B5EF4-FFF2-40B4-BE49-F238E27FC236}">
                <a16:creationId xmlns:a16="http://schemas.microsoft.com/office/drawing/2014/main" id="{611923E7-8D69-E545-8571-97A154531188}"/>
              </a:ext>
            </a:extLst>
          </p:cNvPr>
          <p:cNvPicPr>
            <a:picLocks noChangeAspect="1"/>
          </p:cNvPicPr>
          <p:nvPr/>
        </p:nvPicPr>
        <p:blipFill>
          <a:blip r:embed="rId4"/>
          <a:stretch>
            <a:fillRect/>
          </a:stretch>
        </p:blipFill>
        <p:spPr>
          <a:xfrm>
            <a:off x="4263390" y="3132304"/>
            <a:ext cx="7425306" cy="920564"/>
          </a:xfrm>
          <a:prstGeom prst="rect">
            <a:avLst/>
          </a:prstGeom>
          <a:ln>
            <a:solidFill>
              <a:schemeClr val="accent1"/>
            </a:solidFill>
          </a:ln>
        </p:spPr>
      </p:pic>
    </p:spTree>
    <p:extLst>
      <p:ext uri="{BB962C8B-B14F-4D97-AF65-F5344CB8AC3E}">
        <p14:creationId xmlns:p14="http://schemas.microsoft.com/office/powerpoint/2010/main" val="7761529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10"/>
                                        </p:tgtEl>
                                        <p:attrNameLst>
                                          <p:attrName>style.opacity</p:attrName>
                                        </p:attrNameLst>
                                      </p:cBhvr>
                                      <p:to>
                                        <p:strVal val="0.25"/>
                                      </p:to>
                                    </p:set>
                                    <p:animEffect filter="image" prLst="opacity: 0.25">
                                      <p:cBhvr rctx="IE">
                                        <p:cTn id="12" dur="indefinite"/>
                                        <p:tgtEl>
                                          <p:spTgt spid="10"/>
                                        </p:tgtEl>
                                      </p:cBhvr>
                                    </p:animEffec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7A128B-217F-EAA9-E2FB-B07651BA1D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75E839-1699-CC94-76F3-8A2CC954C1DB}"/>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7739E2D-F479-A2CC-B770-D5243F0FB149}"/>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E6569820-A569-F795-B64E-77585E42EF8F}"/>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4" name="Rectangle: Rounded Corners 3">
            <a:extLst>
              <a:ext uri="{FF2B5EF4-FFF2-40B4-BE49-F238E27FC236}">
                <a16:creationId xmlns:a16="http://schemas.microsoft.com/office/drawing/2014/main" id="{008ADFB0-C5F7-8EAA-15E4-A35220676F11}"/>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B9284F09-1037-0AFC-46BD-E6B60C49C6FC}"/>
              </a:ext>
            </a:extLst>
          </p:cNvPr>
          <p:cNvSpPr/>
          <p:nvPr/>
        </p:nvSpPr>
        <p:spPr>
          <a:xfrm>
            <a:off x="147274" y="3512288"/>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Aggregator</a:t>
            </a:r>
          </a:p>
        </p:txBody>
      </p:sp>
      <p:pic>
        <p:nvPicPr>
          <p:cNvPr id="10" name="Picture 9">
            <a:extLst>
              <a:ext uri="{FF2B5EF4-FFF2-40B4-BE49-F238E27FC236}">
                <a16:creationId xmlns:a16="http://schemas.microsoft.com/office/drawing/2014/main" id="{74FF73E2-85A4-8D1F-0D47-FB616418A999}"/>
              </a:ext>
            </a:extLst>
          </p:cNvPr>
          <p:cNvPicPr>
            <a:picLocks noChangeAspect="1"/>
          </p:cNvPicPr>
          <p:nvPr/>
        </p:nvPicPr>
        <p:blipFill>
          <a:blip r:embed="rId3"/>
          <a:stretch>
            <a:fillRect/>
          </a:stretch>
        </p:blipFill>
        <p:spPr>
          <a:xfrm>
            <a:off x="4461015" y="1892948"/>
            <a:ext cx="7087589" cy="2905530"/>
          </a:xfrm>
          <a:prstGeom prst="rect">
            <a:avLst/>
          </a:prstGeom>
        </p:spPr>
      </p:pic>
      <p:sp>
        <p:nvSpPr>
          <p:cNvPr id="7" name="Rectangle 6">
            <a:extLst>
              <a:ext uri="{FF2B5EF4-FFF2-40B4-BE49-F238E27FC236}">
                <a16:creationId xmlns:a16="http://schemas.microsoft.com/office/drawing/2014/main" id="{C82F2F47-79CD-684B-111A-297559506D61}"/>
              </a:ext>
            </a:extLst>
          </p:cNvPr>
          <p:cNvSpPr/>
          <p:nvPr/>
        </p:nvSpPr>
        <p:spPr>
          <a:xfrm>
            <a:off x="4461015" y="3889478"/>
            <a:ext cx="6892785" cy="316762"/>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pic>
        <p:nvPicPr>
          <p:cNvPr id="9" name="Picture 8">
            <a:extLst>
              <a:ext uri="{FF2B5EF4-FFF2-40B4-BE49-F238E27FC236}">
                <a16:creationId xmlns:a16="http://schemas.microsoft.com/office/drawing/2014/main" id="{EE6519CE-B830-13A6-C216-B89792C6DACA}"/>
              </a:ext>
            </a:extLst>
          </p:cNvPr>
          <p:cNvPicPr>
            <a:picLocks noChangeAspect="1"/>
          </p:cNvPicPr>
          <p:nvPr/>
        </p:nvPicPr>
        <p:blipFill>
          <a:blip r:embed="rId4"/>
          <a:stretch>
            <a:fillRect/>
          </a:stretch>
        </p:blipFill>
        <p:spPr>
          <a:xfrm>
            <a:off x="4392898" y="2835957"/>
            <a:ext cx="7029018" cy="1511442"/>
          </a:xfrm>
          <a:prstGeom prst="rect">
            <a:avLst/>
          </a:prstGeom>
          <a:ln>
            <a:solidFill>
              <a:schemeClr val="accent1"/>
            </a:solidFill>
          </a:ln>
        </p:spPr>
      </p:pic>
    </p:spTree>
    <p:extLst>
      <p:ext uri="{BB962C8B-B14F-4D97-AF65-F5344CB8AC3E}">
        <p14:creationId xmlns:p14="http://schemas.microsoft.com/office/powerpoint/2010/main" val="32576387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10"/>
                                        </p:tgtEl>
                                        <p:attrNameLst>
                                          <p:attrName>style.opacity</p:attrName>
                                        </p:attrNameLst>
                                      </p:cBhvr>
                                      <p:to>
                                        <p:strVal val="0.25"/>
                                      </p:to>
                                    </p:set>
                                    <p:animEffect filter="image" prLst="opacity: 0.25">
                                      <p:cBhvr rctx="IE">
                                        <p:cTn id="12" dur="indefinite"/>
                                        <p:tgtEl>
                                          <p:spTgt spid="10"/>
                                        </p:tgtEl>
                                      </p:cBhvr>
                                    </p:animEffect>
                                  </p:childTnLst>
                                </p:cTn>
                              </p:par>
                            </p:childTnLst>
                          </p:cTn>
                        </p:par>
                        <p:par>
                          <p:cTn id="13" fill="hold">
                            <p:stCondLst>
                              <p:cond delay="0"/>
                            </p:stCondLst>
                            <p:childTnLst>
                              <p:par>
                                <p:cTn id="14" presetID="10" presetClass="entr" presetSubtype="0"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D61BF-E622-896C-F0AD-8A318BCA0DE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E6687C-492A-EC6D-950B-8A843671B04B}"/>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3ABCE03A-BF8C-30DC-9D6D-3AA511569F10}"/>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31210ABA-773A-DE46-798B-8B688008BC32}"/>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4" name="Rectangle: Rounded Corners 3">
            <a:extLst>
              <a:ext uri="{FF2B5EF4-FFF2-40B4-BE49-F238E27FC236}">
                <a16:creationId xmlns:a16="http://schemas.microsoft.com/office/drawing/2014/main" id="{123A1BF0-5D84-5B4E-EB0D-93E507E008D7}"/>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0984D089-EA7D-0BE2-4E89-558F3DE01400}"/>
              </a:ext>
            </a:extLst>
          </p:cNvPr>
          <p:cNvSpPr/>
          <p:nvPr/>
        </p:nvSpPr>
        <p:spPr>
          <a:xfrm>
            <a:off x="147274" y="3512288"/>
            <a:ext cx="3839933"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Aggregator</a:t>
            </a:r>
          </a:p>
        </p:txBody>
      </p:sp>
      <p:sp>
        <p:nvSpPr>
          <p:cNvPr id="8" name="Rectangle: Rounded Corners 7">
            <a:extLst>
              <a:ext uri="{FF2B5EF4-FFF2-40B4-BE49-F238E27FC236}">
                <a16:creationId xmlns:a16="http://schemas.microsoft.com/office/drawing/2014/main" id="{E1367934-5082-32A2-0927-AAC922727284}"/>
              </a:ext>
            </a:extLst>
          </p:cNvPr>
          <p:cNvSpPr/>
          <p:nvPr/>
        </p:nvSpPr>
        <p:spPr>
          <a:xfrm>
            <a:off x="147273" y="4175051"/>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Consumer</a:t>
            </a:r>
          </a:p>
        </p:txBody>
      </p:sp>
      <p:pic>
        <p:nvPicPr>
          <p:cNvPr id="12" name="Picture 11">
            <a:extLst>
              <a:ext uri="{FF2B5EF4-FFF2-40B4-BE49-F238E27FC236}">
                <a16:creationId xmlns:a16="http://schemas.microsoft.com/office/drawing/2014/main" id="{8BD575B3-FAD9-B57B-4F99-FC5116B0F7AF}"/>
              </a:ext>
            </a:extLst>
          </p:cNvPr>
          <p:cNvPicPr>
            <a:picLocks noChangeAspect="1"/>
          </p:cNvPicPr>
          <p:nvPr/>
        </p:nvPicPr>
        <p:blipFill>
          <a:blip r:embed="rId3"/>
          <a:stretch>
            <a:fillRect/>
          </a:stretch>
        </p:blipFill>
        <p:spPr>
          <a:xfrm>
            <a:off x="4678131" y="1393677"/>
            <a:ext cx="5849766" cy="4951738"/>
          </a:xfrm>
          <a:prstGeom prst="rect">
            <a:avLst/>
          </a:prstGeom>
        </p:spPr>
      </p:pic>
    </p:spTree>
    <p:extLst>
      <p:ext uri="{BB962C8B-B14F-4D97-AF65-F5344CB8AC3E}">
        <p14:creationId xmlns:p14="http://schemas.microsoft.com/office/powerpoint/2010/main" val="3879241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6E872-6CDA-7EB3-EC57-6B2CEA1E4A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5CF74B-C300-E7A2-8267-1EC131BCCCB5}"/>
              </a:ext>
            </a:extLst>
          </p:cNvPr>
          <p:cNvSpPr>
            <a:spLocks noGrp="1"/>
          </p:cNvSpPr>
          <p:nvPr>
            <p:ph type="title"/>
          </p:nvPr>
        </p:nvSpPr>
        <p:spPr/>
        <p:txBody>
          <a:bodyPr/>
          <a:lstStyle/>
          <a:p>
            <a:r>
              <a:rPr lang="en-US" dirty="0"/>
              <a:t>Demonstration</a:t>
            </a:r>
          </a:p>
        </p:txBody>
      </p:sp>
      <p:sp>
        <p:nvSpPr>
          <p:cNvPr id="8" name="Rectangle: Rounded Corners 7">
            <a:extLst>
              <a:ext uri="{FF2B5EF4-FFF2-40B4-BE49-F238E27FC236}">
                <a16:creationId xmlns:a16="http://schemas.microsoft.com/office/drawing/2014/main" id="{0624D3C0-E61A-EB68-9DEE-38D3C1BF0C2D}"/>
              </a:ext>
            </a:extLst>
          </p:cNvPr>
          <p:cNvSpPr/>
          <p:nvPr/>
        </p:nvSpPr>
        <p:spPr>
          <a:xfrm>
            <a:off x="147273" y="4851382"/>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sp>
        <p:nvSpPr>
          <p:cNvPr id="26" name="Rectangle: Rounded Corners 25">
            <a:extLst>
              <a:ext uri="{FF2B5EF4-FFF2-40B4-BE49-F238E27FC236}">
                <a16:creationId xmlns:a16="http://schemas.microsoft.com/office/drawing/2014/main" id="{67A57FFE-0D06-30AB-72C9-AA54BF3D32F3}"/>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27" name="Rectangle: Rounded Corners 26">
            <a:extLst>
              <a:ext uri="{FF2B5EF4-FFF2-40B4-BE49-F238E27FC236}">
                <a16:creationId xmlns:a16="http://schemas.microsoft.com/office/drawing/2014/main" id="{71C7F5B3-3759-14D9-4401-2F444B01CD6A}"/>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28" name="Rectangle: Rounded Corners 27">
            <a:extLst>
              <a:ext uri="{FF2B5EF4-FFF2-40B4-BE49-F238E27FC236}">
                <a16:creationId xmlns:a16="http://schemas.microsoft.com/office/drawing/2014/main" id="{9BF4A2EE-723A-068D-9BBC-BF43F7E7E96E}"/>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29" name="Rectangle: Rounded Corners 28">
            <a:extLst>
              <a:ext uri="{FF2B5EF4-FFF2-40B4-BE49-F238E27FC236}">
                <a16:creationId xmlns:a16="http://schemas.microsoft.com/office/drawing/2014/main" id="{6F25729E-2309-DA6F-F528-41AC83339816}"/>
              </a:ext>
            </a:extLst>
          </p:cNvPr>
          <p:cNvSpPr/>
          <p:nvPr/>
        </p:nvSpPr>
        <p:spPr>
          <a:xfrm>
            <a:off x="147274" y="3512288"/>
            <a:ext cx="3839933"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Aggregator</a:t>
            </a:r>
          </a:p>
        </p:txBody>
      </p:sp>
      <p:sp>
        <p:nvSpPr>
          <p:cNvPr id="30" name="Rectangle: Rounded Corners 29">
            <a:extLst>
              <a:ext uri="{FF2B5EF4-FFF2-40B4-BE49-F238E27FC236}">
                <a16:creationId xmlns:a16="http://schemas.microsoft.com/office/drawing/2014/main" id="{3CB2BAF5-54AC-1CFB-6652-684F461DF0E0}"/>
              </a:ext>
            </a:extLst>
          </p:cNvPr>
          <p:cNvSpPr/>
          <p:nvPr/>
        </p:nvSpPr>
        <p:spPr>
          <a:xfrm>
            <a:off x="147273" y="4175051"/>
            <a:ext cx="3839933"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Consumer</a:t>
            </a:r>
          </a:p>
        </p:txBody>
      </p:sp>
      <p:pic>
        <p:nvPicPr>
          <p:cNvPr id="32" name="Picture 31">
            <a:extLst>
              <a:ext uri="{FF2B5EF4-FFF2-40B4-BE49-F238E27FC236}">
                <a16:creationId xmlns:a16="http://schemas.microsoft.com/office/drawing/2014/main" id="{4AE8B263-38A0-0D7D-548B-3DDD73FB4AC8}"/>
              </a:ext>
            </a:extLst>
          </p:cNvPr>
          <p:cNvPicPr>
            <a:picLocks noChangeAspect="1"/>
          </p:cNvPicPr>
          <p:nvPr/>
        </p:nvPicPr>
        <p:blipFill>
          <a:blip r:embed="rId3"/>
          <a:stretch>
            <a:fillRect/>
          </a:stretch>
        </p:blipFill>
        <p:spPr>
          <a:xfrm>
            <a:off x="5247421" y="107862"/>
            <a:ext cx="4618566" cy="2016656"/>
          </a:xfrm>
          <a:prstGeom prst="rect">
            <a:avLst/>
          </a:prstGeom>
        </p:spPr>
      </p:pic>
      <p:pic>
        <p:nvPicPr>
          <p:cNvPr id="34" name="Picture 33">
            <a:extLst>
              <a:ext uri="{FF2B5EF4-FFF2-40B4-BE49-F238E27FC236}">
                <a16:creationId xmlns:a16="http://schemas.microsoft.com/office/drawing/2014/main" id="{3E2523AC-391D-9369-2E60-3D8CF2F56DFC}"/>
              </a:ext>
            </a:extLst>
          </p:cNvPr>
          <p:cNvPicPr>
            <a:picLocks noChangeAspect="1"/>
          </p:cNvPicPr>
          <p:nvPr/>
        </p:nvPicPr>
        <p:blipFill>
          <a:blip r:embed="rId4"/>
          <a:stretch>
            <a:fillRect/>
          </a:stretch>
        </p:blipFill>
        <p:spPr>
          <a:xfrm>
            <a:off x="5253679" y="2247551"/>
            <a:ext cx="4618566" cy="2016656"/>
          </a:xfrm>
          <a:prstGeom prst="rect">
            <a:avLst/>
          </a:prstGeom>
        </p:spPr>
      </p:pic>
      <p:pic>
        <p:nvPicPr>
          <p:cNvPr id="36" name="Picture 35">
            <a:extLst>
              <a:ext uri="{FF2B5EF4-FFF2-40B4-BE49-F238E27FC236}">
                <a16:creationId xmlns:a16="http://schemas.microsoft.com/office/drawing/2014/main" id="{2DD48D92-FEEB-F923-AD77-78BCA4CF1297}"/>
              </a:ext>
            </a:extLst>
          </p:cNvPr>
          <p:cNvPicPr>
            <a:picLocks noChangeAspect="1"/>
          </p:cNvPicPr>
          <p:nvPr/>
        </p:nvPicPr>
        <p:blipFill>
          <a:blip r:embed="rId5"/>
          <a:stretch>
            <a:fillRect/>
          </a:stretch>
        </p:blipFill>
        <p:spPr>
          <a:xfrm>
            <a:off x="5253679" y="4352810"/>
            <a:ext cx="4682027" cy="2016656"/>
          </a:xfrm>
          <a:prstGeom prst="rect">
            <a:avLst/>
          </a:prstGeom>
        </p:spPr>
      </p:pic>
      <p:pic>
        <p:nvPicPr>
          <p:cNvPr id="40" name="Picture 39">
            <a:extLst>
              <a:ext uri="{FF2B5EF4-FFF2-40B4-BE49-F238E27FC236}">
                <a16:creationId xmlns:a16="http://schemas.microsoft.com/office/drawing/2014/main" id="{CDA6FC9D-2FE6-82ED-ECE9-596EFEEC53F8}"/>
              </a:ext>
            </a:extLst>
          </p:cNvPr>
          <p:cNvPicPr>
            <a:picLocks noChangeAspect="1"/>
          </p:cNvPicPr>
          <p:nvPr/>
        </p:nvPicPr>
        <p:blipFill>
          <a:blip r:embed="rId6"/>
          <a:stretch>
            <a:fillRect/>
          </a:stretch>
        </p:blipFill>
        <p:spPr>
          <a:xfrm>
            <a:off x="5247421" y="107862"/>
            <a:ext cx="4618567" cy="2016657"/>
          </a:xfrm>
          <a:prstGeom prst="rect">
            <a:avLst/>
          </a:prstGeom>
        </p:spPr>
      </p:pic>
      <p:pic>
        <p:nvPicPr>
          <p:cNvPr id="42" name="Picture 41">
            <a:extLst>
              <a:ext uri="{FF2B5EF4-FFF2-40B4-BE49-F238E27FC236}">
                <a16:creationId xmlns:a16="http://schemas.microsoft.com/office/drawing/2014/main" id="{56AB4CD2-B02C-BE88-022B-00CACB219A5E}"/>
              </a:ext>
            </a:extLst>
          </p:cNvPr>
          <p:cNvPicPr>
            <a:picLocks noChangeAspect="1"/>
          </p:cNvPicPr>
          <p:nvPr/>
        </p:nvPicPr>
        <p:blipFill>
          <a:blip r:embed="rId7"/>
          <a:stretch>
            <a:fillRect/>
          </a:stretch>
        </p:blipFill>
        <p:spPr>
          <a:xfrm>
            <a:off x="5215690" y="2270514"/>
            <a:ext cx="4682027" cy="2016656"/>
          </a:xfrm>
          <a:prstGeom prst="rect">
            <a:avLst/>
          </a:prstGeom>
        </p:spPr>
      </p:pic>
      <p:pic>
        <p:nvPicPr>
          <p:cNvPr id="44" name="Picture 43">
            <a:extLst>
              <a:ext uri="{FF2B5EF4-FFF2-40B4-BE49-F238E27FC236}">
                <a16:creationId xmlns:a16="http://schemas.microsoft.com/office/drawing/2014/main" id="{D8BE284E-B352-1BB1-6A59-B71C80EB8B04}"/>
              </a:ext>
            </a:extLst>
          </p:cNvPr>
          <p:cNvPicPr>
            <a:picLocks noChangeAspect="1"/>
          </p:cNvPicPr>
          <p:nvPr/>
        </p:nvPicPr>
        <p:blipFill>
          <a:blip r:embed="rId8"/>
          <a:stretch>
            <a:fillRect/>
          </a:stretch>
        </p:blipFill>
        <p:spPr>
          <a:xfrm>
            <a:off x="5221948" y="4352810"/>
            <a:ext cx="4745487" cy="2016656"/>
          </a:xfrm>
          <a:prstGeom prst="rect">
            <a:avLst/>
          </a:prstGeom>
        </p:spPr>
      </p:pic>
    </p:spTree>
    <p:extLst>
      <p:ext uri="{BB962C8B-B14F-4D97-AF65-F5344CB8AC3E}">
        <p14:creationId xmlns:p14="http://schemas.microsoft.com/office/powerpoint/2010/main" val="9885693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par>
                                <p:cTn id="8" presetID="10" presetClass="entr" presetSubtype="0"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fade">
                                      <p:cBhvr>
                                        <p:cTn id="23" dur="500"/>
                                        <p:tgtEl>
                                          <p:spTgt spid="42"/>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E31AD-EE9A-8011-F68B-D210E520A3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835D48-D888-98A9-F032-F5B6959A43B6}"/>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5B68B44C-90E1-BC5E-630A-079251FBA79A}"/>
              </a:ext>
            </a:extLst>
          </p:cNvPr>
          <p:cNvSpPr>
            <a:spLocks noGrp="1"/>
          </p:cNvSpPr>
          <p:nvPr>
            <p:ph idx="1"/>
          </p:nvPr>
        </p:nvSpPr>
        <p:spPr/>
        <p:txBody>
          <a:bodyPr/>
          <a:lstStyle/>
          <a:p>
            <a:pPr>
              <a:spcAft>
                <a:spcPts val="1800"/>
              </a:spcAft>
            </a:pPr>
            <a:r>
              <a:rPr lang="en-US" dirty="0"/>
              <a:t>Aggregates related messages for batch processing and data consolidation.</a:t>
            </a:r>
          </a:p>
          <a:p>
            <a:pPr>
              <a:spcAft>
                <a:spcPts val="1800"/>
              </a:spcAft>
            </a:pPr>
            <a:r>
              <a:rPr lang="en-US" dirty="0"/>
              <a:t>Enhances efficiency and scalability by reducing the </a:t>
            </a:r>
            <a:r>
              <a:rPr lang="en-US" dirty="0" err="1"/>
              <a:t>overhread</a:t>
            </a:r>
            <a:r>
              <a:rPr lang="en-US" dirty="0"/>
              <a:t> of processing individual messages.</a:t>
            </a:r>
          </a:p>
          <a:p>
            <a:pPr>
              <a:spcAft>
                <a:spcPts val="1800"/>
              </a:spcAft>
            </a:pPr>
            <a:r>
              <a:rPr lang="en-US" dirty="0"/>
              <a:t>Provides a unified view of related information, simplifying analysis and decision-making.</a:t>
            </a:r>
          </a:p>
        </p:txBody>
      </p:sp>
    </p:spTree>
    <p:extLst>
      <p:ext uri="{BB962C8B-B14F-4D97-AF65-F5344CB8AC3E}">
        <p14:creationId xmlns:p14="http://schemas.microsoft.com/office/powerpoint/2010/main" val="1750626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21E8A-B3EB-CA5F-C6FE-8BA4467D2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998CC-408C-2D55-6D39-D81D977FD6B2}"/>
              </a:ext>
            </a:extLst>
          </p:cNvPr>
          <p:cNvSpPr>
            <a:spLocks noGrp="1"/>
          </p:cNvSpPr>
          <p:nvPr>
            <p:ph type="title"/>
          </p:nvPr>
        </p:nvSpPr>
        <p:spPr/>
        <p:txBody>
          <a:bodyPr/>
          <a:lstStyle/>
          <a:p>
            <a:r>
              <a:rPr lang="en-US" dirty="0"/>
              <a:t>Scatter-Gather Pattern</a:t>
            </a:r>
          </a:p>
        </p:txBody>
      </p:sp>
      <p:sp>
        <p:nvSpPr>
          <p:cNvPr id="3" name="Text Placeholder 2">
            <a:extLst>
              <a:ext uri="{FF2B5EF4-FFF2-40B4-BE49-F238E27FC236}">
                <a16:creationId xmlns:a16="http://schemas.microsoft.com/office/drawing/2014/main" id="{76204DAC-091A-B1DC-90F8-B45151044EEC}"/>
              </a:ext>
            </a:extLst>
          </p:cNvPr>
          <p:cNvSpPr>
            <a:spLocks noGrp="1"/>
          </p:cNvSpPr>
          <p:nvPr>
            <p:ph type="body" idx="1"/>
          </p:nvPr>
        </p:nvSpPr>
        <p:spPr/>
        <p:txBody>
          <a:bodyPr/>
          <a:lstStyle/>
          <a:p>
            <a:r>
              <a:rPr lang="en-US" dirty="0">
                <a:solidFill>
                  <a:srgbClr val="094843"/>
                </a:solidFill>
              </a:rPr>
              <a:t>Routing and Processing</a:t>
            </a:r>
          </a:p>
        </p:txBody>
      </p:sp>
    </p:spTree>
    <p:extLst>
      <p:ext uri="{BB962C8B-B14F-4D97-AF65-F5344CB8AC3E}">
        <p14:creationId xmlns:p14="http://schemas.microsoft.com/office/powerpoint/2010/main" val="30898653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00F73-7192-4CFB-17F4-04F3F3ED5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90362-5659-1393-C308-A6FED2D7FF41}"/>
              </a:ext>
            </a:extLst>
          </p:cNvPr>
          <p:cNvSpPr>
            <a:spLocks noGrp="1"/>
          </p:cNvSpPr>
          <p:nvPr>
            <p:ph type="title"/>
          </p:nvPr>
        </p:nvSpPr>
        <p:spPr/>
        <p:txBody>
          <a:bodyPr/>
          <a:lstStyle/>
          <a:p>
            <a:r>
              <a:rPr lang="en-US" dirty="0"/>
              <a:t>What is the Aggregator Pattern</a:t>
            </a:r>
          </a:p>
        </p:txBody>
      </p:sp>
      <p:sp>
        <p:nvSpPr>
          <p:cNvPr id="4" name="Rectangle: Rounded Corners 3">
            <a:extLst>
              <a:ext uri="{FF2B5EF4-FFF2-40B4-BE49-F238E27FC236}">
                <a16:creationId xmlns:a16="http://schemas.microsoft.com/office/drawing/2014/main" id="{3AAFDE76-D5A0-A9B6-3794-67F0EFE00BC8}"/>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Request sent to multiple recipients and responses are aggregated</a:t>
            </a:r>
          </a:p>
        </p:txBody>
      </p:sp>
      <p:sp>
        <p:nvSpPr>
          <p:cNvPr id="5" name="Rectangle: Rounded Corners 4">
            <a:extLst>
              <a:ext uri="{FF2B5EF4-FFF2-40B4-BE49-F238E27FC236}">
                <a16:creationId xmlns:a16="http://schemas.microsoft.com/office/drawing/2014/main" id="{8246E3B2-3747-A26E-9463-EC32702D363E}"/>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Parallel processing and aggregation of results</a:t>
            </a:r>
          </a:p>
        </p:txBody>
      </p:sp>
    </p:spTree>
    <p:extLst>
      <p:ext uri="{BB962C8B-B14F-4D97-AF65-F5344CB8AC3E}">
        <p14:creationId xmlns:p14="http://schemas.microsoft.com/office/powerpoint/2010/main" val="2576589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3C2000-B763-62B4-0DC9-C2F8446FC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875D6A-1862-3534-32E6-BBC1148C6005}"/>
              </a:ext>
            </a:extLst>
          </p:cNvPr>
          <p:cNvSpPr>
            <a:spLocks noGrp="1"/>
          </p:cNvSpPr>
          <p:nvPr>
            <p:ph type="title"/>
          </p:nvPr>
        </p:nvSpPr>
        <p:spPr/>
        <p:txBody>
          <a:bodyPr/>
          <a:lstStyle/>
          <a:p>
            <a:r>
              <a:rPr lang="en-US" dirty="0"/>
              <a:t>Key Components</a:t>
            </a:r>
          </a:p>
        </p:txBody>
      </p:sp>
      <p:grpSp>
        <p:nvGrpSpPr>
          <p:cNvPr id="138" name="Group 137">
            <a:extLst>
              <a:ext uri="{FF2B5EF4-FFF2-40B4-BE49-F238E27FC236}">
                <a16:creationId xmlns:a16="http://schemas.microsoft.com/office/drawing/2014/main" id="{A5FC86F8-A419-791B-FB84-2E6BEADF3E83}"/>
              </a:ext>
            </a:extLst>
          </p:cNvPr>
          <p:cNvGrpSpPr/>
          <p:nvPr/>
        </p:nvGrpSpPr>
        <p:grpSpPr>
          <a:xfrm>
            <a:off x="497560" y="1770375"/>
            <a:ext cx="1293151" cy="3264589"/>
            <a:chOff x="497560" y="1770375"/>
            <a:chExt cx="1293151" cy="3264589"/>
          </a:xfrm>
        </p:grpSpPr>
        <p:grpSp>
          <p:nvGrpSpPr>
            <p:cNvPr id="100" name="Group 99">
              <a:extLst>
                <a:ext uri="{FF2B5EF4-FFF2-40B4-BE49-F238E27FC236}">
                  <a16:creationId xmlns:a16="http://schemas.microsoft.com/office/drawing/2014/main" id="{3EBB7BD4-ECD2-189E-39B3-50E1E0F5BC5F}"/>
                </a:ext>
              </a:extLst>
            </p:cNvPr>
            <p:cNvGrpSpPr/>
            <p:nvPr/>
          </p:nvGrpSpPr>
          <p:grpSpPr>
            <a:xfrm>
              <a:off x="497560" y="1770375"/>
              <a:ext cx="1293151" cy="3264589"/>
              <a:chOff x="1745124" y="2044011"/>
              <a:chExt cx="1293151" cy="3264589"/>
            </a:xfrm>
          </p:grpSpPr>
          <p:sp>
            <p:nvSpPr>
              <p:cNvPr id="101" name="Rectangle: Rounded Corners 100">
                <a:extLst>
                  <a:ext uri="{FF2B5EF4-FFF2-40B4-BE49-F238E27FC236}">
                    <a16:creationId xmlns:a16="http://schemas.microsoft.com/office/drawing/2014/main" id="{0D4EE5C8-C7C7-E070-B282-381876412E44}"/>
                  </a:ext>
                </a:extLst>
              </p:cNvPr>
              <p:cNvSpPr/>
              <p:nvPr/>
            </p:nvSpPr>
            <p:spPr>
              <a:xfrm>
                <a:off x="1751415" y="2065405"/>
                <a:ext cx="1286860" cy="318769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FB167C0B-7772-593D-9BA1-D2FE0512E8BE}"/>
                  </a:ext>
                </a:extLst>
              </p:cNvPr>
              <p:cNvSpPr/>
              <p:nvPr/>
            </p:nvSpPr>
            <p:spPr>
              <a:xfrm>
                <a:off x="1745124" y="2418728"/>
                <a:ext cx="1281513" cy="2889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8F65C0B8-B52D-4503-0E18-187A32839331}"/>
                  </a:ext>
                </a:extLst>
              </p:cNvPr>
              <p:cNvSpPr/>
              <p:nvPr/>
            </p:nvSpPr>
            <p:spPr>
              <a:xfrm>
                <a:off x="1745124" y="2057400"/>
                <a:ext cx="1293151" cy="3187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4" name="TextBox 103">
                <a:extLst>
                  <a:ext uri="{FF2B5EF4-FFF2-40B4-BE49-F238E27FC236}">
                    <a16:creationId xmlns:a16="http://schemas.microsoft.com/office/drawing/2014/main" id="{DFDB5CC3-3251-221A-CA3B-38904D6B34B3}"/>
                  </a:ext>
                </a:extLst>
              </p:cNvPr>
              <p:cNvSpPr txBox="1"/>
              <p:nvPr/>
            </p:nvSpPr>
            <p:spPr>
              <a:xfrm>
                <a:off x="1818790" y="2044011"/>
                <a:ext cx="1152110" cy="369332"/>
              </a:xfrm>
              <a:prstGeom prst="rect">
                <a:avLst/>
              </a:prstGeom>
              <a:noFill/>
            </p:spPr>
            <p:txBody>
              <a:bodyPr wrap="none" rtlCol="0">
                <a:spAutoFit/>
              </a:bodyPr>
              <a:lstStyle/>
              <a:p>
                <a:r>
                  <a:rPr lang="en-US" b="1" dirty="0">
                    <a:solidFill>
                      <a:schemeClr val="bg1"/>
                    </a:solidFill>
                  </a:rPr>
                  <a:t>Requester</a:t>
                </a:r>
              </a:p>
            </p:txBody>
          </p:sp>
        </p:grpSp>
        <p:sp>
          <p:nvSpPr>
            <p:cNvPr id="135" name="TextBox 134">
              <a:extLst>
                <a:ext uri="{FF2B5EF4-FFF2-40B4-BE49-F238E27FC236}">
                  <a16:creationId xmlns:a16="http://schemas.microsoft.com/office/drawing/2014/main" id="{4A7562F7-7493-55AE-F660-FBA30A137BEC}"/>
                </a:ext>
              </a:extLst>
            </p:cNvPr>
            <p:cNvSpPr txBox="1"/>
            <p:nvPr/>
          </p:nvSpPr>
          <p:spPr>
            <a:xfrm>
              <a:off x="497560" y="2460284"/>
              <a:ext cx="1195622" cy="1815882"/>
            </a:xfrm>
            <a:prstGeom prst="rect">
              <a:avLst/>
            </a:prstGeom>
            <a:noFill/>
          </p:spPr>
          <p:txBody>
            <a:bodyPr wrap="square" rtlCol="0">
              <a:spAutoFit/>
            </a:bodyPr>
            <a:lstStyle/>
            <a:p>
              <a:pPr algn="ctr"/>
              <a:r>
                <a:rPr lang="en-US" sz="1400" dirty="0"/>
                <a:t>Component or service that initiates the scatter request and waits for the gathered responses.</a:t>
              </a:r>
            </a:p>
          </p:txBody>
        </p:sp>
      </p:grpSp>
      <p:grpSp>
        <p:nvGrpSpPr>
          <p:cNvPr id="139" name="Group 138">
            <a:extLst>
              <a:ext uri="{FF2B5EF4-FFF2-40B4-BE49-F238E27FC236}">
                <a16:creationId xmlns:a16="http://schemas.microsoft.com/office/drawing/2014/main" id="{08F63496-6A49-6077-2A82-3A92929BB6A2}"/>
              </a:ext>
            </a:extLst>
          </p:cNvPr>
          <p:cNvGrpSpPr/>
          <p:nvPr/>
        </p:nvGrpSpPr>
        <p:grpSpPr>
          <a:xfrm>
            <a:off x="1883055" y="1755676"/>
            <a:ext cx="5076398" cy="3225101"/>
            <a:chOff x="1883055" y="1755676"/>
            <a:chExt cx="5076398" cy="3225101"/>
          </a:xfrm>
        </p:grpSpPr>
        <p:grpSp>
          <p:nvGrpSpPr>
            <p:cNvPr id="107" name="Group 106">
              <a:extLst>
                <a:ext uri="{FF2B5EF4-FFF2-40B4-BE49-F238E27FC236}">
                  <a16:creationId xmlns:a16="http://schemas.microsoft.com/office/drawing/2014/main" id="{1B82B5DF-96F5-653D-A7FF-C2AD80C253F7}"/>
                </a:ext>
              </a:extLst>
            </p:cNvPr>
            <p:cNvGrpSpPr/>
            <p:nvPr/>
          </p:nvGrpSpPr>
          <p:grpSpPr>
            <a:xfrm>
              <a:off x="1883055" y="1755676"/>
              <a:ext cx="5076398" cy="3225101"/>
              <a:chOff x="2111802" y="1970853"/>
              <a:chExt cx="5076398" cy="3225101"/>
            </a:xfrm>
          </p:grpSpPr>
          <p:sp>
            <p:nvSpPr>
              <p:cNvPr id="108" name="Rectangle: Rounded Corners 107">
                <a:extLst>
                  <a:ext uri="{FF2B5EF4-FFF2-40B4-BE49-F238E27FC236}">
                    <a16:creationId xmlns:a16="http://schemas.microsoft.com/office/drawing/2014/main" id="{8C084415-5D4F-00CB-A061-C8B51430513F}"/>
                  </a:ext>
                </a:extLst>
              </p:cNvPr>
              <p:cNvSpPr/>
              <p:nvPr/>
            </p:nvSpPr>
            <p:spPr>
              <a:xfrm>
                <a:off x="2123440" y="1970853"/>
                <a:ext cx="5011970" cy="32090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1B8C6623-08AA-73CD-6945-B9D8E1A73261}"/>
                  </a:ext>
                </a:extLst>
              </p:cNvPr>
              <p:cNvSpPr/>
              <p:nvPr/>
            </p:nvSpPr>
            <p:spPr>
              <a:xfrm>
                <a:off x="2111802" y="2361578"/>
                <a:ext cx="5076398"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Rounded Corners 109">
                <a:extLst>
                  <a:ext uri="{FF2B5EF4-FFF2-40B4-BE49-F238E27FC236}">
                    <a16:creationId xmlns:a16="http://schemas.microsoft.com/office/drawing/2014/main" id="{EE77027E-ABD4-5E47-A363-B39DA0D73AC0}"/>
                  </a:ext>
                </a:extLst>
              </p:cNvPr>
              <p:cNvSpPr/>
              <p:nvPr/>
            </p:nvSpPr>
            <p:spPr>
              <a:xfrm>
                <a:off x="2123440" y="1978857"/>
                <a:ext cx="5011970" cy="32090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1" name="TextBox 110">
                <a:extLst>
                  <a:ext uri="{FF2B5EF4-FFF2-40B4-BE49-F238E27FC236}">
                    <a16:creationId xmlns:a16="http://schemas.microsoft.com/office/drawing/2014/main" id="{38B05F9F-146B-3FF1-7A32-FB3EFB592C3B}"/>
                  </a:ext>
                </a:extLst>
              </p:cNvPr>
              <p:cNvSpPr txBox="1"/>
              <p:nvPr/>
            </p:nvSpPr>
            <p:spPr>
              <a:xfrm>
                <a:off x="2358540" y="1985552"/>
                <a:ext cx="4404210" cy="369332"/>
              </a:xfrm>
              <a:prstGeom prst="rect">
                <a:avLst/>
              </a:prstGeom>
              <a:noFill/>
            </p:spPr>
            <p:txBody>
              <a:bodyPr wrap="square" rtlCol="0">
                <a:spAutoFit/>
              </a:bodyPr>
              <a:lstStyle/>
              <a:p>
                <a:pPr algn="ctr"/>
                <a:r>
                  <a:rPr lang="en-US" b="1" dirty="0">
                    <a:solidFill>
                      <a:schemeClr val="bg1"/>
                    </a:solidFill>
                  </a:rPr>
                  <a:t>Scattered Recipients</a:t>
                </a:r>
              </a:p>
            </p:txBody>
          </p:sp>
        </p:grpSp>
        <p:sp>
          <p:nvSpPr>
            <p:cNvPr id="136" name="TextBox 135">
              <a:extLst>
                <a:ext uri="{FF2B5EF4-FFF2-40B4-BE49-F238E27FC236}">
                  <a16:creationId xmlns:a16="http://schemas.microsoft.com/office/drawing/2014/main" id="{BBA7445E-63FD-4777-B03F-B44CF0504CB4}"/>
                </a:ext>
              </a:extLst>
            </p:cNvPr>
            <p:cNvSpPr txBox="1"/>
            <p:nvPr/>
          </p:nvSpPr>
          <p:spPr>
            <a:xfrm>
              <a:off x="2464628" y="2877786"/>
              <a:ext cx="3734540" cy="1015663"/>
            </a:xfrm>
            <a:prstGeom prst="rect">
              <a:avLst/>
            </a:prstGeom>
            <a:noFill/>
          </p:spPr>
          <p:txBody>
            <a:bodyPr wrap="square" rtlCol="0">
              <a:spAutoFit/>
            </a:bodyPr>
            <a:lstStyle/>
            <a:p>
              <a:pPr algn="ctr"/>
              <a:r>
                <a:rPr lang="en-US" sz="2000" dirty="0"/>
                <a:t>Multiple components or services that receive the scatter request and process it in parallel.</a:t>
              </a:r>
            </a:p>
          </p:txBody>
        </p:sp>
      </p:grpSp>
      <p:grpSp>
        <p:nvGrpSpPr>
          <p:cNvPr id="140" name="Group 139">
            <a:extLst>
              <a:ext uri="{FF2B5EF4-FFF2-40B4-BE49-F238E27FC236}">
                <a16:creationId xmlns:a16="http://schemas.microsoft.com/office/drawing/2014/main" id="{717436E2-1EC9-ED4F-83B4-88E16E16FEEA}"/>
              </a:ext>
            </a:extLst>
          </p:cNvPr>
          <p:cNvGrpSpPr/>
          <p:nvPr/>
        </p:nvGrpSpPr>
        <p:grpSpPr>
          <a:xfrm>
            <a:off x="6954915" y="1736816"/>
            <a:ext cx="4739525" cy="3262819"/>
            <a:chOff x="6954915" y="1736816"/>
            <a:chExt cx="4739525" cy="3262819"/>
          </a:xfrm>
        </p:grpSpPr>
        <p:grpSp>
          <p:nvGrpSpPr>
            <p:cNvPr id="113" name="Group 112">
              <a:extLst>
                <a:ext uri="{FF2B5EF4-FFF2-40B4-BE49-F238E27FC236}">
                  <a16:creationId xmlns:a16="http://schemas.microsoft.com/office/drawing/2014/main" id="{3BBFCC3B-9A44-307E-324B-7617B625203B}"/>
                </a:ext>
              </a:extLst>
            </p:cNvPr>
            <p:cNvGrpSpPr/>
            <p:nvPr/>
          </p:nvGrpSpPr>
          <p:grpSpPr>
            <a:xfrm>
              <a:off x="6954915" y="1736816"/>
              <a:ext cx="4739525" cy="3262819"/>
              <a:chOff x="7331824" y="1926441"/>
              <a:chExt cx="4739525" cy="3262819"/>
            </a:xfrm>
          </p:grpSpPr>
          <p:sp>
            <p:nvSpPr>
              <p:cNvPr id="114" name="Rectangle: Rounded Corners 113">
                <a:extLst>
                  <a:ext uri="{FF2B5EF4-FFF2-40B4-BE49-F238E27FC236}">
                    <a16:creationId xmlns:a16="http://schemas.microsoft.com/office/drawing/2014/main" id="{F40B21EB-E9DC-EC0B-668E-89DC8751C62C}"/>
                  </a:ext>
                </a:extLst>
              </p:cNvPr>
              <p:cNvSpPr/>
              <p:nvPr/>
            </p:nvSpPr>
            <p:spPr>
              <a:xfrm>
                <a:off x="7370510" y="1935755"/>
                <a:ext cx="4647962" cy="32441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B57B2304-7E0A-BBF8-ABC3-471BC07DD049}"/>
                  </a:ext>
                </a:extLst>
              </p:cNvPr>
              <p:cNvSpPr/>
              <p:nvPr/>
            </p:nvSpPr>
            <p:spPr>
              <a:xfrm>
                <a:off x="7331824" y="2354884"/>
                <a:ext cx="4739525"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a:extLst>
                  <a:ext uri="{FF2B5EF4-FFF2-40B4-BE49-F238E27FC236}">
                    <a16:creationId xmlns:a16="http://schemas.microsoft.com/office/drawing/2014/main" id="{1ADD5074-4A36-AE6A-8FB9-0F4C002471B6}"/>
                  </a:ext>
                </a:extLst>
              </p:cNvPr>
              <p:cNvSpPr/>
              <p:nvPr/>
            </p:nvSpPr>
            <p:spPr>
              <a:xfrm>
                <a:off x="7370510" y="1926441"/>
                <a:ext cx="4647962" cy="324419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7" name="TextBox 116">
                <a:extLst>
                  <a:ext uri="{FF2B5EF4-FFF2-40B4-BE49-F238E27FC236}">
                    <a16:creationId xmlns:a16="http://schemas.microsoft.com/office/drawing/2014/main" id="{4C034F68-D5E5-C5C3-F99A-F3C06FBCAFEF}"/>
                  </a:ext>
                </a:extLst>
              </p:cNvPr>
              <p:cNvSpPr txBox="1"/>
              <p:nvPr/>
            </p:nvSpPr>
            <p:spPr>
              <a:xfrm>
                <a:off x="7696200" y="1976238"/>
                <a:ext cx="4117206" cy="369332"/>
              </a:xfrm>
              <a:prstGeom prst="rect">
                <a:avLst/>
              </a:prstGeom>
              <a:noFill/>
            </p:spPr>
            <p:txBody>
              <a:bodyPr wrap="square" rtlCol="0">
                <a:spAutoFit/>
              </a:bodyPr>
              <a:lstStyle/>
              <a:p>
                <a:pPr algn="ctr"/>
                <a:r>
                  <a:rPr lang="en-US" b="1" dirty="0">
                    <a:solidFill>
                      <a:schemeClr val="bg1"/>
                    </a:solidFill>
                  </a:rPr>
                  <a:t>Gatherer</a:t>
                </a:r>
              </a:p>
            </p:txBody>
          </p:sp>
        </p:grpSp>
        <p:sp>
          <p:nvSpPr>
            <p:cNvPr id="137" name="TextBox 136">
              <a:extLst>
                <a:ext uri="{FF2B5EF4-FFF2-40B4-BE49-F238E27FC236}">
                  <a16:creationId xmlns:a16="http://schemas.microsoft.com/office/drawing/2014/main" id="{B3EE58C3-9F6D-5F92-7C46-61D3B2742876}"/>
                </a:ext>
              </a:extLst>
            </p:cNvPr>
            <p:cNvSpPr txBox="1"/>
            <p:nvPr/>
          </p:nvSpPr>
          <p:spPr>
            <a:xfrm>
              <a:off x="7319291" y="2774420"/>
              <a:ext cx="3734540" cy="1631216"/>
            </a:xfrm>
            <a:prstGeom prst="rect">
              <a:avLst/>
            </a:prstGeom>
            <a:noFill/>
          </p:spPr>
          <p:txBody>
            <a:bodyPr wrap="square" rtlCol="0">
              <a:spAutoFit/>
            </a:bodyPr>
            <a:lstStyle/>
            <a:p>
              <a:pPr algn="ctr"/>
              <a:r>
                <a:rPr lang="en-US" sz="2000" dirty="0"/>
                <a:t>The component or service that collects the responses from the scattered recipients, aggregates them, and produces the final result.</a:t>
              </a:r>
            </a:p>
          </p:txBody>
        </p:sp>
      </p:grpSp>
    </p:spTree>
    <p:extLst>
      <p:ext uri="{BB962C8B-B14F-4D97-AF65-F5344CB8AC3E}">
        <p14:creationId xmlns:p14="http://schemas.microsoft.com/office/powerpoint/2010/main" val="30643682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BDD94-A14C-2DE1-B600-FA8312EC21E3}"/>
            </a:ext>
          </a:extLst>
        </p:cNvPr>
        <p:cNvGrpSpPr/>
        <p:nvPr/>
      </p:nvGrpSpPr>
      <p:grpSpPr>
        <a:xfrm>
          <a:off x="0" y="0"/>
          <a:ext cx="0" cy="0"/>
          <a:chOff x="0" y="0"/>
          <a:chExt cx="0" cy="0"/>
        </a:xfrm>
      </p:grpSpPr>
      <p:grpSp>
        <p:nvGrpSpPr>
          <p:cNvPr id="113" name="Group 112">
            <a:extLst>
              <a:ext uri="{FF2B5EF4-FFF2-40B4-BE49-F238E27FC236}">
                <a16:creationId xmlns:a16="http://schemas.microsoft.com/office/drawing/2014/main" id="{5E40BB8F-FE13-8E1E-EA1B-2D0FEAC936BB}"/>
              </a:ext>
            </a:extLst>
          </p:cNvPr>
          <p:cNvGrpSpPr/>
          <p:nvPr/>
        </p:nvGrpSpPr>
        <p:grpSpPr>
          <a:xfrm>
            <a:off x="6664896" y="1763795"/>
            <a:ext cx="4739525" cy="3262819"/>
            <a:chOff x="7331824" y="1926441"/>
            <a:chExt cx="4739525" cy="3262819"/>
          </a:xfrm>
        </p:grpSpPr>
        <p:sp>
          <p:nvSpPr>
            <p:cNvPr id="114" name="Rectangle: Rounded Corners 113">
              <a:extLst>
                <a:ext uri="{FF2B5EF4-FFF2-40B4-BE49-F238E27FC236}">
                  <a16:creationId xmlns:a16="http://schemas.microsoft.com/office/drawing/2014/main" id="{0E8ACA73-8B75-3C91-0DD5-A2F9C50A400C}"/>
                </a:ext>
              </a:extLst>
            </p:cNvPr>
            <p:cNvSpPr/>
            <p:nvPr/>
          </p:nvSpPr>
          <p:spPr>
            <a:xfrm>
              <a:off x="7370510" y="1935755"/>
              <a:ext cx="4647962" cy="3244191"/>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F54079C5-B052-1DD2-79E5-553BBA1CA184}"/>
                </a:ext>
              </a:extLst>
            </p:cNvPr>
            <p:cNvSpPr/>
            <p:nvPr/>
          </p:nvSpPr>
          <p:spPr>
            <a:xfrm>
              <a:off x="7331824" y="2354884"/>
              <a:ext cx="4739525"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Rounded Corners 115">
              <a:extLst>
                <a:ext uri="{FF2B5EF4-FFF2-40B4-BE49-F238E27FC236}">
                  <a16:creationId xmlns:a16="http://schemas.microsoft.com/office/drawing/2014/main" id="{BC09B785-F514-E9DE-C447-F5394D292A62}"/>
                </a:ext>
              </a:extLst>
            </p:cNvPr>
            <p:cNvSpPr/>
            <p:nvPr/>
          </p:nvSpPr>
          <p:spPr>
            <a:xfrm>
              <a:off x="7370510" y="1926441"/>
              <a:ext cx="4647962" cy="3244191"/>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7" name="TextBox 116">
              <a:extLst>
                <a:ext uri="{FF2B5EF4-FFF2-40B4-BE49-F238E27FC236}">
                  <a16:creationId xmlns:a16="http://schemas.microsoft.com/office/drawing/2014/main" id="{D3CB617E-78C9-968C-A75E-8DA730899DAC}"/>
                </a:ext>
              </a:extLst>
            </p:cNvPr>
            <p:cNvSpPr txBox="1"/>
            <p:nvPr/>
          </p:nvSpPr>
          <p:spPr>
            <a:xfrm>
              <a:off x="7696200" y="1976238"/>
              <a:ext cx="4117206" cy="369332"/>
            </a:xfrm>
            <a:prstGeom prst="rect">
              <a:avLst/>
            </a:prstGeom>
            <a:noFill/>
          </p:spPr>
          <p:txBody>
            <a:bodyPr wrap="square" rtlCol="0">
              <a:spAutoFit/>
            </a:bodyPr>
            <a:lstStyle/>
            <a:p>
              <a:pPr algn="ctr"/>
              <a:r>
                <a:rPr lang="en-US" b="1" dirty="0">
                  <a:solidFill>
                    <a:schemeClr val="bg1"/>
                  </a:solidFill>
                </a:rPr>
                <a:t>Gatherer</a:t>
              </a:r>
            </a:p>
          </p:txBody>
        </p:sp>
      </p:grpSp>
      <p:grpSp>
        <p:nvGrpSpPr>
          <p:cNvPr id="107" name="Group 106">
            <a:extLst>
              <a:ext uri="{FF2B5EF4-FFF2-40B4-BE49-F238E27FC236}">
                <a16:creationId xmlns:a16="http://schemas.microsoft.com/office/drawing/2014/main" id="{25FC6CC7-83AF-CEE1-AB2C-9CF506FA6482}"/>
              </a:ext>
            </a:extLst>
          </p:cNvPr>
          <p:cNvGrpSpPr/>
          <p:nvPr/>
        </p:nvGrpSpPr>
        <p:grpSpPr>
          <a:xfrm>
            <a:off x="1593036" y="1782655"/>
            <a:ext cx="5076398" cy="3225101"/>
            <a:chOff x="2111802" y="1970853"/>
            <a:chExt cx="5076398" cy="3225101"/>
          </a:xfrm>
        </p:grpSpPr>
        <p:sp>
          <p:nvSpPr>
            <p:cNvPr id="108" name="Rectangle: Rounded Corners 107">
              <a:extLst>
                <a:ext uri="{FF2B5EF4-FFF2-40B4-BE49-F238E27FC236}">
                  <a16:creationId xmlns:a16="http://schemas.microsoft.com/office/drawing/2014/main" id="{AF5F922D-227A-9775-620A-3B06FC9FA13D}"/>
                </a:ext>
              </a:extLst>
            </p:cNvPr>
            <p:cNvSpPr/>
            <p:nvPr/>
          </p:nvSpPr>
          <p:spPr>
            <a:xfrm>
              <a:off x="2123440" y="1970853"/>
              <a:ext cx="5011970" cy="3209093"/>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534A2F45-25F2-0CAF-9DD5-E96CB1AE5251}"/>
                </a:ext>
              </a:extLst>
            </p:cNvPr>
            <p:cNvSpPr/>
            <p:nvPr/>
          </p:nvSpPr>
          <p:spPr>
            <a:xfrm>
              <a:off x="2111802" y="2361578"/>
              <a:ext cx="5076398" cy="283437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Rounded Corners 109">
              <a:extLst>
                <a:ext uri="{FF2B5EF4-FFF2-40B4-BE49-F238E27FC236}">
                  <a16:creationId xmlns:a16="http://schemas.microsoft.com/office/drawing/2014/main" id="{1C35698B-E4DF-F45D-DF38-8DE870BC079C}"/>
                </a:ext>
              </a:extLst>
            </p:cNvPr>
            <p:cNvSpPr/>
            <p:nvPr/>
          </p:nvSpPr>
          <p:spPr>
            <a:xfrm>
              <a:off x="2123440" y="1978857"/>
              <a:ext cx="5011970" cy="3209093"/>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1" name="TextBox 110">
              <a:extLst>
                <a:ext uri="{FF2B5EF4-FFF2-40B4-BE49-F238E27FC236}">
                  <a16:creationId xmlns:a16="http://schemas.microsoft.com/office/drawing/2014/main" id="{86635B45-A246-5C48-9920-258CD00BC7C5}"/>
                </a:ext>
              </a:extLst>
            </p:cNvPr>
            <p:cNvSpPr txBox="1"/>
            <p:nvPr/>
          </p:nvSpPr>
          <p:spPr>
            <a:xfrm>
              <a:off x="2358540" y="1985552"/>
              <a:ext cx="4404210" cy="369332"/>
            </a:xfrm>
            <a:prstGeom prst="rect">
              <a:avLst/>
            </a:prstGeom>
            <a:noFill/>
          </p:spPr>
          <p:txBody>
            <a:bodyPr wrap="square" rtlCol="0">
              <a:spAutoFit/>
            </a:bodyPr>
            <a:lstStyle/>
            <a:p>
              <a:pPr algn="ctr"/>
              <a:r>
                <a:rPr lang="en-US" b="1" dirty="0">
                  <a:solidFill>
                    <a:schemeClr val="bg1"/>
                  </a:solidFill>
                </a:rPr>
                <a:t>Scattered Recipients</a:t>
              </a:r>
            </a:p>
          </p:txBody>
        </p:sp>
      </p:grpSp>
      <p:grpSp>
        <p:nvGrpSpPr>
          <p:cNvPr id="100" name="Group 99">
            <a:extLst>
              <a:ext uri="{FF2B5EF4-FFF2-40B4-BE49-F238E27FC236}">
                <a16:creationId xmlns:a16="http://schemas.microsoft.com/office/drawing/2014/main" id="{C033A5A0-6B35-9A3E-A339-683B57588B6B}"/>
              </a:ext>
            </a:extLst>
          </p:cNvPr>
          <p:cNvGrpSpPr/>
          <p:nvPr/>
        </p:nvGrpSpPr>
        <p:grpSpPr>
          <a:xfrm>
            <a:off x="207541" y="1797354"/>
            <a:ext cx="1293151" cy="3264589"/>
            <a:chOff x="1745124" y="2044011"/>
            <a:chExt cx="1293151" cy="3264589"/>
          </a:xfrm>
        </p:grpSpPr>
        <p:sp>
          <p:nvSpPr>
            <p:cNvPr id="101" name="Rectangle: Rounded Corners 100">
              <a:extLst>
                <a:ext uri="{FF2B5EF4-FFF2-40B4-BE49-F238E27FC236}">
                  <a16:creationId xmlns:a16="http://schemas.microsoft.com/office/drawing/2014/main" id="{5CB56096-133B-064A-6201-F7ED25A6F3FF}"/>
                </a:ext>
              </a:extLst>
            </p:cNvPr>
            <p:cNvSpPr/>
            <p:nvPr/>
          </p:nvSpPr>
          <p:spPr>
            <a:xfrm>
              <a:off x="1751415" y="2065405"/>
              <a:ext cx="1286860" cy="3187699"/>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EC322FFC-CE15-5C18-603E-C503DEF8F68A}"/>
                </a:ext>
              </a:extLst>
            </p:cNvPr>
            <p:cNvSpPr/>
            <p:nvPr/>
          </p:nvSpPr>
          <p:spPr>
            <a:xfrm>
              <a:off x="1745124" y="2418728"/>
              <a:ext cx="1281513" cy="28898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Rectangle: Rounded Corners 102">
              <a:extLst>
                <a:ext uri="{FF2B5EF4-FFF2-40B4-BE49-F238E27FC236}">
                  <a16:creationId xmlns:a16="http://schemas.microsoft.com/office/drawing/2014/main" id="{DC39AC1F-7658-7698-53CA-781C82F51015}"/>
                </a:ext>
              </a:extLst>
            </p:cNvPr>
            <p:cNvSpPr/>
            <p:nvPr/>
          </p:nvSpPr>
          <p:spPr>
            <a:xfrm>
              <a:off x="1745124" y="2057400"/>
              <a:ext cx="1293151" cy="3187700"/>
            </a:xfrm>
            <a:prstGeom prst="round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04" name="TextBox 103">
              <a:extLst>
                <a:ext uri="{FF2B5EF4-FFF2-40B4-BE49-F238E27FC236}">
                  <a16:creationId xmlns:a16="http://schemas.microsoft.com/office/drawing/2014/main" id="{3E49342E-FB4E-58A8-C6ED-35A21A99E4CB}"/>
                </a:ext>
              </a:extLst>
            </p:cNvPr>
            <p:cNvSpPr txBox="1"/>
            <p:nvPr/>
          </p:nvSpPr>
          <p:spPr>
            <a:xfrm>
              <a:off x="1818790" y="2044011"/>
              <a:ext cx="1152110" cy="369332"/>
            </a:xfrm>
            <a:prstGeom prst="rect">
              <a:avLst/>
            </a:prstGeom>
            <a:noFill/>
          </p:spPr>
          <p:txBody>
            <a:bodyPr wrap="none" rtlCol="0">
              <a:spAutoFit/>
            </a:bodyPr>
            <a:lstStyle/>
            <a:p>
              <a:r>
                <a:rPr lang="en-US" b="1" dirty="0">
                  <a:solidFill>
                    <a:schemeClr val="bg1"/>
                  </a:solidFill>
                </a:rPr>
                <a:t>Requester</a:t>
              </a:r>
            </a:p>
          </p:txBody>
        </p:sp>
      </p:grpSp>
      <p:sp>
        <p:nvSpPr>
          <p:cNvPr id="2" name="Title 1">
            <a:extLst>
              <a:ext uri="{FF2B5EF4-FFF2-40B4-BE49-F238E27FC236}">
                <a16:creationId xmlns:a16="http://schemas.microsoft.com/office/drawing/2014/main" id="{97C3A993-15D7-F422-E8CD-D6ED2EE8A013}"/>
              </a:ext>
            </a:extLst>
          </p:cNvPr>
          <p:cNvSpPr>
            <a:spLocks noGrp="1"/>
          </p:cNvSpPr>
          <p:nvPr>
            <p:ph type="title"/>
          </p:nvPr>
        </p:nvSpPr>
        <p:spPr/>
        <p:txBody>
          <a:bodyPr/>
          <a:lstStyle/>
          <a:p>
            <a:r>
              <a:rPr lang="en-US" dirty="0"/>
              <a:t>Flow</a:t>
            </a:r>
          </a:p>
        </p:txBody>
      </p:sp>
      <p:sp>
        <p:nvSpPr>
          <p:cNvPr id="7" name="Oval 6">
            <a:extLst>
              <a:ext uri="{FF2B5EF4-FFF2-40B4-BE49-F238E27FC236}">
                <a16:creationId xmlns:a16="http://schemas.microsoft.com/office/drawing/2014/main" id="{F0653A25-75CD-2C18-F5BF-74E909D6B032}"/>
              </a:ext>
            </a:extLst>
          </p:cNvPr>
          <p:cNvSpPr/>
          <p:nvPr/>
        </p:nvSpPr>
        <p:spPr>
          <a:xfrm>
            <a:off x="447200" y="320396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9" name="Rectangle: Rounded Corners 8">
            <a:extLst>
              <a:ext uri="{FF2B5EF4-FFF2-40B4-BE49-F238E27FC236}">
                <a16:creationId xmlns:a16="http://schemas.microsoft.com/office/drawing/2014/main" id="{6B9505D4-3652-438D-8E4C-92DFD440801C}"/>
              </a:ext>
            </a:extLst>
          </p:cNvPr>
          <p:cNvSpPr/>
          <p:nvPr/>
        </p:nvSpPr>
        <p:spPr>
          <a:xfrm>
            <a:off x="1861166" y="2369790"/>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0" name="Rectangle: Rounded Corners 9">
            <a:extLst>
              <a:ext uri="{FF2B5EF4-FFF2-40B4-BE49-F238E27FC236}">
                <a16:creationId xmlns:a16="http://schemas.microsoft.com/office/drawing/2014/main" id="{4CE7AEFA-AD97-7E15-BB67-2E27A0F09550}"/>
              </a:ext>
            </a:extLst>
          </p:cNvPr>
          <p:cNvSpPr/>
          <p:nvPr/>
        </p:nvSpPr>
        <p:spPr>
          <a:xfrm>
            <a:off x="1861166" y="3228742"/>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2" name="Rectangle: Rounded Corners 11">
            <a:extLst>
              <a:ext uri="{FF2B5EF4-FFF2-40B4-BE49-F238E27FC236}">
                <a16:creationId xmlns:a16="http://schemas.microsoft.com/office/drawing/2014/main" id="{E23B103E-0D1D-0A2E-CEC7-D9878F148669}"/>
              </a:ext>
            </a:extLst>
          </p:cNvPr>
          <p:cNvSpPr/>
          <p:nvPr/>
        </p:nvSpPr>
        <p:spPr>
          <a:xfrm>
            <a:off x="1861166" y="4158029"/>
            <a:ext cx="3422076" cy="563802"/>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18" name="Picture 17" descr="Free Envelope Clipart Black And White, Download Free Envelope Clipart Black  And White png images, Free ClipArts on Clipart Library">
            <a:extLst>
              <a:ext uri="{FF2B5EF4-FFF2-40B4-BE49-F238E27FC236}">
                <a16:creationId xmlns:a16="http://schemas.microsoft.com/office/drawing/2014/main" id="{A54E59F3-D48A-3216-1DE9-6DD9C9F3E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15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Rounded Corners 22">
            <a:extLst>
              <a:ext uri="{FF2B5EF4-FFF2-40B4-BE49-F238E27FC236}">
                <a16:creationId xmlns:a16="http://schemas.microsoft.com/office/drawing/2014/main" id="{7051EF07-011D-15D7-4E44-ABA36541B392}"/>
              </a:ext>
            </a:extLst>
          </p:cNvPr>
          <p:cNvSpPr/>
          <p:nvPr/>
        </p:nvSpPr>
        <p:spPr>
          <a:xfrm>
            <a:off x="6814166" y="3228742"/>
            <a:ext cx="3422076" cy="56380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4" name="Oval 23">
            <a:extLst>
              <a:ext uri="{FF2B5EF4-FFF2-40B4-BE49-F238E27FC236}">
                <a16:creationId xmlns:a16="http://schemas.microsoft.com/office/drawing/2014/main" id="{2C506B87-4E9B-7FA3-EE0E-A12091266B32}"/>
              </a:ext>
            </a:extLst>
          </p:cNvPr>
          <p:cNvSpPr/>
          <p:nvPr/>
        </p:nvSpPr>
        <p:spPr>
          <a:xfrm>
            <a:off x="5756117" y="23195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5" name="Oval 24">
            <a:extLst>
              <a:ext uri="{FF2B5EF4-FFF2-40B4-BE49-F238E27FC236}">
                <a16:creationId xmlns:a16="http://schemas.microsoft.com/office/drawing/2014/main" id="{FA96F1CA-292B-C1CB-3D46-61EB92D6EE6D}"/>
              </a:ext>
            </a:extLst>
          </p:cNvPr>
          <p:cNvSpPr/>
          <p:nvPr/>
        </p:nvSpPr>
        <p:spPr>
          <a:xfrm>
            <a:off x="5756118" y="320171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6" name="Oval 25">
            <a:extLst>
              <a:ext uri="{FF2B5EF4-FFF2-40B4-BE49-F238E27FC236}">
                <a16:creationId xmlns:a16="http://schemas.microsoft.com/office/drawing/2014/main" id="{3882BA51-3F0E-50F5-5B02-6445990B142E}"/>
              </a:ext>
            </a:extLst>
          </p:cNvPr>
          <p:cNvSpPr/>
          <p:nvPr/>
        </p:nvSpPr>
        <p:spPr>
          <a:xfrm>
            <a:off x="5756117" y="409643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9" name="Rectangle: Rounded Corners 28">
            <a:extLst>
              <a:ext uri="{FF2B5EF4-FFF2-40B4-BE49-F238E27FC236}">
                <a16:creationId xmlns:a16="http://schemas.microsoft.com/office/drawing/2014/main" id="{AADB08A5-3554-AD2E-AD99-719457EEBC47}"/>
              </a:ext>
            </a:extLst>
          </p:cNvPr>
          <p:cNvSpPr/>
          <p:nvPr/>
        </p:nvSpPr>
        <p:spPr>
          <a:xfrm>
            <a:off x="10553039" y="2671530"/>
            <a:ext cx="729625" cy="168402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F67ACB8B-2AA0-92CE-EBA2-001E3ED12A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69C27566-F6DC-8F15-F434-EC824D5BA5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F4F83237-FC5C-AF30-94A1-080C42AD27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3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52DA0846-D57C-4840-C60B-C6AB3696E0BC}"/>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BA9DBD18-6F11-B2E1-2881-944784F13724}"/>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33496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58D45F8A-624D-313E-A2CA-C0C2DF519A61}"/>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5853069" y="425540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B92800DA-CFD2-0539-D24F-98D3A827158A}"/>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4675"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ACA20249-D99C-0A4B-ACF7-585C7A5064D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95485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8F9C2893-BF75-7C02-4376-09E10FECCE4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315027"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Free Envelope Clipart Black And White, Download Free Envelope Clipart Black  And White png images, Free ClipArts on Clipart Library">
            <a:extLst>
              <a:ext uri="{FF2B5EF4-FFF2-40B4-BE49-F238E27FC236}">
                <a16:creationId xmlns:a16="http://schemas.microsoft.com/office/drawing/2014/main" id="{975F230F-AE0F-384B-8AE8-A97F0F9AAB25}"/>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279025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Free Envelope Clipart Black And White, Download Free Envelope Clipart Black  And White png images, Free ClipArts on Clipart Library">
            <a:extLst>
              <a:ext uri="{FF2B5EF4-FFF2-40B4-BE49-F238E27FC236}">
                <a16:creationId xmlns:a16="http://schemas.microsoft.com/office/drawing/2014/main" id="{DFF628D6-9F6D-90A9-5AEC-D637F60DD3AB}"/>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331162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Free Envelope Clipart Black And White, Download Free Envelope Clipart Black  And White png images, Free ClipArts on Clipart Library">
            <a:extLst>
              <a:ext uri="{FF2B5EF4-FFF2-40B4-BE49-F238E27FC236}">
                <a16:creationId xmlns:a16="http://schemas.microsoft.com/office/drawing/2014/main" id="{34D4DA39-1376-A80E-0272-95697AAB0D3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649991" y="382257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Free Envelope Clipart Black And White, Download Free Envelope Clipart Black  And White png images, Free ClipArts on Clipart Library">
            <a:extLst>
              <a:ext uri="{FF2B5EF4-FFF2-40B4-BE49-F238E27FC236}">
                <a16:creationId xmlns:a16="http://schemas.microsoft.com/office/drawing/2014/main" id="{850F3E85-5A43-F9B3-630E-F42293D2E096}"/>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5278" y="332901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Free Envelope Clipart Black And White, Download Free Envelope Clipart Black  And White png images, Free ClipArts on Clipart Library">
            <a:extLst>
              <a:ext uri="{FF2B5EF4-FFF2-40B4-BE49-F238E27FC236}">
                <a16:creationId xmlns:a16="http://schemas.microsoft.com/office/drawing/2014/main" id="{B14A8595-56D9-5268-3FE8-63AA02EF1C8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953711" y="33203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Free Envelope Clipart Black And White, Download Free Envelope Clipart Black  And White png images, Free ClipArts on Clipart Library">
            <a:extLst>
              <a:ext uri="{FF2B5EF4-FFF2-40B4-BE49-F238E27FC236}">
                <a16:creationId xmlns:a16="http://schemas.microsoft.com/office/drawing/2014/main" id="{1888B207-92D3-633F-9625-D4B1DE36575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9594675" y="33317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Free Envelope Clipart Black And White, Download Free Envelope Clipart Black  And White png images, Free ClipArts on Clipart Library">
            <a:extLst>
              <a:ext uri="{FF2B5EF4-FFF2-40B4-BE49-F238E27FC236}">
                <a16:creationId xmlns:a16="http://schemas.microsoft.com/office/drawing/2014/main" id="{B9978F0C-8420-2691-216A-4F348DE3ADCF}"/>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396216" y="32106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Free Envelope Clipart Black And White, Download Free Envelope Clipart Black  And White png images, Free ClipArts on Clipart Library">
            <a:extLst>
              <a:ext uri="{FF2B5EF4-FFF2-40B4-BE49-F238E27FC236}">
                <a16:creationId xmlns:a16="http://schemas.microsoft.com/office/drawing/2014/main" id="{FA850636-6951-D024-AC27-47747FDE4ED7}"/>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458061" y="337108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Free Envelope Clipart Black And White, Download Free Envelope Clipart Black  And White png images, Free ClipArts on Clipart Library">
            <a:extLst>
              <a:ext uri="{FF2B5EF4-FFF2-40B4-BE49-F238E27FC236}">
                <a16:creationId xmlns:a16="http://schemas.microsoft.com/office/drawing/2014/main" id="{282D792E-6DEC-E940-A41D-F8282B1B678D}"/>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1551300" y="35106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5" name="Graphic 64" descr="Newspaper with solid fill">
            <a:extLst>
              <a:ext uri="{FF2B5EF4-FFF2-40B4-BE49-F238E27FC236}">
                <a16:creationId xmlns:a16="http://schemas.microsoft.com/office/drawing/2014/main" id="{72BEBF65-0321-7B22-955F-F3D9AFF0968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444020" y="3258768"/>
            <a:ext cx="563802" cy="563802"/>
          </a:xfrm>
          <a:prstGeom prst="rect">
            <a:avLst/>
          </a:prstGeom>
        </p:spPr>
      </p:pic>
      <p:pic>
        <p:nvPicPr>
          <p:cNvPr id="88" name="Picture 87" descr="Free Envelope Clipart Black And White, Download Free Envelope Clipart Black  And White png images, Free ClipArts on Clipart Library">
            <a:extLst>
              <a:ext uri="{FF2B5EF4-FFF2-40B4-BE49-F238E27FC236}">
                <a16:creationId xmlns:a16="http://schemas.microsoft.com/office/drawing/2014/main" id="{B38CF1D8-B91A-0118-58ED-084AD0D739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291" y="336293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Free Envelope Clipart Black And White, Download Free Envelope Clipart Black  And White png images, Free ClipArts on Clipart Library">
            <a:extLst>
              <a:ext uri="{FF2B5EF4-FFF2-40B4-BE49-F238E27FC236}">
                <a16:creationId xmlns:a16="http://schemas.microsoft.com/office/drawing/2014/main" id="{56CC9659-DB65-23B9-4957-395644E853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312" y="335614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9A63773D-2CFA-5088-D6CC-56D08937D8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69" y="246716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87E091A2-B61D-FD4B-52B1-644FC79446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69" y="33326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24D92173-691A-695B-E338-511350F198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069" y="4255404"/>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1346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8"/>
                                        </p:tgtEl>
                                        <p:attrNameLst>
                                          <p:attrName>style.visibility</p:attrName>
                                        </p:attrNameLst>
                                      </p:cBhvr>
                                      <p:to>
                                        <p:strVal val="visible"/>
                                      </p:to>
                                    </p:set>
                                    <p:animEffect transition="in" filter="fade">
                                      <p:cBhvr>
                                        <p:cTn id="10" dur="500"/>
                                        <p:tgtEl>
                                          <p:spTgt spid="88"/>
                                        </p:tgtEl>
                                      </p:cBhvr>
                                    </p:animEffect>
                                  </p:childTnLst>
                                </p:cTn>
                              </p:par>
                              <p:par>
                                <p:cTn id="11" presetID="10" presetClass="entr" presetSubtype="0" fill="hold" nodeType="withEffect">
                                  <p:stCondLst>
                                    <p:cond delay="0"/>
                                  </p:stCondLst>
                                  <p:childTnLst>
                                    <p:set>
                                      <p:cBhvr>
                                        <p:cTn id="12" dur="1" fill="hold">
                                          <p:stCondLst>
                                            <p:cond delay="0"/>
                                          </p:stCondLst>
                                        </p:cTn>
                                        <p:tgtEl>
                                          <p:spTgt spid="89"/>
                                        </p:tgtEl>
                                        <p:attrNameLst>
                                          <p:attrName>style.visibility</p:attrName>
                                        </p:attrNameLst>
                                      </p:cBhvr>
                                      <p:to>
                                        <p:strVal val="visible"/>
                                      </p:to>
                                    </p:set>
                                    <p:animEffect transition="in" filter="fade">
                                      <p:cBhvr>
                                        <p:cTn id="13" dur="500"/>
                                        <p:tgtEl>
                                          <p:spTgt spid="89"/>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54167E-6 3.7037E-7 L 0.33333 -0.13032 " pathEditMode="relative" rAng="0" ptsTypes="AA">
                                      <p:cBhvr>
                                        <p:cTn id="17" dur="2000" fill="hold"/>
                                        <p:tgtEl>
                                          <p:spTgt spid="18"/>
                                        </p:tgtEl>
                                        <p:attrNameLst>
                                          <p:attrName>ppt_x</p:attrName>
                                          <p:attrName>ppt_y</p:attrName>
                                        </p:attrNameLst>
                                      </p:cBhvr>
                                      <p:rCtr x="16667" y="-6528"/>
                                    </p:animMotion>
                                  </p:childTnLst>
                                </p:cTn>
                              </p:par>
                              <p:par>
                                <p:cTn id="18" presetID="42" presetClass="path" presetSubtype="0" accel="50000" decel="50000" fill="hold" nodeType="withEffect">
                                  <p:stCondLst>
                                    <p:cond delay="0"/>
                                  </p:stCondLst>
                                  <p:childTnLst>
                                    <p:animMotion origin="layout" path="M 5E-6 3.7037E-7 L 0.33334 -0.00347 " pathEditMode="relative" rAng="0" ptsTypes="AA">
                                      <p:cBhvr>
                                        <p:cTn id="19" dur="2000" fill="hold"/>
                                        <p:tgtEl>
                                          <p:spTgt spid="88"/>
                                        </p:tgtEl>
                                        <p:attrNameLst>
                                          <p:attrName>ppt_x</p:attrName>
                                          <p:attrName>ppt_y</p:attrName>
                                        </p:attrNameLst>
                                      </p:cBhvr>
                                      <p:rCtr x="16667" y="-185"/>
                                    </p:animMotion>
                                  </p:childTnLst>
                                </p:cTn>
                              </p:par>
                              <p:par>
                                <p:cTn id="20" presetID="42" presetClass="path" presetSubtype="0" accel="50000" decel="50000" fill="hold" nodeType="withEffect">
                                  <p:stCondLst>
                                    <p:cond delay="0"/>
                                  </p:stCondLst>
                                  <p:childTnLst>
                                    <p:animMotion origin="layout" path="M 4.16667E-6 -3.7037E-6 L 0.33359 0.13033 " pathEditMode="relative" rAng="0" ptsTypes="AA">
                                      <p:cBhvr>
                                        <p:cTn id="21" dur="2000" fill="hold"/>
                                        <p:tgtEl>
                                          <p:spTgt spid="89"/>
                                        </p:tgtEl>
                                        <p:attrNameLst>
                                          <p:attrName>ppt_x</p:attrName>
                                          <p:attrName>ppt_y</p:attrName>
                                        </p:attrNameLst>
                                      </p:cBhvr>
                                      <p:rCtr x="16680" y="6505"/>
                                    </p:animMotion>
                                  </p:childTnLst>
                                </p:cTn>
                              </p:par>
                            </p:childTnLst>
                          </p:cTn>
                        </p:par>
                        <p:par>
                          <p:cTn id="22" fill="hold">
                            <p:stCondLst>
                              <p:cond delay="2000"/>
                            </p:stCondLst>
                            <p:childTnLst>
                              <p:par>
                                <p:cTn id="23" presetID="1" presetClass="entr" presetSubtype="0" fill="hold" nodeType="after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par>
                          <p:cTn id="25" fill="hold">
                            <p:stCondLst>
                              <p:cond delay="2000"/>
                            </p:stCondLst>
                            <p:childTnLst>
                              <p:par>
                                <p:cTn id="26" presetID="1" presetClass="entr" presetSubtype="0" fill="hold" nodeType="afterEffect">
                                  <p:stCondLst>
                                    <p:cond delay="0"/>
                                  </p:stCondLst>
                                  <p:childTnLst>
                                    <p:set>
                                      <p:cBhvr>
                                        <p:cTn id="27" dur="1" fill="hold">
                                          <p:stCondLst>
                                            <p:cond delay="0"/>
                                          </p:stCondLst>
                                        </p:cTn>
                                        <p:tgtEl>
                                          <p:spTgt spid="21"/>
                                        </p:tgtEl>
                                        <p:attrNameLst>
                                          <p:attrName>style.visibility</p:attrName>
                                        </p:attrNameLst>
                                      </p:cBhvr>
                                      <p:to>
                                        <p:strVal val="visible"/>
                                      </p:to>
                                    </p:set>
                                  </p:childTnLst>
                                </p:cTn>
                              </p:par>
                            </p:childTnLst>
                          </p:cTn>
                        </p:par>
                        <p:par>
                          <p:cTn id="28" fill="hold">
                            <p:stCondLst>
                              <p:cond delay="2000"/>
                            </p:stCondLst>
                            <p:childTnLst>
                              <p:par>
                                <p:cTn id="29" presetID="1" presetClass="entr" presetSubtype="0"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18"/>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89"/>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88"/>
                                        </p:tgtEl>
                                        <p:attrNameLst>
                                          <p:attrName>style.visibility</p:attrName>
                                        </p:attrNameLst>
                                      </p:cBhvr>
                                      <p:to>
                                        <p:strVal val="hidden"/>
                                      </p:to>
                                    </p:set>
                                  </p:childTnLst>
                                </p:cTn>
                              </p:par>
                            </p:childTnLst>
                          </p:cTn>
                        </p:par>
                        <p:par>
                          <p:cTn id="37" fill="hold">
                            <p:stCondLst>
                              <p:cond delay="2000"/>
                            </p:stCondLst>
                            <p:childTnLst>
                              <p:par>
                                <p:cTn id="38" presetID="42" presetClass="path" presetSubtype="0" accel="50000" decel="50000" fill="hold" nodeType="afterEffect">
                                  <p:stCondLst>
                                    <p:cond delay="0"/>
                                  </p:stCondLst>
                                  <p:childTnLst>
                                    <p:animMotion origin="layout" path="M 2.08333E-7 -4.07407E-6 L 0.10221 0.0007 " pathEditMode="relative" rAng="0" ptsTypes="AA">
                                      <p:cBhvr>
                                        <p:cTn id="39" dur="2000" fill="hold"/>
                                        <p:tgtEl>
                                          <p:spTgt spid="19"/>
                                        </p:tgtEl>
                                        <p:attrNameLst>
                                          <p:attrName>ppt_x</p:attrName>
                                          <p:attrName>ppt_y</p:attrName>
                                        </p:attrNameLst>
                                      </p:cBhvr>
                                      <p:rCtr x="5104" y="23"/>
                                    </p:animMotion>
                                  </p:childTnLst>
                                </p:cTn>
                              </p:par>
                              <p:par>
                                <p:cTn id="40" presetID="42" presetClass="path" presetSubtype="0" accel="50000" decel="50000" fill="hold" nodeType="withEffect">
                                  <p:stCondLst>
                                    <p:cond delay="0"/>
                                  </p:stCondLst>
                                  <p:childTnLst>
                                    <p:animMotion origin="layout" path="M 2.08333E-7 -1.48148E-6 L 0.10156 0.00324 " pathEditMode="relative" rAng="0" ptsTypes="AA">
                                      <p:cBhvr>
                                        <p:cTn id="41" dur="2000" fill="hold"/>
                                        <p:tgtEl>
                                          <p:spTgt spid="21"/>
                                        </p:tgtEl>
                                        <p:attrNameLst>
                                          <p:attrName>ppt_x</p:attrName>
                                          <p:attrName>ppt_y</p:attrName>
                                        </p:attrNameLst>
                                      </p:cBhvr>
                                      <p:rCtr x="5078" y="162"/>
                                    </p:animMotion>
                                  </p:childTnLst>
                                </p:cTn>
                              </p:par>
                              <p:par>
                                <p:cTn id="42" presetID="42" presetClass="path" presetSubtype="0" accel="50000" decel="50000" fill="hold" nodeType="withEffect">
                                  <p:stCondLst>
                                    <p:cond delay="0"/>
                                  </p:stCondLst>
                                  <p:childTnLst>
                                    <p:animMotion origin="layout" path="M 2.08333E-7 -3.7037E-6 L 0.10273 -0.00092 " pathEditMode="relative" rAng="0" ptsTypes="AA">
                                      <p:cBhvr>
                                        <p:cTn id="43" dur="2000" fill="hold"/>
                                        <p:tgtEl>
                                          <p:spTgt spid="22"/>
                                        </p:tgtEl>
                                        <p:attrNameLst>
                                          <p:attrName>ppt_x</p:attrName>
                                          <p:attrName>ppt_y</p:attrName>
                                        </p:attrNameLst>
                                      </p:cBhvr>
                                      <p:rCtr x="5130" y="-46"/>
                                    </p:animMotion>
                                  </p:childTnLst>
                                </p:cTn>
                              </p:par>
                            </p:childTnLst>
                          </p:cTn>
                        </p:par>
                        <p:par>
                          <p:cTn id="44" fill="hold">
                            <p:stCondLst>
                              <p:cond delay="4000"/>
                            </p:stCondLst>
                            <p:childTnLst>
                              <p:par>
                                <p:cTn id="45" presetID="1" presetClass="entr" presetSubtype="0" fill="hold" nodeType="after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par>
                          <p:cTn id="47" fill="hold">
                            <p:stCondLst>
                              <p:cond delay="4000"/>
                            </p:stCondLst>
                            <p:childTnLst>
                              <p:par>
                                <p:cTn id="48" presetID="1"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childTnLst>
                                </p:cTn>
                              </p:par>
                            </p:childTnLst>
                          </p:cTn>
                        </p:par>
                        <p:par>
                          <p:cTn id="50" fill="hold">
                            <p:stCondLst>
                              <p:cond delay="4000"/>
                            </p:stCondLst>
                            <p:childTnLst>
                              <p:par>
                                <p:cTn id="51" presetID="1" presetClass="entr" presetSubtype="0"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xit" presetSubtype="0" fill="hold" nodeType="withEffect">
                                  <p:stCondLst>
                                    <p:cond delay="0"/>
                                  </p:stCondLst>
                                  <p:childTnLst>
                                    <p:set>
                                      <p:cBhvr>
                                        <p:cTn id="54" dur="1" fill="hold">
                                          <p:stCondLst>
                                            <p:cond delay="0"/>
                                          </p:stCondLst>
                                        </p:cTn>
                                        <p:tgtEl>
                                          <p:spTgt spid="19"/>
                                        </p:tgtEl>
                                        <p:attrNameLst>
                                          <p:attrName>style.visibility</p:attrName>
                                        </p:attrNameLst>
                                      </p:cBhvr>
                                      <p:to>
                                        <p:strVal val="hidden"/>
                                      </p:to>
                                    </p:set>
                                  </p:childTnLst>
                                </p:cTn>
                              </p:par>
                              <p:par>
                                <p:cTn id="55" presetID="1" presetClass="exit" presetSubtype="0" fill="hold" nodeType="withEffect">
                                  <p:stCondLst>
                                    <p:cond delay="0"/>
                                  </p:stCondLst>
                                  <p:childTnLst>
                                    <p:set>
                                      <p:cBhvr>
                                        <p:cTn id="56" dur="1" fill="hold">
                                          <p:stCondLst>
                                            <p:cond delay="0"/>
                                          </p:stCondLst>
                                        </p:cTn>
                                        <p:tgtEl>
                                          <p:spTgt spid="21"/>
                                        </p:tgtEl>
                                        <p:attrNameLst>
                                          <p:attrName>style.visibility</p:attrName>
                                        </p:attrNameLst>
                                      </p:cBhvr>
                                      <p:to>
                                        <p:strVal val="hidden"/>
                                      </p:to>
                                    </p:set>
                                  </p:childTnLst>
                                </p:cTn>
                              </p:par>
                              <p:par>
                                <p:cTn id="57" presetID="1" presetClass="exit" presetSubtype="0" fill="hold" nodeType="withEffect">
                                  <p:stCondLst>
                                    <p:cond delay="0"/>
                                  </p:stCondLst>
                                  <p:childTnLst>
                                    <p:set>
                                      <p:cBhvr>
                                        <p:cTn id="58" dur="1" fill="hold">
                                          <p:stCondLst>
                                            <p:cond delay="0"/>
                                          </p:stCondLst>
                                        </p:cTn>
                                        <p:tgtEl>
                                          <p:spTgt spid="22"/>
                                        </p:tgtEl>
                                        <p:attrNameLst>
                                          <p:attrName>style.visibility</p:attrName>
                                        </p:attrNameLst>
                                      </p:cBhvr>
                                      <p:to>
                                        <p:strVal val="hidden"/>
                                      </p:to>
                                    </p:se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nodeType="click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dissolve">
                                      <p:cBhvr>
                                        <p:cTn id="63" dur="500"/>
                                        <p:tgtEl>
                                          <p:spTgt spid="36"/>
                                        </p:tgtEl>
                                      </p:cBhvr>
                                    </p:animEffect>
                                  </p:childTnLst>
                                </p:cTn>
                              </p:par>
                              <p:par>
                                <p:cTn id="64" presetID="9" presetClass="entr" presetSubtype="0" fill="hold" nodeType="withEffect">
                                  <p:stCondLst>
                                    <p:cond delay="0"/>
                                  </p:stCondLst>
                                  <p:childTnLst>
                                    <p:set>
                                      <p:cBhvr>
                                        <p:cTn id="65" dur="1" fill="hold">
                                          <p:stCondLst>
                                            <p:cond delay="0"/>
                                          </p:stCondLst>
                                        </p:cTn>
                                        <p:tgtEl>
                                          <p:spTgt spid="37"/>
                                        </p:tgtEl>
                                        <p:attrNameLst>
                                          <p:attrName>style.visibility</p:attrName>
                                        </p:attrNameLst>
                                      </p:cBhvr>
                                      <p:to>
                                        <p:strVal val="visible"/>
                                      </p:to>
                                    </p:set>
                                    <p:animEffect transition="in" filter="dissolve">
                                      <p:cBhvr>
                                        <p:cTn id="66" dur="500"/>
                                        <p:tgtEl>
                                          <p:spTgt spid="37"/>
                                        </p:tgtEl>
                                      </p:cBhvr>
                                    </p:animEffect>
                                  </p:childTnLst>
                                </p:cTn>
                              </p:par>
                              <p:par>
                                <p:cTn id="67" presetID="9" presetClass="entr" presetSubtype="0" fill="hold" nodeType="withEffect">
                                  <p:stCondLst>
                                    <p:cond delay="0"/>
                                  </p:stCondLst>
                                  <p:childTnLst>
                                    <p:set>
                                      <p:cBhvr>
                                        <p:cTn id="68" dur="1" fill="hold">
                                          <p:stCondLst>
                                            <p:cond delay="0"/>
                                          </p:stCondLst>
                                        </p:cTn>
                                        <p:tgtEl>
                                          <p:spTgt spid="38"/>
                                        </p:tgtEl>
                                        <p:attrNameLst>
                                          <p:attrName>style.visibility</p:attrName>
                                        </p:attrNameLst>
                                      </p:cBhvr>
                                      <p:to>
                                        <p:strVal val="visible"/>
                                      </p:to>
                                    </p:set>
                                    <p:animEffect transition="in" filter="dissolve">
                                      <p:cBhvr>
                                        <p:cTn id="69" dur="500"/>
                                        <p:tgtEl>
                                          <p:spTgt spid="38"/>
                                        </p:tgtEl>
                                      </p:cBhvr>
                                    </p:animEffect>
                                  </p:childTnLst>
                                </p:cTn>
                              </p:par>
                            </p:childTnLst>
                          </p:cTn>
                        </p:par>
                        <p:par>
                          <p:cTn id="70" fill="hold">
                            <p:stCondLst>
                              <p:cond delay="500"/>
                            </p:stCondLst>
                            <p:childTnLst>
                              <p:par>
                                <p:cTn id="71" presetID="1" presetClass="exit" presetSubtype="0" fill="hold" nodeType="afterEffect">
                                  <p:stCondLst>
                                    <p:cond delay="0"/>
                                  </p:stCondLst>
                                  <p:childTnLst>
                                    <p:set>
                                      <p:cBhvr>
                                        <p:cTn id="72" dur="1" fill="hold">
                                          <p:stCondLst>
                                            <p:cond delay="0"/>
                                          </p:stCondLst>
                                        </p:cTn>
                                        <p:tgtEl>
                                          <p:spTgt spid="31"/>
                                        </p:tgtEl>
                                        <p:attrNameLst>
                                          <p:attrName>style.visibility</p:attrName>
                                        </p:attrNameLst>
                                      </p:cBhvr>
                                      <p:to>
                                        <p:strVal val="hidden"/>
                                      </p:to>
                                    </p:set>
                                  </p:childTnLst>
                                </p:cTn>
                              </p:par>
                              <p:par>
                                <p:cTn id="73" presetID="1" presetClass="exit" presetSubtype="0" fill="hold" nodeType="withEffect">
                                  <p:stCondLst>
                                    <p:cond delay="0"/>
                                  </p:stCondLst>
                                  <p:childTnLst>
                                    <p:set>
                                      <p:cBhvr>
                                        <p:cTn id="74" dur="1" fill="hold">
                                          <p:stCondLst>
                                            <p:cond delay="0"/>
                                          </p:stCondLst>
                                        </p:cTn>
                                        <p:tgtEl>
                                          <p:spTgt spid="32"/>
                                        </p:tgtEl>
                                        <p:attrNameLst>
                                          <p:attrName>style.visibility</p:attrName>
                                        </p:attrNameLst>
                                      </p:cBhvr>
                                      <p:to>
                                        <p:strVal val="hidden"/>
                                      </p:to>
                                    </p:set>
                                  </p:childTnLst>
                                </p:cTn>
                              </p:par>
                              <p:par>
                                <p:cTn id="75" presetID="1" presetClass="exit" presetSubtype="0" fill="hold" nodeType="withEffect">
                                  <p:stCondLst>
                                    <p:cond delay="0"/>
                                  </p:stCondLst>
                                  <p:childTnLst>
                                    <p:set>
                                      <p:cBhvr>
                                        <p:cTn id="76" dur="1" fill="hold">
                                          <p:stCondLst>
                                            <p:cond delay="0"/>
                                          </p:stCondLst>
                                        </p:cTn>
                                        <p:tgtEl>
                                          <p:spTgt spid="34"/>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nodeType="clickEffect">
                                  <p:stCondLst>
                                    <p:cond delay="0"/>
                                  </p:stCondLst>
                                  <p:childTnLst>
                                    <p:animMotion origin="layout" path="M -3.125E-6 -4.07407E-6 L 0.30703 0.12639 " pathEditMode="relative" rAng="0" ptsTypes="AA">
                                      <p:cBhvr>
                                        <p:cTn id="80" dur="2000" fill="hold"/>
                                        <p:tgtEl>
                                          <p:spTgt spid="36"/>
                                        </p:tgtEl>
                                        <p:attrNameLst>
                                          <p:attrName>ppt_x</p:attrName>
                                          <p:attrName>ppt_y</p:attrName>
                                        </p:attrNameLst>
                                      </p:cBhvr>
                                      <p:rCtr x="15352" y="6319"/>
                                    </p:animMotion>
                                  </p:childTnLst>
                                </p:cTn>
                              </p:par>
                              <p:par>
                                <p:cTn id="81" presetID="42" presetClass="path" presetSubtype="0" accel="50000" decel="50000" fill="hold" nodeType="withEffect">
                                  <p:stCondLst>
                                    <p:cond delay="0"/>
                                  </p:stCondLst>
                                  <p:childTnLst>
                                    <p:animMotion origin="layout" path="M -3.125E-6 2.22222E-6 L 0.25456 -0.00371 " pathEditMode="relative" rAng="0" ptsTypes="AA">
                                      <p:cBhvr>
                                        <p:cTn id="82" dur="2000" fill="hold"/>
                                        <p:tgtEl>
                                          <p:spTgt spid="37"/>
                                        </p:tgtEl>
                                        <p:attrNameLst>
                                          <p:attrName>ppt_x</p:attrName>
                                          <p:attrName>ppt_y</p:attrName>
                                        </p:attrNameLst>
                                      </p:cBhvr>
                                      <p:rCtr x="12721" y="-185"/>
                                    </p:animMotion>
                                  </p:childTnLst>
                                </p:cTn>
                              </p:par>
                              <p:par>
                                <p:cTn id="83" presetID="42" presetClass="path" presetSubtype="0" accel="50000" decel="50000" fill="hold" nodeType="withEffect">
                                  <p:stCondLst>
                                    <p:cond delay="0"/>
                                  </p:stCondLst>
                                  <p:childTnLst>
                                    <p:animMotion origin="layout" path="M -3.125E-6 -3.7037E-6 L 0.20209 -0.13773 " pathEditMode="relative" rAng="0" ptsTypes="AA">
                                      <p:cBhvr>
                                        <p:cTn id="84" dur="2000" fill="hold"/>
                                        <p:tgtEl>
                                          <p:spTgt spid="38"/>
                                        </p:tgtEl>
                                        <p:attrNameLst>
                                          <p:attrName>ppt_x</p:attrName>
                                          <p:attrName>ppt_y</p:attrName>
                                        </p:attrNameLst>
                                      </p:cBhvr>
                                      <p:rCtr x="10104" y="-6898"/>
                                    </p:animMotion>
                                  </p:childTnLst>
                                </p:cTn>
                              </p:par>
                            </p:childTnLst>
                          </p:cTn>
                        </p:par>
                        <p:par>
                          <p:cTn id="85" fill="hold">
                            <p:stCondLst>
                              <p:cond delay="2000"/>
                            </p:stCondLst>
                            <p:childTnLst>
                              <p:par>
                                <p:cTn id="86" presetID="1" presetClass="entr" presetSubtype="0" fill="hold" nodeType="after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1"/>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42"/>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36"/>
                                        </p:tgtEl>
                                        <p:attrNameLst>
                                          <p:attrName>style.visibility</p:attrName>
                                        </p:attrNameLst>
                                      </p:cBhvr>
                                      <p:to>
                                        <p:strVal val="hidden"/>
                                      </p:to>
                                    </p:set>
                                  </p:childTnLst>
                                </p:cTn>
                              </p:par>
                              <p:par>
                                <p:cTn id="94" presetID="1" presetClass="exit" presetSubtype="0" fill="hold" nodeType="withEffect">
                                  <p:stCondLst>
                                    <p:cond delay="0"/>
                                  </p:stCondLst>
                                  <p:childTnLst>
                                    <p:set>
                                      <p:cBhvr>
                                        <p:cTn id="95" dur="1" fill="hold">
                                          <p:stCondLst>
                                            <p:cond delay="0"/>
                                          </p:stCondLst>
                                        </p:cTn>
                                        <p:tgtEl>
                                          <p:spTgt spid="37"/>
                                        </p:tgtEl>
                                        <p:attrNameLst>
                                          <p:attrName>style.visibility</p:attrName>
                                        </p:attrNameLst>
                                      </p:cBhvr>
                                      <p:to>
                                        <p:strVal val="hidden"/>
                                      </p:to>
                                    </p:set>
                                  </p:childTnLst>
                                </p:cTn>
                              </p:par>
                              <p:par>
                                <p:cTn id="96" presetID="1" presetClass="exit" presetSubtype="0" fill="hold" nodeType="withEffect">
                                  <p:stCondLst>
                                    <p:cond delay="0"/>
                                  </p:stCondLst>
                                  <p:childTnLst>
                                    <p:set>
                                      <p:cBhvr>
                                        <p:cTn id="97" dur="1" fill="hold">
                                          <p:stCondLst>
                                            <p:cond delay="0"/>
                                          </p:stCondLst>
                                        </p:cTn>
                                        <p:tgtEl>
                                          <p:spTgt spid="38"/>
                                        </p:tgtEl>
                                        <p:attrNameLst>
                                          <p:attrName>style.visibility</p:attrName>
                                        </p:attrNameLst>
                                      </p:cBhvr>
                                      <p:to>
                                        <p:strVal val="hidden"/>
                                      </p:to>
                                    </p:set>
                                  </p:childTnLst>
                                </p:cTn>
                              </p:par>
                            </p:childTnLst>
                          </p:cTn>
                        </p:par>
                      </p:childTnLst>
                    </p:cTn>
                  </p:par>
                  <p:par>
                    <p:cTn id="98" fill="hold">
                      <p:stCondLst>
                        <p:cond delay="indefinite"/>
                      </p:stCondLst>
                      <p:childTnLst>
                        <p:par>
                          <p:cTn id="99" fill="hold">
                            <p:stCondLst>
                              <p:cond delay="0"/>
                            </p:stCondLst>
                            <p:childTnLst>
                              <p:par>
                                <p:cTn id="100" presetID="42" presetClass="path" presetSubtype="0" accel="50000" decel="50000" fill="hold" nodeType="clickEffect">
                                  <p:stCondLst>
                                    <p:cond delay="0"/>
                                  </p:stCondLst>
                                  <p:childTnLst>
                                    <p:animMotion origin="layout" path="M -4.16667E-6 1.48148E-6 L 0.08698 -0.07824 " pathEditMode="relative" rAng="0" ptsTypes="AA">
                                      <p:cBhvr>
                                        <p:cTn id="101" dur="250" fill="hold"/>
                                        <p:tgtEl>
                                          <p:spTgt spid="40"/>
                                        </p:tgtEl>
                                        <p:attrNameLst>
                                          <p:attrName>ppt_x</p:attrName>
                                          <p:attrName>ppt_y</p:attrName>
                                        </p:attrNameLst>
                                      </p:cBhvr>
                                      <p:rCtr x="4349" y="-3912"/>
                                    </p:animMotion>
                                  </p:childTnLst>
                                </p:cTn>
                              </p:par>
                            </p:childTnLst>
                          </p:cTn>
                        </p:par>
                        <p:par>
                          <p:cTn id="102" fill="hold">
                            <p:stCondLst>
                              <p:cond delay="250"/>
                            </p:stCondLst>
                            <p:childTnLst>
                              <p:par>
                                <p:cTn id="103" presetID="1" presetClass="entr" presetSubtype="0" fill="hold" nodeType="afterEffect">
                                  <p:stCondLst>
                                    <p:cond delay="0"/>
                                  </p:stCondLst>
                                  <p:childTnLst>
                                    <p:set>
                                      <p:cBhvr>
                                        <p:cTn id="104" dur="1" fill="hold">
                                          <p:stCondLst>
                                            <p:cond delay="0"/>
                                          </p:stCondLst>
                                        </p:cTn>
                                        <p:tgtEl>
                                          <p:spTgt spid="55"/>
                                        </p:tgtEl>
                                        <p:attrNameLst>
                                          <p:attrName>style.visibility</p:attrName>
                                        </p:attrNameLst>
                                      </p:cBhvr>
                                      <p:to>
                                        <p:strVal val="visible"/>
                                      </p:to>
                                    </p:set>
                                  </p:childTnLst>
                                </p:cTn>
                              </p:par>
                              <p:par>
                                <p:cTn id="105" presetID="1" presetClass="exit" presetSubtype="0" fill="hold" nodeType="withEffect">
                                  <p:stCondLst>
                                    <p:cond delay="0"/>
                                  </p:stCondLst>
                                  <p:childTnLst>
                                    <p:set>
                                      <p:cBhvr>
                                        <p:cTn id="106" dur="1" fill="hold">
                                          <p:stCondLst>
                                            <p:cond delay="0"/>
                                          </p:stCondLst>
                                        </p:cTn>
                                        <p:tgtEl>
                                          <p:spTgt spid="40"/>
                                        </p:tgtEl>
                                        <p:attrNameLst>
                                          <p:attrName>style.visibility</p:attrName>
                                        </p:attrNameLst>
                                      </p:cBhvr>
                                      <p:to>
                                        <p:strVal val="hidden"/>
                                      </p:to>
                                    </p:set>
                                  </p:childTnLst>
                                </p:cTn>
                              </p:par>
                            </p:childTnLst>
                          </p:cTn>
                        </p:par>
                        <p:par>
                          <p:cTn id="107" fill="hold">
                            <p:stCondLst>
                              <p:cond delay="250"/>
                            </p:stCondLst>
                            <p:childTnLst>
                              <p:par>
                                <p:cTn id="108" presetID="42" presetClass="path" presetSubtype="0" accel="50000" decel="50000" fill="hold" nodeType="afterEffect">
                                  <p:stCondLst>
                                    <p:cond delay="0"/>
                                  </p:stCondLst>
                                  <p:childTnLst>
                                    <p:animMotion origin="layout" path="M -2.08333E-7 -1.11111E-6 L 0.05247 0.00116 " pathEditMode="relative" rAng="0" ptsTypes="AA">
                                      <p:cBhvr>
                                        <p:cTn id="109" dur="250" fill="hold"/>
                                        <p:tgtEl>
                                          <p:spTgt spid="41"/>
                                        </p:tgtEl>
                                        <p:attrNameLst>
                                          <p:attrName>ppt_x</p:attrName>
                                          <p:attrName>ppt_y</p:attrName>
                                        </p:attrNameLst>
                                      </p:cBhvr>
                                      <p:rCtr x="2617" y="46"/>
                                    </p:animMotion>
                                  </p:childTnLst>
                                </p:cTn>
                              </p:par>
                            </p:childTnLst>
                          </p:cTn>
                        </p:par>
                        <p:par>
                          <p:cTn id="110" fill="hold">
                            <p:stCondLst>
                              <p:cond delay="500"/>
                            </p:stCondLst>
                            <p:childTnLst>
                              <p:par>
                                <p:cTn id="111" presetID="1" presetClass="entr" presetSubtype="0" fill="hold" nodeType="afterEffect">
                                  <p:stCondLst>
                                    <p:cond delay="0"/>
                                  </p:stCondLst>
                                  <p:childTnLst>
                                    <p:set>
                                      <p:cBhvr>
                                        <p:cTn id="112" dur="1" fill="hold">
                                          <p:stCondLst>
                                            <p:cond delay="0"/>
                                          </p:stCondLst>
                                        </p:cTn>
                                        <p:tgtEl>
                                          <p:spTgt spid="74"/>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41"/>
                                        </p:tgtEl>
                                        <p:attrNameLst>
                                          <p:attrName>style.visibility</p:attrName>
                                        </p:attrNameLst>
                                      </p:cBhvr>
                                      <p:to>
                                        <p:strVal val="hidden"/>
                                      </p:to>
                                    </p:set>
                                  </p:childTnLst>
                                </p:cTn>
                              </p:par>
                            </p:childTnLst>
                          </p:cTn>
                        </p:par>
                        <p:par>
                          <p:cTn id="115" fill="hold">
                            <p:stCondLst>
                              <p:cond delay="500"/>
                            </p:stCondLst>
                            <p:childTnLst>
                              <p:par>
                                <p:cTn id="116" presetID="42" presetClass="path" presetSubtype="0" accel="50000" decel="50000" fill="hold" nodeType="afterEffect">
                                  <p:stCondLst>
                                    <p:cond delay="0"/>
                                  </p:stCondLst>
                                  <p:childTnLst>
                                    <p:animMotion origin="layout" path="M 3.75E-6 -2.22222E-6 L 0.05247 0.00139 " pathEditMode="relative" rAng="0" ptsTypes="AA">
                                      <p:cBhvr>
                                        <p:cTn id="117" dur="250" fill="hold"/>
                                        <p:tgtEl>
                                          <p:spTgt spid="42"/>
                                        </p:tgtEl>
                                        <p:attrNameLst>
                                          <p:attrName>ppt_x</p:attrName>
                                          <p:attrName>ppt_y</p:attrName>
                                        </p:attrNameLst>
                                      </p:cBhvr>
                                      <p:rCtr x="2617" y="69"/>
                                    </p:animMotion>
                                  </p:childTnLst>
                                </p:cTn>
                              </p:par>
                            </p:childTnLst>
                          </p:cTn>
                        </p:par>
                        <p:par>
                          <p:cTn id="118" fill="hold">
                            <p:stCondLst>
                              <p:cond delay="750"/>
                            </p:stCondLst>
                            <p:childTnLst>
                              <p:par>
                                <p:cTn id="119" presetID="1" presetClass="entr" presetSubtype="0" fill="hold" nodeType="afterEffect">
                                  <p:stCondLst>
                                    <p:cond delay="0"/>
                                  </p:stCondLst>
                                  <p:childTnLst>
                                    <p:set>
                                      <p:cBhvr>
                                        <p:cTn id="120" dur="1" fill="hold">
                                          <p:stCondLst>
                                            <p:cond delay="0"/>
                                          </p:stCondLst>
                                        </p:cTn>
                                        <p:tgtEl>
                                          <p:spTgt spid="77"/>
                                        </p:tgtEl>
                                        <p:attrNameLst>
                                          <p:attrName>style.visibility</p:attrName>
                                        </p:attrNameLst>
                                      </p:cBhvr>
                                      <p:to>
                                        <p:strVal val="visible"/>
                                      </p:to>
                                    </p:set>
                                  </p:childTnLst>
                                </p:cTn>
                              </p:par>
                              <p:par>
                                <p:cTn id="121" presetID="1" presetClass="exit" presetSubtype="0" fill="hold" nodeType="withEffect">
                                  <p:stCondLst>
                                    <p:cond delay="0"/>
                                  </p:stCondLst>
                                  <p:childTnLst>
                                    <p:set>
                                      <p:cBhvr>
                                        <p:cTn id="122" dur="1" fill="hold">
                                          <p:stCondLst>
                                            <p:cond delay="0"/>
                                          </p:stCondLst>
                                        </p:cTn>
                                        <p:tgtEl>
                                          <p:spTgt spid="42"/>
                                        </p:tgtEl>
                                        <p:attrNameLst>
                                          <p:attrName>style.visibility</p:attrName>
                                        </p:attrNameLst>
                                      </p:cBhvr>
                                      <p:to>
                                        <p:strVal val="hidden"/>
                                      </p:to>
                                    </p:set>
                                  </p:childTnLst>
                                </p:cTn>
                              </p:par>
                            </p:childTnLst>
                          </p:cTn>
                        </p:par>
                        <p:par>
                          <p:cTn id="123" fill="hold">
                            <p:stCondLst>
                              <p:cond delay="750"/>
                            </p:stCondLst>
                            <p:childTnLst>
                              <p:par>
                                <p:cTn id="124" presetID="42" presetClass="path" presetSubtype="0" accel="50000" decel="50000" fill="hold" nodeType="afterEffect">
                                  <p:stCondLst>
                                    <p:cond delay="0"/>
                                  </p:stCondLst>
                                  <p:childTnLst>
                                    <p:animMotion origin="layout" path="M -4.375E-6 1.48148E-6 L 0.08711 -0.00162 " pathEditMode="relative" rAng="0" ptsTypes="AA">
                                      <p:cBhvr>
                                        <p:cTn id="125" dur="250" fill="hold"/>
                                        <p:tgtEl>
                                          <p:spTgt spid="74"/>
                                        </p:tgtEl>
                                        <p:attrNameLst>
                                          <p:attrName>ppt_x</p:attrName>
                                          <p:attrName>ppt_y</p:attrName>
                                        </p:attrNameLst>
                                      </p:cBhvr>
                                      <p:rCtr x="4349" y="-93"/>
                                    </p:animMotion>
                                  </p:childTnLst>
                                </p:cTn>
                              </p:par>
                            </p:childTnLst>
                          </p:cTn>
                        </p:par>
                        <p:par>
                          <p:cTn id="126" fill="hold">
                            <p:stCondLst>
                              <p:cond delay="1000"/>
                            </p:stCondLst>
                            <p:childTnLst>
                              <p:par>
                                <p:cTn id="127" presetID="1" presetClass="entr" presetSubtype="0" fill="hold" nodeType="afterEffect">
                                  <p:stCondLst>
                                    <p:cond delay="0"/>
                                  </p:stCondLst>
                                  <p:childTnLst>
                                    <p:set>
                                      <p:cBhvr>
                                        <p:cTn id="128" dur="1" fill="hold">
                                          <p:stCondLst>
                                            <p:cond delay="0"/>
                                          </p:stCondLst>
                                        </p:cTn>
                                        <p:tgtEl>
                                          <p:spTgt spid="57"/>
                                        </p:tgtEl>
                                        <p:attrNameLst>
                                          <p:attrName>style.visibility</p:attrName>
                                        </p:attrNameLst>
                                      </p:cBhvr>
                                      <p:to>
                                        <p:strVal val="visible"/>
                                      </p:to>
                                    </p:set>
                                  </p:childTnLst>
                                </p:cTn>
                              </p:par>
                              <p:par>
                                <p:cTn id="129" presetID="1" presetClass="exit" presetSubtype="0" fill="hold" nodeType="withEffect">
                                  <p:stCondLst>
                                    <p:cond delay="0"/>
                                  </p:stCondLst>
                                  <p:childTnLst>
                                    <p:set>
                                      <p:cBhvr>
                                        <p:cTn id="130" dur="1" fill="hold">
                                          <p:stCondLst>
                                            <p:cond delay="0"/>
                                          </p:stCondLst>
                                        </p:cTn>
                                        <p:tgtEl>
                                          <p:spTgt spid="74"/>
                                        </p:tgtEl>
                                        <p:attrNameLst>
                                          <p:attrName>style.visibility</p:attrName>
                                        </p:attrNameLst>
                                      </p:cBhvr>
                                      <p:to>
                                        <p:strVal val="hidden"/>
                                      </p:to>
                                    </p:set>
                                  </p:childTnLst>
                                </p:cTn>
                              </p:par>
                            </p:childTnLst>
                          </p:cTn>
                        </p:par>
                        <p:par>
                          <p:cTn id="131" fill="hold">
                            <p:stCondLst>
                              <p:cond delay="1000"/>
                            </p:stCondLst>
                            <p:childTnLst>
                              <p:par>
                                <p:cTn id="132" presetID="42" presetClass="path" presetSubtype="0" accel="50000" decel="50000" fill="hold" nodeType="afterEffect">
                                  <p:stCondLst>
                                    <p:cond delay="0"/>
                                  </p:stCondLst>
                                  <p:childTnLst>
                                    <p:animMotion origin="layout" path="M -2.08333E-7 -1.11111E-6 L 0.05247 0.00116 " pathEditMode="relative" rAng="0" ptsTypes="AA">
                                      <p:cBhvr>
                                        <p:cTn id="133" dur="250" fill="hold"/>
                                        <p:tgtEl>
                                          <p:spTgt spid="77"/>
                                        </p:tgtEl>
                                        <p:attrNameLst>
                                          <p:attrName>ppt_x</p:attrName>
                                          <p:attrName>ppt_y</p:attrName>
                                        </p:attrNameLst>
                                      </p:cBhvr>
                                      <p:rCtr x="2617" y="46"/>
                                    </p:animMotion>
                                  </p:childTnLst>
                                </p:cTn>
                              </p:par>
                            </p:childTnLst>
                          </p:cTn>
                        </p:par>
                        <p:par>
                          <p:cTn id="134" fill="hold">
                            <p:stCondLst>
                              <p:cond delay="1250"/>
                            </p:stCondLst>
                            <p:childTnLst>
                              <p:par>
                                <p:cTn id="135" presetID="1" presetClass="entr" presetSubtype="0" fill="hold" nodeType="afterEffect">
                                  <p:stCondLst>
                                    <p:cond delay="0"/>
                                  </p:stCondLst>
                                  <p:childTnLst>
                                    <p:set>
                                      <p:cBhvr>
                                        <p:cTn id="136" dur="1" fill="hold">
                                          <p:stCondLst>
                                            <p:cond delay="0"/>
                                          </p:stCondLst>
                                        </p:cTn>
                                        <p:tgtEl>
                                          <p:spTgt spid="82"/>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77"/>
                                        </p:tgtEl>
                                        <p:attrNameLst>
                                          <p:attrName>style.visibility</p:attrName>
                                        </p:attrNameLst>
                                      </p:cBhvr>
                                      <p:to>
                                        <p:strVal val="hidden"/>
                                      </p:to>
                                    </p:set>
                                  </p:childTnLst>
                                </p:cTn>
                              </p:par>
                            </p:childTnLst>
                          </p:cTn>
                        </p:par>
                        <p:par>
                          <p:cTn id="139" fill="hold">
                            <p:stCondLst>
                              <p:cond delay="1250"/>
                            </p:stCondLst>
                            <p:childTnLst>
                              <p:par>
                                <p:cTn id="140" presetID="42" presetClass="path" presetSubtype="0" accel="50000" decel="50000" fill="hold" nodeType="afterEffect">
                                  <p:stCondLst>
                                    <p:cond delay="0"/>
                                  </p:stCondLst>
                                  <p:childTnLst>
                                    <p:animMotion origin="layout" path="M -4.16667E-6 -1.48148E-6 L 0.08672 0.0713 " pathEditMode="relative" rAng="0" ptsTypes="AA">
                                      <p:cBhvr>
                                        <p:cTn id="141" dur="250" fill="hold"/>
                                        <p:tgtEl>
                                          <p:spTgt spid="82"/>
                                        </p:tgtEl>
                                        <p:attrNameLst>
                                          <p:attrName>ppt_x</p:attrName>
                                          <p:attrName>ppt_y</p:attrName>
                                        </p:attrNameLst>
                                      </p:cBhvr>
                                      <p:rCtr x="4336" y="3565"/>
                                    </p:animMotion>
                                  </p:childTnLst>
                                </p:cTn>
                              </p:par>
                            </p:childTnLst>
                          </p:cTn>
                        </p:par>
                        <p:par>
                          <p:cTn id="142" fill="hold">
                            <p:stCondLst>
                              <p:cond delay="1500"/>
                            </p:stCondLst>
                            <p:childTnLst>
                              <p:par>
                                <p:cTn id="143" presetID="1" presetClass="entr" presetSubtype="0" fill="hold" nodeType="afterEffect">
                                  <p:stCondLst>
                                    <p:cond delay="0"/>
                                  </p:stCondLst>
                                  <p:childTnLst>
                                    <p:set>
                                      <p:cBhvr>
                                        <p:cTn id="144" dur="1" fill="hold">
                                          <p:stCondLst>
                                            <p:cond delay="0"/>
                                          </p:stCondLst>
                                        </p:cTn>
                                        <p:tgtEl>
                                          <p:spTgt spid="60"/>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82"/>
                                        </p:tgtEl>
                                        <p:attrNameLst>
                                          <p:attrName>style.visibility</p:attrName>
                                        </p:attrNameLst>
                                      </p:cBhvr>
                                      <p:to>
                                        <p:strVal val="hidden"/>
                                      </p:to>
                                    </p:set>
                                  </p:childTnLst>
                                </p:cTn>
                              </p:par>
                            </p:childTnLst>
                          </p:cTn>
                        </p:par>
                      </p:childTnLst>
                    </p:cTn>
                  </p:par>
                  <p:par>
                    <p:cTn id="147" fill="hold">
                      <p:stCondLst>
                        <p:cond delay="indefinite"/>
                      </p:stCondLst>
                      <p:childTnLst>
                        <p:par>
                          <p:cTn id="148" fill="hold">
                            <p:stCondLst>
                              <p:cond delay="0"/>
                            </p:stCondLst>
                            <p:childTnLst>
                              <p:par>
                                <p:cTn id="149" presetID="42" presetClass="path" presetSubtype="0" accel="50000" decel="50000" fill="hold" nodeType="clickEffect">
                                  <p:stCondLst>
                                    <p:cond delay="0"/>
                                  </p:stCondLst>
                                  <p:childTnLst>
                                    <p:animMotion origin="layout" path="M -2.70833E-6 3.7037E-6 L 0.06146 0.0618 " pathEditMode="relative" rAng="0" ptsTypes="AA">
                                      <p:cBhvr>
                                        <p:cTn id="150" dur="500" fill="hold"/>
                                        <p:tgtEl>
                                          <p:spTgt spid="55"/>
                                        </p:tgtEl>
                                        <p:attrNameLst>
                                          <p:attrName>ppt_x</p:attrName>
                                          <p:attrName>ppt_y</p:attrName>
                                        </p:attrNameLst>
                                      </p:cBhvr>
                                      <p:rCtr x="3073" y="3079"/>
                                    </p:animMotion>
                                  </p:childTnLst>
                                </p:cTn>
                              </p:par>
                              <p:par>
                                <p:cTn id="151" presetID="42" presetClass="path" presetSubtype="0" accel="50000" decel="50000" fill="hold" nodeType="withEffect">
                                  <p:stCondLst>
                                    <p:cond delay="0"/>
                                  </p:stCondLst>
                                  <p:childTnLst>
                                    <p:animMotion origin="layout" path="M -2.70833E-6 -2.22222E-6 L 0.06576 0.00857 " pathEditMode="relative" rAng="0" ptsTypes="AA">
                                      <p:cBhvr>
                                        <p:cTn id="152" dur="500" fill="hold"/>
                                        <p:tgtEl>
                                          <p:spTgt spid="57"/>
                                        </p:tgtEl>
                                        <p:attrNameLst>
                                          <p:attrName>ppt_x</p:attrName>
                                          <p:attrName>ppt_y</p:attrName>
                                        </p:attrNameLst>
                                      </p:cBhvr>
                                      <p:rCtr x="3281" y="417"/>
                                    </p:animMotion>
                                  </p:childTnLst>
                                </p:cTn>
                              </p:par>
                              <p:par>
                                <p:cTn id="153" presetID="42" presetClass="path" presetSubtype="0" accel="50000" decel="50000" fill="hold" nodeType="withEffect">
                                  <p:stCondLst>
                                    <p:cond delay="0"/>
                                  </p:stCondLst>
                                  <p:childTnLst>
                                    <p:animMotion origin="layout" path="M -2.70833E-6 7.40741E-7 L 0.07396 -0.0463 " pathEditMode="relative" rAng="0" ptsTypes="AA">
                                      <p:cBhvr>
                                        <p:cTn id="154" dur="500" fill="hold"/>
                                        <p:tgtEl>
                                          <p:spTgt spid="60"/>
                                        </p:tgtEl>
                                        <p:attrNameLst>
                                          <p:attrName>ppt_x</p:attrName>
                                          <p:attrName>ppt_y</p:attrName>
                                        </p:attrNameLst>
                                      </p:cBhvr>
                                      <p:rCtr x="3698" y="-2315"/>
                                    </p:animMotion>
                                  </p:childTnLst>
                                </p:cTn>
                              </p:par>
                            </p:childTnLst>
                          </p:cTn>
                        </p:par>
                        <p:par>
                          <p:cTn id="155" fill="hold">
                            <p:stCondLst>
                              <p:cond delay="500"/>
                            </p:stCondLst>
                            <p:childTnLst>
                              <p:par>
                                <p:cTn id="156" presetID="1" presetClass="entr" presetSubtype="0" fill="hold" nodeType="afterEffect">
                                  <p:stCondLst>
                                    <p:cond delay="0"/>
                                  </p:stCondLst>
                                  <p:childTnLst>
                                    <p:set>
                                      <p:cBhvr>
                                        <p:cTn id="157" dur="1" fill="hold">
                                          <p:stCondLst>
                                            <p:cond delay="0"/>
                                          </p:stCondLst>
                                        </p:cTn>
                                        <p:tgtEl>
                                          <p:spTgt spid="86"/>
                                        </p:tgtEl>
                                        <p:attrNameLst>
                                          <p:attrName>style.visibility</p:attrName>
                                        </p:attrNameLst>
                                      </p:cBhvr>
                                      <p:to>
                                        <p:strVal val="visible"/>
                                      </p:to>
                                    </p:set>
                                  </p:childTnLst>
                                </p:cTn>
                              </p:par>
                              <p:par>
                                <p:cTn id="158" presetID="1" presetClass="entr" presetSubtype="0" fill="hold" nodeType="withEffect">
                                  <p:stCondLst>
                                    <p:cond delay="0"/>
                                  </p:stCondLst>
                                  <p:childTnLst>
                                    <p:set>
                                      <p:cBhvr>
                                        <p:cTn id="159" dur="1" fill="hold">
                                          <p:stCondLst>
                                            <p:cond delay="0"/>
                                          </p:stCondLst>
                                        </p:cTn>
                                        <p:tgtEl>
                                          <p:spTgt spid="85"/>
                                        </p:tgtEl>
                                        <p:attrNameLst>
                                          <p:attrName>style.visibility</p:attrName>
                                        </p:attrNameLst>
                                      </p:cBhvr>
                                      <p:to>
                                        <p:strVal val="visible"/>
                                      </p:to>
                                    </p:set>
                                  </p:childTnLst>
                                </p:cTn>
                              </p:par>
                              <p:par>
                                <p:cTn id="160" presetID="1" presetClass="entr" presetSubtype="0" fill="hold" nodeType="withEffect">
                                  <p:stCondLst>
                                    <p:cond delay="0"/>
                                  </p:stCondLst>
                                  <p:childTnLst>
                                    <p:set>
                                      <p:cBhvr>
                                        <p:cTn id="161" dur="1" fill="hold">
                                          <p:stCondLst>
                                            <p:cond delay="0"/>
                                          </p:stCondLst>
                                        </p:cTn>
                                        <p:tgtEl>
                                          <p:spTgt spid="84"/>
                                        </p:tgtEl>
                                        <p:attrNameLst>
                                          <p:attrName>style.visibility</p:attrName>
                                        </p:attrNameLst>
                                      </p:cBhvr>
                                      <p:to>
                                        <p:strVal val="visible"/>
                                      </p:to>
                                    </p:set>
                                  </p:childTnLst>
                                </p:cTn>
                              </p:par>
                              <p:par>
                                <p:cTn id="162" presetID="1" presetClass="exit" presetSubtype="0" fill="hold" nodeType="withEffect">
                                  <p:stCondLst>
                                    <p:cond delay="0"/>
                                  </p:stCondLst>
                                  <p:childTnLst>
                                    <p:set>
                                      <p:cBhvr>
                                        <p:cTn id="163" dur="1" fill="hold">
                                          <p:stCondLst>
                                            <p:cond delay="0"/>
                                          </p:stCondLst>
                                        </p:cTn>
                                        <p:tgtEl>
                                          <p:spTgt spid="55"/>
                                        </p:tgtEl>
                                        <p:attrNameLst>
                                          <p:attrName>style.visibility</p:attrName>
                                        </p:attrNameLst>
                                      </p:cBhvr>
                                      <p:to>
                                        <p:strVal val="hidden"/>
                                      </p:to>
                                    </p:set>
                                  </p:childTnLst>
                                </p:cTn>
                              </p:par>
                              <p:par>
                                <p:cTn id="164" presetID="1" presetClass="exit" presetSubtype="0" fill="hold" nodeType="withEffect">
                                  <p:stCondLst>
                                    <p:cond delay="0"/>
                                  </p:stCondLst>
                                  <p:childTnLst>
                                    <p:set>
                                      <p:cBhvr>
                                        <p:cTn id="165" dur="1" fill="hold">
                                          <p:stCondLst>
                                            <p:cond delay="0"/>
                                          </p:stCondLst>
                                        </p:cTn>
                                        <p:tgtEl>
                                          <p:spTgt spid="57"/>
                                        </p:tgtEl>
                                        <p:attrNameLst>
                                          <p:attrName>style.visibility</p:attrName>
                                        </p:attrNameLst>
                                      </p:cBhvr>
                                      <p:to>
                                        <p:strVal val="hidden"/>
                                      </p:to>
                                    </p:set>
                                  </p:childTnLst>
                                </p:cTn>
                              </p:par>
                              <p:par>
                                <p:cTn id="166" presetID="1" presetClass="exit" presetSubtype="0" fill="hold" nodeType="withEffect">
                                  <p:stCondLst>
                                    <p:cond delay="0"/>
                                  </p:stCondLst>
                                  <p:childTnLst>
                                    <p:set>
                                      <p:cBhvr>
                                        <p:cTn id="167" dur="1" fill="hold">
                                          <p:stCondLst>
                                            <p:cond delay="0"/>
                                          </p:stCondLst>
                                        </p:cTn>
                                        <p:tgtEl>
                                          <p:spTgt spid="60"/>
                                        </p:tgtEl>
                                        <p:attrNameLst>
                                          <p:attrName>style.visibility</p:attrName>
                                        </p:attrNameLst>
                                      </p:cBhvr>
                                      <p:to>
                                        <p:strVal val="hidden"/>
                                      </p:to>
                                    </p:set>
                                  </p:childTnLst>
                                </p:cTn>
                              </p:par>
                            </p:childTnLst>
                          </p:cTn>
                        </p:par>
                        <p:par>
                          <p:cTn id="168" fill="hold">
                            <p:stCondLst>
                              <p:cond delay="500"/>
                            </p:stCondLst>
                            <p:childTnLst>
                              <p:par>
                                <p:cTn id="169" presetID="9" presetClass="exit" presetSubtype="0" fill="hold" nodeType="afterEffect">
                                  <p:stCondLst>
                                    <p:cond delay="0"/>
                                  </p:stCondLst>
                                  <p:childTnLst>
                                    <p:animEffect transition="out" filter="dissolve">
                                      <p:cBhvr>
                                        <p:cTn id="170" dur="500"/>
                                        <p:tgtEl>
                                          <p:spTgt spid="86"/>
                                        </p:tgtEl>
                                      </p:cBhvr>
                                    </p:animEffect>
                                    <p:set>
                                      <p:cBhvr>
                                        <p:cTn id="171" dur="1" fill="hold">
                                          <p:stCondLst>
                                            <p:cond delay="499"/>
                                          </p:stCondLst>
                                        </p:cTn>
                                        <p:tgtEl>
                                          <p:spTgt spid="86"/>
                                        </p:tgtEl>
                                        <p:attrNameLst>
                                          <p:attrName>style.visibility</p:attrName>
                                        </p:attrNameLst>
                                      </p:cBhvr>
                                      <p:to>
                                        <p:strVal val="hidden"/>
                                      </p:to>
                                    </p:set>
                                  </p:childTnLst>
                                </p:cTn>
                              </p:par>
                              <p:par>
                                <p:cTn id="172" presetID="9" presetClass="exit" presetSubtype="0" fill="hold" nodeType="withEffect">
                                  <p:stCondLst>
                                    <p:cond delay="0"/>
                                  </p:stCondLst>
                                  <p:childTnLst>
                                    <p:animEffect transition="out" filter="dissolve">
                                      <p:cBhvr>
                                        <p:cTn id="173" dur="500"/>
                                        <p:tgtEl>
                                          <p:spTgt spid="85"/>
                                        </p:tgtEl>
                                      </p:cBhvr>
                                    </p:animEffect>
                                    <p:set>
                                      <p:cBhvr>
                                        <p:cTn id="174" dur="1" fill="hold">
                                          <p:stCondLst>
                                            <p:cond delay="499"/>
                                          </p:stCondLst>
                                        </p:cTn>
                                        <p:tgtEl>
                                          <p:spTgt spid="85"/>
                                        </p:tgtEl>
                                        <p:attrNameLst>
                                          <p:attrName>style.visibility</p:attrName>
                                        </p:attrNameLst>
                                      </p:cBhvr>
                                      <p:to>
                                        <p:strVal val="hidden"/>
                                      </p:to>
                                    </p:set>
                                  </p:childTnLst>
                                </p:cTn>
                              </p:par>
                              <p:par>
                                <p:cTn id="175" presetID="9" presetClass="exit" presetSubtype="0" fill="hold" nodeType="withEffect">
                                  <p:stCondLst>
                                    <p:cond delay="0"/>
                                  </p:stCondLst>
                                  <p:childTnLst>
                                    <p:animEffect transition="out" filter="dissolve">
                                      <p:cBhvr>
                                        <p:cTn id="176" dur="500"/>
                                        <p:tgtEl>
                                          <p:spTgt spid="84"/>
                                        </p:tgtEl>
                                      </p:cBhvr>
                                    </p:animEffect>
                                    <p:set>
                                      <p:cBhvr>
                                        <p:cTn id="177" dur="1" fill="hold">
                                          <p:stCondLst>
                                            <p:cond delay="499"/>
                                          </p:stCondLst>
                                        </p:cTn>
                                        <p:tgtEl>
                                          <p:spTgt spid="84"/>
                                        </p:tgtEl>
                                        <p:attrNameLst>
                                          <p:attrName>style.visibility</p:attrName>
                                        </p:attrNameLst>
                                      </p:cBhvr>
                                      <p:to>
                                        <p:strVal val="hidden"/>
                                      </p:to>
                                    </p:set>
                                  </p:childTnLst>
                                </p:cTn>
                              </p:par>
                              <p:par>
                                <p:cTn id="178" presetID="1" presetClass="entr" presetSubtype="0" fill="hold" nodeType="withEffect">
                                  <p:stCondLst>
                                    <p:cond delay="0"/>
                                  </p:stCondLst>
                                  <p:childTnLst>
                                    <p:set>
                                      <p:cBhvr>
                                        <p:cTn id="179" dur="1" fill="hold">
                                          <p:stCondLst>
                                            <p:cond delay="0"/>
                                          </p:stCondLst>
                                        </p:cTn>
                                        <p:tgtEl>
                                          <p:spTgt spid="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DC42C3-153B-F304-163A-55F52ACD9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970882-B9BC-175D-6240-5C3E9CEACBE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AFAEB102-31FB-C5E7-7335-A84505494113}"/>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D9BB4DF4-BEAE-9386-1A1B-80AA841E60E2}"/>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37660056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4699D-F75A-DA76-0316-3B25A4597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64E05-D974-A081-5AC6-51A77DD882FF}"/>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4C7054DA-5966-0C54-9F0A-9AE5C4639C75}"/>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Efficiency</a:t>
            </a:r>
          </a:p>
        </p:txBody>
      </p:sp>
      <p:sp>
        <p:nvSpPr>
          <p:cNvPr id="4" name="Rectangle: Rounded Corners 3">
            <a:extLst>
              <a:ext uri="{FF2B5EF4-FFF2-40B4-BE49-F238E27FC236}">
                <a16:creationId xmlns:a16="http://schemas.microsoft.com/office/drawing/2014/main" id="{8C406EF9-18EB-810D-5233-ECF7D1B3E19F}"/>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5" name="Rectangle: Rounded Corners 4">
            <a:extLst>
              <a:ext uri="{FF2B5EF4-FFF2-40B4-BE49-F238E27FC236}">
                <a16:creationId xmlns:a16="http://schemas.microsoft.com/office/drawing/2014/main" id="{A763F651-001B-5A97-CD1E-0C757F0887BC}"/>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Resilience</a:t>
            </a:r>
          </a:p>
        </p:txBody>
      </p:sp>
    </p:spTree>
    <p:extLst>
      <p:ext uri="{BB962C8B-B14F-4D97-AF65-F5344CB8AC3E}">
        <p14:creationId xmlns:p14="http://schemas.microsoft.com/office/powerpoint/2010/main" val="40880364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2069F-1E8C-AF7C-4F92-F66100A1E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6DA44-54E0-CFFD-79A2-A66B8D3F1934}"/>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DB8EF6D7-A4A9-E72A-D1E4-F41CBFBA634A}"/>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36994909-0407-4BB0-90B0-32F444F9DA88}"/>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a:t>
            </a:r>
          </a:p>
        </p:txBody>
      </p:sp>
      <p:sp>
        <p:nvSpPr>
          <p:cNvPr id="5" name="Rectangle: Rounded Corners 4">
            <a:extLst>
              <a:ext uri="{FF2B5EF4-FFF2-40B4-BE49-F238E27FC236}">
                <a16:creationId xmlns:a16="http://schemas.microsoft.com/office/drawing/2014/main" id="{1B1EB1DC-53BA-1307-1DE8-990E2CFA577E}"/>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Tree>
    <p:extLst>
      <p:ext uri="{BB962C8B-B14F-4D97-AF65-F5344CB8AC3E}">
        <p14:creationId xmlns:p14="http://schemas.microsoft.com/office/powerpoint/2010/main" val="41042969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83EEE-598F-0198-301B-4BB9E83C6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43E22-C03B-1A79-554E-C56B3564BDC4}"/>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D1E2C96B-054C-9718-6CB6-5006FE8EAFC7}"/>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Parallel Processing</a:t>
            </a:r>
          </a:p>
        </p:txBody>
      </p:sp>
      <p:sp>
        <p:nvSpPr>
          <p:cNvPr id="4" name="Rectangle: Rounded Corners 3">
            <a:extLst>
              <a:ext uri="{FF2B5EF4-FFF2-40B4-BE49-F238E27FC236}">
                <a16:creationId xmlns:a16="http://schemas.microsoft.com/office/drawing/2014/main" id="{72FB7ACF-A43F-526F-E281-B38DCBE8B18F}"/>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Aggregation</a:t>
            </a:r>
          </a:p>
        </p:txBody>
      </p:sp>
      <p:sp>
        <p:nvSpPr>
          <p:cNvPr id="5" name="Rectangle: Rounded Corners 4">
            <a:extLst>
              <a:ext uri="{FF2B5EF4-FFF2-40B4-BE49-F238E27FC236}">
                <a16:creationId xmlns:a16="http://schemas.microsoft.com/office/drawing/2014/main" id="{CD7DD742-4C4A-B800-1A89-1E05A6CA6370}"/>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Balancing</a:t>
            </a:r>
          </a:p>
        </p:txBody>
      </p:sp>
    </p:spTree>
    <p:extLst>
      <p:ext uri="{BB962C8B-B14F-4D97-AF65-F5344CB8AC3E}">
        <p14:creationId xmlns:p14="http://schemas.microsoft.com/office/powerpoint/2010/main" val="6656808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1488A-EF40-3F44-B487-C1FC3F74B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19B134-93AC-357E-63C2-D28F0EE6919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9B178B4-B2FE-F32F-E7AC-7564EEC3198F}"/>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7480CFE5-9238-5FAB-9EA8-CC8031A87AF1}"/>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3670231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DC944-C5F3-C90F-2758-BA3D0B5ADA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4C2A9-7772-2329-796E-D0D73A933942}"/>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4AFA1C1-E774-73AE-A8DE-710DB5DF7AC1}"/>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99623960-BB38-62B6-6409-61962335C557}"/>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pic>
        <p:nvPicPr>
          <p:cNvPr id="5" name="Picture 4">
            <a:extLst>
              <a:ext uri="{FF2B5EF4-FFF2-40B4-BE49-F238E27FC236}">
                <a16:creationId xmlns:a16="http://schemas.microsoft.com/office/drawing/2014/main" id="{774A96AF-1CB9-125A-0220-F0608E2A1D56}"/>
              </a:ext>
            </a:extLst>
          </p:cNvPr>
          <p:cNvPicPr>
            <a:picLocks noChangeAspect="1"/>
          </p:cNvPicPr>
          <p:nvPr/>
        </p:nvPicPr>
        <p:blipFill>
          <a:blip r:embed="rId3"/>
          <a:stretch>
            <a:fillRect/>
          </a:stretch>
        </p:blipFill>
        <p:spPr>
          <a:xfrm>
            <a:off x="4412175" y="1510431"/>
            <a:ext cx="2436243" cy="4643021"/>
          </a:xfrm>
          <a:prstGeom prst="rect">
            <a:avLst/>
          </a:prstGeom>
        </p:spPr>
      </p:pic>
    </p:spTree>
    <p:extLst>
      <p:ext uri="{BB962C8B-B14F-4D97-AF65-F5344CB8AC3E}">
        <p14:creationId xmlns:p14="http://schemas.microsoft.com/office/powerpoint/2010/main" val="22694940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E2F64-7263-6427-26DD-66E9A15D4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DBC93-7394-F5B7-5D21-AFA56FBFE22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06E126AE-F314-EE7D-77E9-125D890FC805}"/>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92F6B99F-02F9-0F6B-072C-B83CE46756F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6580B83B-328D-F1D1-A6AE-7AA07007B535}"/>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pic>
        <p:nvPicPr>
          <p:cNvPr id="8" name="Picture 7">
            <a:extLst>
              <a:ext uri="{FF2B5EF4-FFF2-40B4-BE49-F238E27FC236}">
                <a16:creationId xmlns:a16="http://schemas.microsoft.com/office/drawing/2014/main" id="{9D16FECD-90DE-B171-9275-F8C8E227AE3B}"/>
              </a:ext>
            </a:extLst>
          </p:cNvPr>
          <p:cNvPicPr>
            <a:picLocks noChangeAspect="1"/>
          </p:cNvPicPr>
          <p:nvPr/>
        </p:nvPicPr>
        <p:blipFill>
          <a:blip r:embed="rId3"/>
          <a:stretch>
            <a:fillRect/>
          </a:stretch>
        </p:blipFill>
        <p:spPr>
          <a:xfrm>
            <a:off x="4518733" y="1495472"/>
            <a:ext cx="3896927" cy="4777137"/>
          </a:xfrm>
          <a:prstGeom prst="rect">
            <a:avLst/>
          </a:prstGeom>
        </p:spPr>
      </p:pic>
    </p:spTree>
    <p:extLst>
      <p:ext uri="{BB962C8B-B14F-4D97-AF65-F5344CB8AC3E}">
        <p14:creationId xmlns:p14="http://schemas.microsoft.com/office/powerpoint/2010/main" val="3584696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F9782-34DA-948A-5B87-61DB8BC78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845F8-24DB-4F2C-CD57-3FD2AD5F07A2}"/>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32E42B1-8CAE-D2DB-98EC-7596BB8DA03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F0ABC44A-1DF0-D90B-8C36-DDBA6152CC27}"/>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C62593AB-8C1D-FECF-E08D-E5BC8A540085}"/>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1C9B1D31-29A4-4055-F3B4-A7EF923F0E8F}"/>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pic>
        <p:nvPicPr>
          <p:cNvPr id="9" name="Picture 8">
            <a:extLst>
              <a:ext uri="{FF2B5EF4-FFF2-40B4-BE49-F238E27FC236}">
                <a16:creationId xmlns:a16="http://schemas.microsoft.com/office/drawing/2014/main" id="{8833F49B-8F5E-F9FB-D860-36357FAA8F90}"/>
              </a:ext>
            </a:extLst>
          </p:cNvPr>
          <p:cNvPicPr>
            <a:picLocks noChangeAspect="1"/>
          </p:cNvPicPr>
          <p:nvPr/>
        </p:nvPicPr>
        <p:blipFill>
          <a:blip r:embed="rId3"/>
          <a:stretch>
            <a:fillRect/>
          </a:stretch>
        </p:blipFill>
        <p:spPr>
          <a:xfrm>
            <a:off x="4233161" y="1510431"/>
            <a:ext cx="7445060" cy="2842202"/>
          </a:xfrm>
          <a:prstGeom prst="rect">
            <a:avLst/>
          </a:prstGeom>
        </p:spPr>
      </p:pic>
    </p:spTree>
    <p:extLst>
      <p:ext uri="{BB962C8B-B14F-4D97-AF65-F5344CB8AC3E}">
        <p14:creationId xmlns:p14="http://schemas.microsoft.com/office/powerpoint/2010/main" val="26129916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0EBEB-C121-762F-B492-7C0E54BD53E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342EE7-4BAE-F381-1AFD-6E076129611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330D1810-21D9-A3C5-8A34-825489C3EF4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28466C17-B325-E410-4CD4-8B0302D76B67}"/>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7B800CAC-EDD5-99A2-9789-18D4FD9224AA}"/>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E86C7360-4A8B-0A81-4103-81FAC7709B33}"/>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pic>
        <p:nvPicPr>
          <p:cNvPr id="8" name="Picture 7">
            <a:extLst>
              <a:ext uri="{FF2B5EF4-FFF2-40B4-BE49-F238E27FC236}">
                <a16:creationId xmlns:a16="http://schemas.microsoft.com/office/drawing/2014/main" id="{882379CD-AB3B-72A4-2250-0F8C6CE31496}"/>
              </a:ext>
            </a:extLst>
          </p:cNvPr>
          <p:cNvPicPr>
            <a:picLocks noChangeAspect="1"/>
          </p:cNvPicPr>
          <p:nvPr/>
        </p:nvPicPr>
        <p:blipFill>
          <a:blip r:embed="rId3"/>
          <a:stretch>
            <a:fillRect/>
          </a:stretch>
        </p:blipFill>
        <p:spPr>
          <a:xfrm>
            <a:off x="4252710" y="1510431"/>
            <a:ext cx="5058481" cy="1590897"/>
          </a:xfrm>
          <a:prstGeom prst="rect">
            <a:avLst/>
          </a:prstGeom>
        </p:spPr>
      </p:pic>
    </p:spTree>
    <p:extLst>
      <p:ext uri="{BB962C8B-B14F-4D97-AF65-F5344CB8AC3E}">
        <p14:creationId xmlns:p14="http://schemas.microsoft.com/office/powerpoint/2010/main" val="360095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684F9-E2C1-0994-7B4A-0CAA78D205CF}"/>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2D9F5701-B115-EB43-73B9-683745FEE71C}"/>
              </a:ext>
            </a:extLst>
          </p:cNvPr>
          <p:cNvPicPr>
            <a:picLocks noChangeAspect="1"/>
          </p:cNvPicPr>
          <p:nvPr/>
        </p:nvPicPr>
        <p:blipFill>
          <a:blip r:embed="rId3"/>
          <a:stretch>
            <a:fillRect/>
          </a:stretch>
        </p:blipFill>
        <p:spPr>
          <a:xfrm>
            <a:off x="4252710" y="1510431"/>
            <a:ext cx="5361807" cy="4831070"/>
          </a:xfrm>
          <a:prstGeom prst="rect">
            <a:avLst/>
          </a:prstGeom>
        </p:spPr>
      </p:pic>
      <p:sp>
        <p:nvSpPr>
          <p:cNvPr id="2" name="Title 1">
            <a:extLst>
              <a:ext uri="{FF2B5EF4-FFF2-40B4-BE49-F238E27FC236}">
                <a16:creationId xmlns:a16="http://schemas.microsoft.com/office/drawing/2014/main" id="{F03B1FE0-8A49-D29B-255F-264FD59C8E6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804B9AA-57C9-8FFE-27A9-7673BFB1F071}"/>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2C25823E-5B1F-E723-E92B-C161DA01078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9352FB6B-CE46-FCC8-FD21-F39A70006E0D}"/>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CE2D3DDE-011A-DDA7-5E21-B3EFE6BD3904}"/>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sp>
        <p:nvSpPr>
          <p:cNvPr id="7" name="Rectangle: Rounded Corners 6">
            <a:extLst>
              <a:ext uri="{FF2B5EF4-FFF2-40B4-BE49-F238E27FC236}">
                <a16:creationId xmlns:a16="http://schemas.microsoft.com/office/drawing/2014/main" id="{C83F8268-B748-195B-63AD-F67C9A0A79D9}"/>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Recipients</a:t>
            </a:r>
          </a:p>
        </p:txBody>
      </p:sp>
    </p:spTree>
    <p:extLst>
      <p:ext uri="{BB962C8B-B14F-4D97-AF65-F5344CB8AC3E}">
        <p14:creationId xmlns:p14="http://schemas.microsoft.com/office/powerpoint/2010/main" val="38889513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97E4-8EE9-DC7E-538C-E96D0D502AB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3DDF69A2-E1DB-2EC8-7823-9D10D03336FD}"/>
              </a:ext>
            </a:extLst>
          </p:cNvPr>
          <p:cNvPicPr>
            <a:picLocks noChangeAspect="1"/>
          </p:cNvPicPr>
          <p:nvPr/>
        </p:nvPicPr>
        <p:blipFill>
          <a:blip r:embed="rId3">
            <a:alphaModFix amt="20000"/>
          </a:blip>
          <a:stretch>
            <a:fillRect/>
          </a:stretch>
        </p:blipFill>
        <p:spPr>
          <a:xfrm>
            <a:off x="4252710" y="1510431"/>
            <a:ext cx="5361807" cy="4831070"/>
          </a:xfrm>
          <a:prstGeom prst="rect">
            <a:avLst/>
          </a:prstGeom>
        </p:spPr>
      </p:pic>
      <p:sp>
        <p:nvSpPr>
          <p:cNvPr id="2" name="Title 1">
            <a:extLst>
              <a:ext uri="{FF2B5EF4-FFF2-40B4-BE49-F238E27FC236}">
                <a16:creationId xmlns:a16="http://schemas.microsoft.com/office/drawing/2014/main" id="{3647CB4E-10C3-9854-2076-2499FFD0EAD3}"/>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3111B8A-F8EF-61E9-3DC5-0C76E754AB3D}"/>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0ECD3205-E3C8-9B1B-794D-03BAC7708D34}"/>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798CDA63-5E7C-DFFB-BCC9-14877E9692A8}"/>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A0111D07-3F0A-6D7E-CEC6-D5C70A9B7EC1}"/>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sp>
        <p:nvSpPr>
          <p:cNvPr id="7" name="Rectangle: Rounded Corners 6">
            <a:extLst>
              <a:ext uri="{FF2B5EF4-FFF2-40B4-BE49-F238E27FC236}">
                <a16:creationId xmlns:a16="http://schemas.microsoft.com/office/drawing/2014/main" id="{EDBBA453-93DC-7B95-07C7-61D6524328F9}"/>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Recipients</a:t>
            </a:r>
          </a:p>
        </p:txBody>
      </p:sp>
      <p:pic>
        <p:nvPicPr>
          <p:cNvPr id="9" name="Picture 8">
            <a:extLst>
              <a:ext uri="{FF2B5EF4-FFF2-40B4-BE49-F238E27FC236}">
                <a16:creationId xmlns:a16="http://schemas.microsoft.com/office/drawing/2014/main" id="{CBBF3145-4701-EC0B-BA12-B43FDE35684C}"/>
              </a:ext>
            </a:extLst>
          </p:cNvPr>
          <p:cNvPicPr>
            <a:picLocks noChangeAspect="1"/>
          </p:cNvPicPr>
          <p:nvPr/>
        </p:nvPicPr>
        <p:blipFill>
          <a:blip r:embed="rId4"/>
          <a:stretch>
            <a:fillRect/>
          </a:stretch>
        </p:blipFill>
        <p:spPr>
          <a:xfrm>
            <a:off x="4323425" y="2644264"/>
            <a:ext cx="7572566" cy="631596"/>
          </a:xfrm>
          <a:prstGeom prst="rect">
            <a:avLst/>
          </a:prstGeom>
          <a:ln>
            <a:solidFill>
              <a:schemeClr val="accent1"/>
            </a:solidFill>
          </a:ln>
        </p:spPr>
      </p:pic>
    </p:spTree>
    <p:extLst>
      <p:ext uri="{BB962C8B-B14F-4D97-AF65-F5344CB8AC3E}">
        <p14:creationId xmlns:p14="http://schemas.microsoft.com/office/powerpoint/2010/main" val="11994168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F23061-EB64-65B8-7D31-5478BB7F6577}"/>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D7670527-86D0-6F40-C049-D2C513917E4A}"/>
              </a:ext>
            </a:extLst>
          </p:cNvPr>
          <p:cNvPicPr>
            <a:picLocks noChangeAspect="1"/>
          </p:cNvPicPr>
          <p:nvPr/>
        </p:nvPicPr>
        <p:blipFill>
          <a:blip r:embed="rId3"/>
          <a:stretch>
            <a:fillRect/>
          </a:stretch>
        </p:blipFill>
        <p:spPr>
          <a:xfrm>
            <a:off x="4828380" y="1510431"/>
            <a:ext cx="6983206" cy="4126440"/>
          </a:xfrm>
          <a:prstGeom prst="rect">
            <a:avLst/>
          </a:prstGeom>
        </p:spPr>
      </p:pic>
      <p:sp>
        <p:nvSpPr>
          <p:cNvPr id="2" name="Title 1">
            <a:extLst>
              <a:ext uri="{FF2B5EF4-FFF2-40B4-BE49-F238E27FC236}">
                <a16:creationId xmlns:a16="http://schemas.microsoft.com/office/drawing/2014/main" id="{834090E0-B8DE-6349-C8FB-A4E40624E7C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E985E767-8E12-E3D0-37B8-D2231295D5A8}"/>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4" name="Rectangle: Rounded Corners 3">
            <a:extLst>
              <a:ext uri="{FF2B5EF4-FFF2-40B4-BE49-F238E27FC236}">
                <a16:creationId xmlns:a16="http://schemas.microsoft.com/office/drawing/2014/main" id="{DD4E8788-F8F7-9D55-1F0C-BF672040C55F}"/>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Queue</a:t>
            </a:r>
          </a:p>
        </p:txBody>
      </p:sp>
    </p:spTree>
    <p:extLst>
      <p:ext uri="{BB962C8B-B14F-4D97-AF65-F5344CB8AC3E}">
        <p14:creationId xmlns:p14="http://schemas.microsoft.com/office/powerpoint/2010/main" val="3448185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42EAC-F37E-131C-F931-B470A0592155}"/>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2151507-9429-FF90-3CE8-990E6C7F343B}"/>
              </a:ext>
            </a:extLst>
          </p:cNvPr>
          <p:cNvPicPr>
            <a:picLocks noChangeAspect="1"/>
          </p:cNvPicPr>
          <p:nvPr/>
        </p:nvPicPr>
        <p:blipFill>
          <a:blip r:embed="rId3">
            <a:alphaModFix amt="20000"/>
          </a:blip>
          <a:stretch>
            <a:fillRect/>
          </a:stretch>
        </p:blipFill>
        <p:spPr>
          <a:xfrm>
            <a:off x="4252710" y="1510431"/>
            <a:ext cx="5361807" cy="4831070"/>
          </a:xfrm>
          <a:prstGeom prst="rect">
            <a:avLst/>
          </a:prstGeom>
        </p:spPr>
      </p:pic>
      <p:sp>
        <p:nvSpPr>
          <p:cNvPr id="2" name="Title 1">
            <a:extLst>
              <a:ext uri="{FF2B5EF4-FFF2-40B4-BE49-F238E27FC236}">
                <a16:creationId xmlns:a16="http://schemas.microsoft.com/office/drawing/2014/main" id="{79B17B2F-D7DA-8D9B-59C2-58A7F3D1FF75}"/>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AB3CCAB-E1EF-370E-A5EF-1A7F3C20A87F}"/>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7D19A3B5-DB90-E254-DFCE-2928AF9137BA}"/>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4DF05EB4-318B-2464-DC77-54FB6FE1CAC5}"/>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FBE310CE-FFEF-8757-B3E5-16B4533B23CE}"/>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sp>
        <p:nvSpPr>
          <p:cNvPr id="7" name="Rectangle: Rounded Corners 6">
            <a:extLst>
              <a:ext uri="{FF2B5EF4-FFF2-40B4-BE49-F238E27FC236}">
                <a16:creationId xmlns:a16="http://schemas.microsoft.com/office/drawing/2014/main" id="{FE1D4069-066C-D1F7-0518-38A786C42F6D}"/>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Recipients</a:t>
            </a:r>
          </a:p>
        </p:txBody>
      </p:sp>
      <p:pic>
        <p:nvPicPr>
          <p:cNvPr id="11" name="Picture 10">
            <a:extLst>
              <a:ext uri="{FF2B5EF4-FFF2-40B4-BE49-F238E27FC236}">
                <a16:creationId xmlns:a16="http://schemas.microsoft.com/office/drawing/2014/main" id="{F22A37D4-436B-7FE2-F392-B61946B4636B}"/>
              </a:ext>
            </a:extLst>
          </p:cNvPr>
          <p:cNvPicPr>
            <a:picLocks noChangeAspect="1"/>
          </p:cNvPicPr>
          <p:nvPr/>
        </p:nvPicPr>
        <p:blipFill>
          <a:blip r:embed="rId4"/>
          <a:stretch>
            <a:fillRect/>
          </a:stretch>
        </p:blipFill>
        <p:spPr>
          <a:xfrm>
            <a:off x="4252710" y="2492109"/>
            <a:ext cx="7394561" cy="3079351"/>
          </a:xfrm>
          <a:prstGeom prst="rect">
            <a:avLst/>
          </a:prstGeom>
        </p:spPr>
      </p:pic>
    </p:spTree>
    <p:extLst>
      <p:ext uri="{BB962C8B-B14F-4D97-AF65-F5344CB8AC3E}">
        <p14:creationId xmlns:p14="http://schemas.microsoft.com/office/powerpoint/2010/main" val="37440820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401C65-BF55-1E61-7B09-1CAD7B740402}"/>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6E655B9D-DFE2-7FAD-7CAD-F5E24E12E7F2}"/>
              </a:ext>
            </a:extLst>
          </p:cNvPr>
          <p:cNvPicPr>
            <a:picLocks noChangeAspect="1"/>
          </p:cNvPicPr>
          <p:nvPr/>
        </p:nvPicPr>
        <p:blipFill>
          <a:blip r:embed="rId3">
            <a:alphaModFix amt="20000"/>
          </a:blip>
          <a:stretch>
            <a:fillRect/>
          </a:stretch>
        </p:blipFill>
        <p:spPr>
          <a:xfrm>
            <a:off x="4252710" y="1510431"/>
            <a:ext cx="5361807" cy="4831070"/>
          </a:xfrm>
          <a:prstGeom prst="rect">
            <a:avLst/>
          </a:prstGeom>
        </p:spPr>
      </p:pic>
      <p:sp>
        <p:nvSpPr>
          <p:cNvPr id="2" name="Title 1">
            <a:extLst>
              <a:ext uri="{FF2B5EF4-FFF2-40B4-BE49-F238E27FC236}">
                <a16:creationId xmlns:a16="http://schemas.microsoft.com/office/drawing/2014/main" id="{FDD5493D-E28D-8E77-ADDD-28A11EB5CAA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5C297A6-AA54-0F0C-DB0D-CEF4FA6D53E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F8AB7B27-2622-4371-0061-C24B2A322EAA}"/>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4DD10418-4456-1ABE-6D96-7F7D82CA8057}"/>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8A8D81AD-8923-71B0-2E91-1F86A5A59D7B}"/>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sp>
        <p:nvSpPr>
          <p:cNvPr id="7" name="Rectangle: Rounded Corners 6">
            <a:extLst>
              <a:ext uri="{FF2B5EF4-FFF2-40B4-BE49-F238E27FC236}">
                <a16:creationId xmlns:a16="http://schemas.microsoft.com/office/drawing/2014/main" id="{E888A7E6-7DD5-F7A7-E51C-F0AD653E4853}"/>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Recipients</a:t>
            </a:r>
          </a:p>
        </p:txBody>
      </p:sp>
      <p:pic>
        <p:nvPicPr>
          <p:cNvPr id="9" name="Picture 8">
            <a:extLst>
              <a:ext uri="{FF2B5EF4-FFF2-40B4-BE49-F238E27FC236}">
                <a16:creationId xmlns:a16="http://schemas.microsoft.com/office/drawing/2014/main" id="{6BEB07E3-B2F4-14EA-E169-EDDA7748309F}"/>
              </a:ext>
            </a:extLst>
          </p:cNvPr>
          <p:cNvPicPr>
            <a:picLocks noChangeAspect="1"/>
          </p:cNvPicPr>
          <p:nvPr/>
        </p:nvPicPr>
        <p:blipFill>
          <a:blip r:embed="rId4"/>
          <a:stretch>
            <a:fillRect/>
          </a:stretch>
        </p:blipFill>
        <p:spPr>
          <a:xfrm>
            <a:off x="4098534" y="3179135"/>
            <a:ext cx="8154406" cy="3100687"/>
          </a:xfrm>
          <a:prstGeom prst="rect">
            <a:avLst/>
          </a:prstGeom>
        </p:spPr>
      </p:pic>
    </p:spTree>
    <p:extLst>
      <p:ext uri="{BB962C8B-B14F-4D97-AF65-F5344CB8AC3E}">
        <p14:creationId xmlns:p14="http://schemas.microsoft.com/office/powerpoint/2010/main" val="29608212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F04236-47AC-1022-B36D-FD39E3E4A9D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209D4-8C80-FBE3-F247-E731DF8ADD9C}"/>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516A096A-8FB0-8C79-54FF-E644D5196712}"/>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6FC73A7F-B5C8-2AFF-2F67-B7E5DE270775}"/>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728C4A36-8C91-88FD-6214-7F4A0F02CEC3}"/>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CDF55EBF-8677-7D38-6344-63B531827DD4}"/>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sp>
        <p:nvSpPr>
          <p:cNvPr id="7" name="Rectangle: Rounded Corners 6">
            <a:extLst>
              <a:ext uri="{FF2B5EF4-FFF2-40B4-BE49-F238E27FC236}">
                <a16:creationId xmlns:a16="http://schemas.microsoft.com/office/drawing/2014/main" id="{3EA3A8D4-2E9E-C42A-266E-33DCEE8B8BA5}"/>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Recipients</a:t>
            </a:r>
          </a:p>
        </p:txBody>
      </p:sp>
      <p:pic>
        <p:nvPicPr>
          <p:cNvPr id="12" name="Picture 11">
            <a:extLst>
              <a:ext uri="{FF2B5EF4-FFF2-40B4-BE49-F238E27FC236}">
                <a16:creationId xmlns:a16="http://schemas.microsoft.com/office/drawing/2014/main" id="{05FA9127-6D61-7631-F4E0-7DFC15F46659}"/>
              </a:ext>
            </a:extLst>
          </p:cNvPr>
          <p:cNvPicPr>
            <a:picLocks noChangeAspect="1"/>
          </p:cNvPicPr>
          <p:nvPr/>
        </p:nvPicPr>
        <p:blipFill>
          <a:blip r:embed="rId3"/>
          <a:stretch>
            <a:fillRect/>
          </a:stretch>
        </p:blipFill>
        <p:spPr>
          <a:xfrm>
            <a:off x="4252710" y="1446479"/>
            <a:ext cx="5077534" cy="2715004"/>
          </a:xfrm>
          <a:prstGeom prst="rect">
            <a:avLst/>
          </a:prstGeom>
        </p:spPr>
      </p:pic>
    </p:spTree>
    <p:extLst>
      <p:ext uri="{BB962C8B-B14F-4D97-AF65-F5344CB8AC3E}">
        <p14:creationId xmlns:p14="http://schemas.microsoft.com/office/powerpoint/2010/main" val="28260272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52EF8-E8BC-71C6-D165-D02499A4D3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817901-DD57-A65B-39D6-E1D4FCC94135}"/>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D68C20E0-68B8-09D3-DCE8-C76B1F01A2EA}"/>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A04E7B98-72B3-6B4A-99D8-7C8FE62A9DAC}"/>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D7134540-250D-5998-547E-693DDB2A2164}"/>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A860C448-DC80-54E1-EE65-4AB716E56DCB}"/>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sp>
        <p:nvSpPr>
          <p:cNvPr id="7" name="Rectangle: Rounded Corners 6">
            <a:extLst>
              <a:ext uri="{FF2B5EF4-FFF2-40B4-BE49-F238E27FC236}">
                <a16:creationId xmlns:a16="http://schemas.microsoft.com/office/drawing/2014/main" id="{96183024-140B-C941-4F12-9F2947E5418C}"/>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Recipients</a:t>
            </a:r>
          </a:p>
        </p:txBody>
      </p:sp>
      <p:pic>
        <p:nvPicPr>
          <p:cNvPr id="12" name="Picture 11">
            <a:extLst>
              <a:ext uri="{FF2B5EF4-FFF2-40B4-BE49-F238E27FC236}">
                <a16:creationId xmlns:a16="http://schemas.microsoft.com/office/drawing/2014/main" id="{C550D0CE-B546-5B24-62EA-E800E8C873D0}"/>
              </a:ext>
            </a:extLst>
          </p:cNvPr>
          <p:cNvPicPr>
            <a:picLocks noChangeAspect="1"/>
          </p:cNvPicPr>
          <p:nvPr/>
        </p:nvPicPr>
        <p:blipFill>
          <a:blip r:embed="rId3">
            <a:alphaModFix amt="30000"/>
          </a:blip>
          <a:stretch>
            <a:fillRect/>
          </a:stretch>
        </p:blipFill>
        <p:spPr>
          <a:xfrm>
            <a:off x="4252710" y="1446479"/>
            <a:ext cx="5077534" cy="2715004"/>
          </a:xfrm>
          <a:prstGeom prst="rect">
            <a:avLst/>
          </a:prstGeom>
        </p:spPr>
      </p:pic>
      <p:pic>
        <p:nvPicPr>
          <p:cNvPr id="9" name="Picture 8">
            <a:extLst>
              <a:ext uri="{FF2B5EF4-FFF2-40B4-BE49-F238E27FC236}">
                <a16:creationId xmlns:a16="http://schemas.microsoft.com/office/drawing/2014/main" id="{F34B7B12-030F-86F8-2960-7BA08203F272}"/>
              </a:ext>
            </a:extLst>
          </p:cNvPr>
          <p:cNvPicPr>
            <a:picLocks noChangeAspect="1"/>
          </p:cNvPicPr>
          <p:nvPr/>
        </p:nvPicPr>
        <p:blipFill>
          <a:blip r:embed="rId4"/>
          <a:stretch>
            <a:fillRect/>
          </a:stretch>
        </p:blipFill>
        <p:spPr>
          <a:xfrm>
            <a:off x="4799369" y="2042919"/>
            <a:ext cx="4953691" cy="2772162"/>
          </a:xfrm>
          <a:prstGeom prst="rect">
            <a:avLst/>
          </a:prstGeom>
          <a:ln>
            <a:solidFill>
              <a:schemeClr val="accent1"/>
            </a:solidFill>
          </a:ln>
        </p:spPr>
      </p:pic>
    </p:spTree>
    <p:extLst>
      <p:ext uri="{BB962C8B-B14F-4D97-AF65-F5344CB8AC3E}">
        <p14:creationId xmlns:p14="http://schemas.microsoft.com/office/powerpoint/2010/main" val="89250199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3F17F9-0156-05F0-D55A-26ADAD7A56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6C3E2C-B925-C497-3BA5-BAFD043B6A1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335A4E58-902E-71F1-9E9A-C1342AE1AD4D}"/>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F354794A-B58E-B542-EC60-C6941714935C}"/>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4FF5E226-4CE5-FA7F-B199-6522219C2F4A}"/>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14B025E1-CEF8-E007-16AA-F093E5D43C0E}"/>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sp>
        <p:nvSpPr>
          <p:cNvPr id="7" name="Rectangle: Rounded Corners 6">
            <a:extLst>
              <a:ext uri="{FF2B5EF4-FFF2-40B4-BE49-F238E27FC236}">
                <a16:creationId xmlns:a16="http://schemas.microsoft.com/office/drawing/2014/main" id="{689C58A2-F7E0-434B-C2DA-154897465E49}"/>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Recipients</a:t>
            </a:r>
          </a:p>
        </p:txBody>
      </p:sp>
      <p:pic>
        <p:nvPicPr>
          <p:cNvPr id="12" name="Picture 11">
            <a:extLst>
              <a:ext uri="{FF2B5EF4-FFF2-40B4-BE49-F238E27FC236}">
                <a16:creationId xmlns:a16="http://schemas.microsoft.com/office/drawing/2014/main" id="{90141EDF-FD59-84CC-0307-FED930398044}"/>
              </a:ext>
            </a:extLst>
          </p:cNvPr>
          <p:cNvPicPr>
            <a:picLocks noChangeAspect="1"/>
          </p:cNvPicPr>
          <p:nvPr/>
        </p:nvPicPr>
        <p:blipFill>
          <a:blip r:embed="rId3">
            <a:alphaModFix amt="30000"/>
          </a:blip>
          <a:stretch>
            <a:fillRect/>
          </a:stretch>
        </p:blipFill>
        <p:spPr>
          <a:xfrm>
            <a:off x="4252710" y="1446479"/>
            <a:ext cx="5077534" cy="2715004"/>
          </a:xfrm>
          <a:prstGeom prst="rect">
            <a:avLst/>
          </a:prstGeom>
        </p:spPr>
      </p:pic>
      <p:pic>
        <p:nvPicPr>
          <p:cNvPr id="9" name="Picture 8">
            <a:extLst>
              <a:ext uri="{FF2B5EF4-FFF2-40B4-BE49-F238E27FC236}">
                <a16:creationId xmlns:a16="http://schemas.microsoft.com/office/drawing/2014/main" id="{54C30141-0CDB-B7D5-0DF9-EFB3F7CD5F53}"/>
              </a:ext>
            </a:extLst>
          </p:cNvPr>
          <p:cNvPicPr>
            <a:picLocks noChangeAspect="1"/>
          </p:cNvPicPr>
          <p:nvPr/>
        </p:nvPicPr>
        <p:blipFill>
          <a:blip r:embed="rId4">
            <a:alphaModFix amt="30000"/>
          </a:blip>
          <a:stretch>
            <a:fillRect/>
          </a:stretch>
        </p:blipFill>
        <p:spPr>
          <a:xfrm>
            <a:off x="4799369" y="2042919"/>
            <a:ext cx="4953691" cy="2772162"/>
          </a:xfrm>
          <a:prstGeom prst="rect">
            <a:avLst/>
          </a:prstGeom>
          <a:ln>
            <a:noFill/>
          </a:ln>
        </p:spPr>
      </p:pic>
      <p:pic>
        <p:nvPicPr>
          <p:cNvPr id="8" name="Picture 7">
            <a:extLst>
              <a:ext uri="{FF2B5EF4-FFF2-40B4-BE49-F238E27FC236}">
                <a16:creationId xmlns:a16="http://schemas.microsoft.com/office/drawing/2014/main" id="{47478E41-F62E-647E-BE37-77C332F46984}"/>
              </a:ext>
            </a:extLst>
          </p:cNvPr>
          <p:cNvPicPr>
            <a:picLocks noChangeAspect="1"/>
          </p:cNvPicPr>
          <p:nvPr/>
        </p:nvPicPr>
        <p:blipFill>
          <a:blip r:embed="rId5"/>
          <a:stretch>
            <a:fillRect/>
          </a:stretch>
        </p:blipFill>
        <p:spPr>
          <a:xfrm>
            <a:off x="5346028" y="2655737"/>
            <a:ext cx="4953691" cy="2705478"/>
          </a:xfrm>
          <a:prstGeom prst="rect">
            <a:avLst/>
          </a:prstGeom>
          <a:ln>
            <a:solidFill>
              <a:srgbClr val="094843"/>
            </a:solidFill>
          </a:ln>
        </p:spPr>
      </p:pic>
    </p:spTree>
    <p:extLst>
      <p:ext uri="{BB962C8B-B14F-4D97-AF65-F5344CB8AC3E}">
        <p14:creationId xmlns:p14="http://schemas.microsoft.com/office/powerpoint/2010/main" val="1475134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EC81-9EFD-76FC-18C6-84BD945079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888D-2611-75F8-7924-F975C27A151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A9D88213-11B4-77A3-1835-F69A3BF44901}"/>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09172DAE-F1EC-83A8-6771-3BA0E18244C9}"/>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Topic &amp; Subscriptions</a:t>
            </a:r>
          </a:p>
        </p:txBody>
      </p:sp>
      <p:sp>
        <p:nvSpPr>
          <p:cNvPr id="4" name="Rectangle: Rounded Corners 3">
            <a:extLst>
              <a:ext uri="{FF2B5EF4-FFF2-40B4-BE49-F238E27FC236}">
                <a16:creationId xmlns:a16="http://schemas.microsoft.com/office/drawing/2014/main" id="{7B99162D-711D-1E0F-97A1-A7FC8DB3C405}"/>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Queues</a:t>
            </a:r>
          </a:p>
        </p:txBody>
      </p:sp>
      <p:sp>
        <p:nvSpPr>
          <p:cNvPr id="5" name="Rectangle: Rounded Corners 4">
            <a:extLst>
              <a:ext uri="{FF2B5EF4-FFF2-40B4-BE49-F238E27FC236}">
                <a16:creationId xmlns:a16="http://schemas.microsoft.com/office/drawing/2014/main" id="{4662FFB5-D1D8-C731-6548-F7B0F85FAD9E}"/>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Requester</a:t>
            </a:r>
          </a:p>
        </p:txBody>
      </p:sp>
      <p:sp>
        <p:nvSpPr>
          <p:cNvPr id="7" name="Rectangle: Rounded Corners 6">
            <a:extLst>
              <a:ext uri="{FF2B5EF4-FFF2-40B4-BE49-F238E27FC236}">
                <a16:creationId xmlns:a16="http://schemas.microsoft.com/office/drawing/2014/main" id="{30BF86B0-18FA-5BB9-86CB-91EB14506BE0}"/>
              </a:ext>
            </a:extLst>
          </p:cNvPr>
          <p:cNvSpPr/>
          <p:nvPr/>
        </p:nvSpPr>
        <p:spPr>
          <a:xfrm>
            <a:off x="202459" y="4161483"/>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Recipients</a:t>
            </a:r>
          </a:p>
        </p:txBody>
      </p:sp>
      <p:sp>
        <p:nvSpPr>
          <p:cNvPr id="13" name="Rectangle: Rounded Corners 12">
            <a:extLst>
              <a:ext uri="{FF2B5EF4-FFF2-40B4-BE49-F238E27FC236}">
                <a16:creationId xmlns:a16="http://schemas.microsoft.com/office/drawing/2014/main" id="{7115C7CB-3531-8923-6157-F85843EF905B}"/>
              </a:ext>
            </a:extLst>
          </p:cNvPr>
          <p:cNvSpPr/>
          <p:nvPr/>
        </p:nvSpPr>
        <p:spPr>
          <a:xfrm>
            <a:off x="202458" y="4824246"/>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spTree>
    <p:extLst>
      <p:ext uri="{BB962C8B-B14F-4D97-AF65-F5344CB8AC3E}">
        <p14:creationId xmlns:p14="http://schemas.microsoft.com/office/powerpoint/2010/main" val="38781582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4DD5B5A0-5068-F29B-EEB0-75EA239C0C1C}"/>
              </a:ext>
            </a:extLst>
          </p:cNvPr>
          <p:cNvPicPr>
            <a:picLocks noChangeAspect="1"/>
          </p:cNvPicPr>
          <p:nvPr/>
        </p:nvPicPr>
        <p:blipFill>
          <a:blip r:embed="rId2"/>
          <a:stretch>
            <a:fillRect/>
          </a:stretch>
        </p:blipFill>
        <p:spPr>
          <a:xfrm>
            <a:off x="4494932" y="126138"/>
            <a:ext cx="3202136" cy="1803535"/>
          </a:xfrm>
          <a:prstGeom prst="rect">
            <a:avLst/>
          </a:prstGeom>
        </p:spPr>
      </p:pic>
      <p:pic>
        <p:nvPicPr>
          <p:cNvPr id="17" name="Picture 16">
            <a:extLst>
              <a:ext uri="{FF2B5EF4-FFF2-40B4-BE49-F238E27FC236}">
                <a16:creationId xmlns:a16="http://schemas.microsoft.com/office/drawing/2014/main" id="{50D10694-12B0-AC4A-D4B0-6F7C684E10A4}"/>
              </a:ext>
            </a:extLst>
          </p:cNvPr>
          <p:cNvPicPr>
            <a:picLocks noChangeAspect="1"/>
          </p:cNvPicPr>
          <p:nvPr/>
        </p:nvPicPr>
        <p:blipFill>
          <a:blip r:embed="rId3"/>
          <a:stretch>
            <a:fillRect/>
          </a:stretch>
        </p:blipFill>
        <p:spPr>
          <a:xfrm>
            <a:off x="878586" y="2580946"/>
            <a:ext cx="3202136" cy="1803535"/>
          </a:xfrm>
          <a:prstGeom prst="rect">
            <a:avLst/>
          </a:prstGeom>
        </p:spPr>
      </p:pic>
      <p:pic>
        <p:nvPicPr>
          <p:cNvPr id="19" name="Picture 18">
            <a:extLst>
              <a:ext uri="{FF2B5EF4-FFF2-40B4-BE49-F238E27FC236}">
                <a16:creationId xmlns:a16="http://schemas.microsoft.com/office/drawing/2014/main" id="{B6524CD5-3216-1494-9363-5B64B7424BA6}"/>
              </a:ext>
            </a:extLst>
          </p:cNvPr>
          <p:cNvPicPr>
            <a:picLocks noChangeAspect="1"/>
          </p:cNvPicPr>
          <p:nvPr/>
        </p:nvPicPr>
        <p:blipFill>
          <a:blip r:embed="rId4"/>
          <a:stretch>
            <a:fillRect/>
          </a:stretch>
        </p:blipFill>
        <p:spPr>
          <a:xfrm>
            <a:off x="4494931" y="2604594"/>
            <a:ext cx="3202137" cy="1803536"/>
          </a:xfrm>
          <a:prstGeom prst="rect">
            <a:avLst/>
          </a:prstGeom>
        </p:spPr>
      </p:pic>
      <p:pic>
        <p:nvPicPr>
          <p:cNvPr id="22" name="Picture 21">
            <a:extLst>
              <a:ext uri="{FF2B5EF4-FFF2-40B4-BE49-F238E27FC236}">
                <a16:creationId xmlns:a16="http://schemas.microsoft.com/office/drawing/2014/main" id="{ED03A498-BEA8-6EDD-FD0A-6009EA731179}"/>
              </a:ext>
            </a:extLst>
          </p:cNvPr>
          <p:cNvPicPr>
            <a:picLocks noChangeAspect="1"/>
          </p:cNvPicPr>
          <p:nvPr/>
        </p:nvPicPr>
        <p:blipFill>
          <a:blip r:embed="rId5"/>
          <a:stretch>
            <a:fillRect/>
          </a:stretch>
        </p:blipFill>
        <p:spPr>
          <a:xfrm>
            <a:off x="8111277" y="2604594"/>
            <a:ext cx="3202140" cy="1803537"/>
          </a:xfrm>
          <a:prstGeom prst="rect">
            <a:avLst/>
          </a:prstGeom>
        </p:spPr>
      </p:pic>
      <p:pic>
        <p:nvPicPr>
          <p:cNvPr id="3" name="Picture 2">
            <a:extLst>
              <a:ext uri="{FF2B5EF4-FFF2-40B4-BE49-F238E27FC236}">
                <a16:creationId xmlns:a16="http://schemas.microsoft.com/office/drawing/2014/main" id="{BE2FD8D8-7FB1-F7DF-599F-2FDA301642A3}"/>
              </a:ext>
            </a:extLst>
          </p:cNvPr>
          <p:cNvPicPr>
            <a:picLocks noChangeAspect="1"/>
          </p:cNvPicPr>
          <p:nvPr/>
        </p:nvPicPr>
        <p:blipFill>
          <a:blip r:embed="rId6"/>
          <a:stretch>
            <a:fillRect/>
          </a:stretch>
        </p:blipFill>
        <p:spPr>
          <a:xfrm>
            <a:off x="4494930" y="4593954"/>
            <a:ext cx="3202138" cy="1803536"/>
          </a:xfrm>
          <a:prstGeom prst="rect">
            <a:avLst/>
          </a:prstGeom>
        </p:spPr>
      </p:pic>
      <p:sp>
        <p:nvSpPr>
          <p:cNvPr id="4" name="TextBox 3">
            <a:extLst>
              <a:ext uri="{FF2B5EF4-FFF2-40B4-BE49-F238E27FC236}">
                <a16:creationId xmlns:a16="http://schemas.microsoft.com/office/drawing/2014/main" id="{0260CB29-B9F4-7ACD-1041-C30ED21E3B43}"/>
              </a:ext>
            </a:extLst>
          </p:cNvPr>
          <p:cNvSpPr txBox="1"/>
          <p:nvPr/>
        </p:nvSpPr>
        <p:spPr>
          <a:xfrm>
            <a:off x="2838894" y="229656"/>
            <a:ext cx="1482585" cy="461665"/>
          </a:xfrm>
          <a:prstGeom prst="rect">
            <a:avLst/>
          </a:prstGeom>
          <a:noFill/>
        </p:spPr>
        <p:txBody>
          <a:bodyPr wrap="none" rtlCol="0">
            <a:spAutoFit/>
          </a:bodyPr>
          <a:lstStyle/>
          <a:p>
            <a:r>
              <a:rPr lang="en-US" sz="2400" b="1" dirty="0">
                <a:solidFill>
                  <a:srgbClr val="094843"/>
                </a:solidFill>
              </a:rPr>
              <a:t>Requester</a:t>
            </a:r>
            <a:endParaRPr lang="en-US" b="1" dirty="0">
              <a:solidFill>
                <a:srgbClr val="094843"/>
              </a:solidFill>
            </a:endParaRPr>
          </a:p>
        </p:txBody>
      </p:sp>
      <p:sp>
        <p:nvSpPr>
          <p:cNvPr id="5" name="TextBox 4">
            <a:extLst>
              <a:ext uri="{FF2B5EF4-FFF2-40B4-BE49-F238E27FC236}">
                <a16:creationId xmlns:a16="http://schemas.microsoft.com/office/drawing/2014/main" id="{39FD678D-DD54-4236-40CE-6F57994F0D3D}"/>
              </a:ext>
            </a:extLst>
          </p:cNvPr>
          <p:cNvSpPr txBox="1"/>
          <p:nvPr/>
        </p:nvSpPr>
        <p:spPr>
          <a:xfrm>
            <a:off x="5345312" y="2036301"/>
            <a:ext cx="1501373" cy="461665"/>
          </a:xfrm>
          <a:prstGeom prst="rect">
            <a:avLst/>
          </a:prstGeom>
          <a:noFill/>
        </p:spPr>
        <p:txBody>
          <a:bodyPr wrap="none" rtlCol="0">
            <a:spAutoFit/>
          </a:bodyPr>
          <a:lstStyle/>
          <a:p>
            <a:r>
              <a:rPr lang="en-US" sz="2400" b="1" dirty="0">
                <a:solidFill>
                  <a:srgbClr val="094843"/>
                </a:solidFill>
              </a:rPr>
              <a:t>Recipients</a:t>
            </a:r>
            <a:endParaRPr lang="en-US" b="1" dirty="0">
              <a:solidFill>
                <a:srgbClr val="094843"/>
              </a:solidFill>
            </a:endParaRPr>
          </a:p>
        </p:txBody>
      </p:sp>
      <p:sp>
        <p:nvSpPr>
          <p:cNvPr id="6" name="TextBox 5">
            <a:extLst>
              <a:ext uri="{FF2B5EF4-FFF2-40B4-BE49-F238E27FC236}">
                <a16:creationId xmlns:a16="http://schemas.microsoft.com/office/drawing/2014/main" id="{75BDF8FB-F704-DD30-125B-FEFF0420E2DF}"/>
              </a:ext>
            </a:extLst>
          </p:cNvPr>
          <p:cNvSpPr txBox="1"/>
          <p:nvPr/>
        </p:nvSpPr>
        <p:spPr>
          <a:xfrm>
            <a:off x="2916350" y="4767979"/>
            <a:ext cx="1327671" cy="461665"/>
          </a:xfrm>
          <a:prstGeom prst="rect">
            <a:avLst/>
          </a:prstGeom>
          <a:noFill/>
        </p:spPr>
        <p:txBody>
          <a:bodyPr wrap="none" rtlCol="0">
            <a:spAutoFit/>
          </a:bodyPr>
          <a:lstStyle/>
          <a:p>
            <a:r>
              <a:rPr lang="en-US" sz="2400" b="1" dirty="0">
                <a:solidFill>
                  <a:srgbClr val="094843"/>
                </a:solidFill>
              </a:rPr>
              <a:t>Gatherer</a:t>
            </a:r>
            <a:endParaRPr lang="en-US" b="1" dirty="0">
              <a:solidFill>
                <a:srgbClr val="094843"/>
              </a:solidFill>
            </a:endParaRPr>
          </a:p>
        </p:txBody>
      </p:sp>
      <p:pic>
        <p:nvPicPr>
          <p:cNvPr id="10" name="Picture 9">
            <a:extLst>
              <a:ext uri="{FF2B5EF4-FFF2-40B4-BE49-F238E27FC236}">
                <a16:creationId xmlns:a16="http://schemas.microsoft.com/office/drawing/2014/main" id="{BAB15EBB-5917-5301-5B19-1533B7BE4245}"/>
              </a:ext>
            </a:extLst>
          </p:cNvPr>
          <p:cNvPicPr>
            <a:picLocks noChangeAspect="1"/>
          </p:cNvPicPr>
          <p:nvPr/>
        </p:nvPicPr>
        <p:blipFill>
          <a:blip r:embed="rId7"/>
          <a:stretch>
            <a:fillRect/>
          </a:stretch>
        </p:blipFill>
        <p:spPr>
          <a:xfrm>
            <a:off x="4494930" y="4593953"/>
            <a:ext cx="3202140" cy="1803537"/>
          </a:xfrm>
          <a:prstGeom prst="rect">
            <a:avLst/>
          </a:prstGeom>
        </p:spPr>
      </p:pic>
      <p:pic>
        <p:nvPicPr>
          <p:cNvPr id="12" name="Picture 11">
            <a:extLst>
              <a:ext uri="{FF2B5EF4-FFF2-40B4-BE49-F238E27FC236}">
                <a16:creationId xmlns:a16="http://schemas.microsoft.com/office/drawing/2014/main" id="{994B2AF9-A6CC-CC03-6EA9-214151F399B6}"/>
              </a:ext>
            </a:extLst>
          </p:cNvPr>
          <p:cNvPicPr>
            <a:picLocks noChangeAspect="1"/>
          </p:cNvPicPr>
          <p:nvPr/>
        </p:nvPicPr>
        <p:blipFill>
          <a:blip r:embed="rId8"/>
          <a:stretch>
            <a:fillRect/>
          </a:stretch>
        </p:blipFill>
        <p:spPr>
          <a:xfrm>
            <a:off x="878585" y="2604595"/>
            <a:ext cx="3202137" cy="1803535"/>
          </a:xfrm>
          <a:prstGeom prst="rect">
            <a:avLst/>
          </a:prstGeom>
        </p:spPr>
      </p:pic>
      <p:pic>
        <p:nvPicPr>
          <p:cNvPr id="14" name="Picture 13">
            <a:extLst>
              <a:ext uri="{FF2B5EF4-FFF2-40B4-BE49-F238E27FC236}">
                <a16:creationId xmlns:a16="http://schemas.microsoft.com/office/drawing/2014/main" id="{B750C986-084F-9F8C-375E-51115B647144}"/>
              </a:ext>
            </a:extLst>
          </p:cNvPr>
          <p:cNvPicPr>
            <a:picLocks noChangeAspect="1"/>
          </p:cNvPicPr>
          <p:nvPr/>
        </p:nvPicPr>
        <p:blipFill>
          <a:blip r:embed="rId9"/>
          <a:stretch>
            <a:fillRect/>
          </a:stretch>
        </p:blipFill>
        <p:spPr>
          <a:xfrm>
            <a:off x="4494930" y="2580946"/>
            <a:ext cx="3202136" cy="1803535"/>
          </a:xfrm>
          <a:prstGeom prst="rect">
            <a:avLst/>
          </a:prstGeom>
        </p:spPr>
      </p:pic>
      <p:pic>
        <p:nvPicPr>
          <p:cNvPr id="21" name="Picture 20">
            <a:extLst>
              <a:ext uri="{FF2B5EF4-FFF2-40B4-BE49-F238E27FC236}">
                <a16:creationId xmlns:a16="http://schemas.microsoft.com/office/drawing/2014/main" id="{E47E6EA0-FC89-E9BC-471D-05C2C46F563C}"/>
              </a:ext>
            </a:extLst>
          </p:cNvPr>
          <p:cNvPicPr>
            <a:picLocks noChangeAspect="1"/>
          </p:cNvPicPr>
          <p:nvPr/>
        </p:nvPicPr>
        <p:blipFill>
          <a:blip r:embed="rId10"/>
          <a:stretch>
            <a:fillRect/>
          </a:stretch>
        </p:blipFill>
        <p:spPr>
          <a:xfrm>
            <a:off x="8111277" y="2604594"/>
            <a:ext cx="3202140" cy="1803537"/>
          </a:xfrm>
          <a:prstGeom prst="rect">
            <a:avLst/>
          </a:prstGeom>
        </p:spPr>
      </p:pic>
      <p:pic>
        <p:nvPicPr>
          <p:cNvPr id="24" name="Picture 23">
            <a:extLst>
              <a:ext uri="{FF2B5EF4-FFF2-40B4-BE49-F238E27FC236}">
                <a16:creationId xmlns:a16="http://schemas.microsoft.com/office/drawing/2014/main" id="{715AEC02-1FC7-F438-E8B6-55E8344F820F}"/>
              </a:ext>
            </a:extLst>
          </p:cNvPr>
          <p:cNvPicPr>
            <a:picLocks noChangeAspect="1"/>
          </p:cNvPicPr>
          <p:nvPr/>
        </p:nvPicPr>
        <p:blipFill>
          <a:blip r:embed="rId11"/>
          <a:stretch>
            <a:fillRect/>
          </a:stretch>
        </p:blipFill>
        <p:spPr>
          <a:xfrm>
            <a:off x="4494930" y="126137"/>
            <a:ext cx="3202137" cy="1803536"/>
          </a:xfrm>
          <a:prstGeom prst="rect">
            <a:avLst/>
          </a:prstGeom>
        </p:spPr>
      </p:pic>
      <p:pic>
        <p:nvPicPr>
          <p:cNvPr id="26" name="Picture 25">
            <a:extLst>
              <a:ext uri="{FF2B5EF4-FFF2-40B4-BE49-F238E27FC236}">
                <a16:creationId xmlns:a16="http://schemas.microsoft.com/office/drawing/2014/main" id="{E5C29D59-3224-F2CC-BCA5-81D4DE2F9C05}"/>
              </a:ext>
            </a:extLst>
          </p:cNvPr>
          <p:cNvPicPr>
            <a:picLocks noChangeAspect="1"/>
          </p:cNvPicPr>
          <p:nvPr/>
        </p:nvPicPr>
        <p:blipFill>
          <a:blip r:embed="rId12"/>
          <a:stretch>
            <a:fillRect/>
          </a:stretch>
        </p:blipFill>
        <p:spPr>
          <a:xfrm>
            <a:off x="4494929" y="102488"/>
            <a:ext cx="3202137" cy="1803536"/>
          </a:xfrm>
          <a:prstGeom prst="rect">
            <a:avLst/>
          </a:prstGeom>
        </p:spPr>
      </p:pic>
    </p:spTree>
    <p:extLst>
      <p:ext uri="{BB962C8B-B14F-4D97-AF65-F5344CB8AC3E}">
        <p14:creationId xmlns:p14="http://schemas.microsoft.com/office/powerpoint/2010/main" val="18198039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500"/>
                                        <p:tgtEl>
                                          <p:spTgt spid="2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CB1FB-2801-AFAA-C89A-0EBB46D18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0CE6C-C82A-F1F8-FB5E-BC244947831D}"/>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0EA75DC7-90B1-2917-8D8C-6494583EC7B2}"/>
              </a:ext>
            </a:extLst>
          </p:cNvPr>
          <p:cNvSpPr>
            <a:spLocks noGrp="1"/>
          </p:cNvSpPr>
          <p:nvPr>
            <p:ph idx="1"/>
          </p:nvPr>
        </p:nvSpPr>
        <p:spPr/>
        <p:txBody>
          <a:bodyPr/>
          <a:lstStyle/>
          <a:p>
            <a:pPr>
              <a:spcAft>
                <a:spcPts val="1800"/>
              </a:spcAft>
            </a:pPr>
            <a:r>
              <a:rPr lang="en-US" dirty="0"/>
              <a:t>Aggregates related messages for batch processing and data consolidation.</a:t>
            </a:r>
          </a:p>
          <a:p>
            <a:pPr>
              <a:spcAft>
                <a:spcPts val="1800"/>
              </a:spcAft>
            </a:pPr>
            <a:r>
              <a:rPr lang="en-US" dirty="0"/>
              <a:t>Enhances efficiency and scalability by reducing the overhead of processing individual messages.</a:t>
            </a:r>
          </a:p>
          <a:p>
            <a:pPr>
              <a:spcAft>
                <a:spcPts val="1800"/>
              </a:spcAft>
            </a:pPr>
            <a:r>
              <a:rPr lang="en-US" dirty="0"/>
              <a:t>Provides a unified view of related information, simplifying analysis and decision-making.</a:t>
            </a:r>
          </a:p>
        </p:txBody>
      </p:sp>
    </p:spTree>
    <p:extLst>
      <p:ext uri="{BB962C8B-B14F-4D97-AF65-F5344CB8AC3E}">
        <p14:creationId xmlns:p14="http://schemas.microsoft.com/office/powerpoint/2010/main" val="31943761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5DABE8-CE2D-DF78-FCAE-625512EF07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37B2D1-D771-4364-8E13-E4B4F0CFAA7C}"/>
              </a:ext>
            </a:extLst>
          </p:cNvPr>
          <p:cNvSpPr>
            <a:spLocks noGrp="1"/>
          </p:cNvSpPr>
          <p:nvPr>
            <p:ph type="title"/>
          </p:nvPr>
        </p:nvSpPr>
        <p:spPr/>
        <p:txBody>
          <a:bodyPr/>
          <a:lstStyle/>
          <a:p>
            <a:r>
              <a:rPr lang="en-US" dirty="0"/>
              <a:t>Wrap-Up</a:t>
            </a:r>
          </a:p>
        </p:txBody>
      </p:sp>
      <p:sp>
        <p:nvSpPr>
          <p:cNvPr id="3" name="Text Placeholder 2">
            <a:extLst>
              <a:ext uri="{FF2B5EF4-FFF2-40B4-BE49-F238E27FC236}">
                <a16:creationId xmlns:a16="http://schemas.microsoft.com/office/drawing/2014/main" id="{A1909D64-3C00-F851-AB5E-3189BA4356B5}"/>
              </a:ext>
            </a:extLst>
          </p:cNvPr>
          <p:cNvSpPr>
            <a:spLocks noGrp="1"/>
          </p:cNvSpPr>
          <p:nvPr>
            <p:ph type="body" idx="1"/>
          </p:nvPr>
        </p:nvSpPr>
        <p:spPr/>
        <p:txBody>
          <a:bodyPr/>
          <a:lstStyle/>
          <a:p>
            <a:r>
              <a:rPr lang="en-US" dirty="0">
                <a:solidFill>
                  <a:srgbClr val="094843"/>
                </a:solidFill>
              </a:rPr>
              <a:t>Routing and Processing</a:t>
            </a:r>
          </a:p>
        </p:txBody>
      </p:sp>
    </p:spTree>
    <p:extLst>
      <p:ext uri="{BB962C8B-B14F-4D97-AF65-F5344CB8AC3E}">
        <p14:creationId xmlns:p14="http://schemas.microsoft.com/office/powerpoint/2010/main" val="18348310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502CD-7F3C-CE9E-FF41-A393F0969DA0}"/>
              </a:ext>
            </a:extLst>
          </p:cNvPr>
          <p:cNvSpPr>
            <a:spLocks noGrp="1"/>
          </p:cNvSpPr>
          <p:nvPr>
            <p:ph type="title"/>
          </p:nvPr>
        </p:nvSpPr>
        <p:spPr/>
        <p:txBody>
          <a:bodyPr/>
          <a:lstStyle/>
          <a:p>
            <a:r>
              <a:rPr lang="en-US" dirty="0"/>
              <a:t>Routing and Processing Wrap-Up</a:t>
            </a:r>
          </a:p>
        </p:txBody>
      </p:sp>
      <p:sp>
        <p:nvSpPr>
          <p:cNvPr id="3" name="Rectangle: Rounded Corners 2">
            <a:extLst>
              <a:ext uri="{FF2B5EF4-FFF2-40B4-BE49-F238E27FC236}">
                <a16:creationId xmlns:a16="http://schemas.microsoft.com/office/drawing/2014/main" id="{C3ABD21F-4891-7C76-0C45-DD6FE2087F3F}"/>
              </a:ext>
            </a:extLst>
          </p:cNvPr>
          <p:cNvSpPr/>
          <p:nvPr/>
        </p:nvSpPr>
        <p:spPr>
          <a:xfrm>
            <a:off x="330050" y="193962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Routing</a:t>
            </a:r>
          </a:p>
        </p:txBody>
      </p:sp>
      <p:sp>
        <p:nvSpPr>
          <p:cNvPr id="4" name="Rectangle: Rounded Corners 3">
            <a:extLst>
              <a:ext uri="{FF2B5EF4-FFF2-40B4-BE49-F238E27FC236}">
                <a16:creationId xmlns:a16="http://schemas.microsoft.com/office/drawing/2014/main" id="{349278A7-EC00-D4B5-6B42-6C40E17C8DBD}"/>
              </a:ext>
            </a:extLst>
          </p:cNvPr>
          <p:cNvSpPr/>
          <p:nvPr/>
        </p:nvSpPr>
        <p:spPr>
          <a:xfrm>
            <a:off x="4272480" y="193962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Dead Letter Queues</a:t>
            </a:r>
          </a:p>
        </p:txBody>
      </p:sp>
      <p:sp>
        <p:nvSpPr>
          <p:cNvPr id="5" name="Rectangle: Rounded Corners 4">
            <a:extLst>
              <a:ext uri="{FF2B5EF4-FFF2-40B4-BE49-F238E27FC236}">
                <a16:creationId xmlns:a16="http://schemas.microsoft.com/office/drawing/2014/main" id="{DC5228B7-F13F-D6EF-B63F-D4720C04100A}"/>
              </a:ext>
            </a:extLst>
          </p:cNvPr>
          <p:cNvSpPr/>
          <p:nvPr/>
        </p:nvSpPr>
        <p:spPr>
          <a:xfrm>
            <a:off x="8214910" y="193962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Filtering</a:t>
            </a:r>
          </a:p>
        </p:txBody>
      </p:sp>
      <p:sp>
        <p:nvSpPr>
          <p:cNvPr id="6" name="Rectangle: Rounded Corners 5">
            <a:extLst>
              <a:ext uri="{FF2B5EF4-FFF2-40B4-BE49-F238E27FC236}">
                <a16:creationId xmlns:a16="http://schemas.microsoft.com/office/drawing/2014/main" id="{F7E1A40C-80AA-FA75-B182-F77F2F11365E}"/>
              </a:ext>
            </a:extLst>
          </p:cNvPr>
          <p:cNvSpPr/>
          <p:nvPr/>
        </p:nvSpPr>
        <p:spPr>
          <a:xfrm>
            <a:off x="2448960" y="359281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Aggregator</a:t>
            </a:r>
          </a:p>
        </p:txBody>
      </p:sp>
      <p:sp>
        <p:nvSpPr>
          <p:cNvPr id="7" name="Rectangle: Rounded Corners 6">
            <a:extLst>
              <a:ext uri="{FF2B5EF4-FFF2-40B4-BE49-F238E27FC236}">
                <a16:creationId xmlns:a16="http://schemas.microsoft.com/office/drawing/2014/main" id="{FBE0CDFA-EBEF-40FD-3C8F-3481D5D65A7A}"/>
              </a:ext>
            </a:extLst>
          </p:cNvPr>
          <p:cNvSpPr/>
          <p:nvPr/>
        </p:nvSpPr>
        <p:spPr>
          <a:xfrm>
            <a:off x="6391390" y="359281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Scatter-Gather</a:t>
            </a:r>
          </a:p>
        </p:txBody>
      </p:sp>
    </p:spTree>
    <p:extLst>
      <p:ext uri="{BB962C8B-B14F-4D97-AF65-F5344CB8AC3E}">
        <p14:creationId xmlns:p14="http://schemas.microsoft.com/office/powerpoint/2010/main" val="2802878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43539-DED6-F656-2E9A-4DE5D359001C}"/>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024FF22E-7C2F-2D29-E2C1-5C2B138F975C}"/>
              </a:ext>
            </a:extLst>
          </p:cNvPr>
          <p:cNvPicPr>
            <a:picLocks noChangeAspect="1"/>
          </p:cNvPicPr>
          <p:nvPr/>
        </p:nvPicPr>
        <p:blipFill>
          <a:blip r:embed="rId3"/>
          <a:stretch>
            <a:fillRect/>
          </a:stretch>
        </p:blipFill>
        <p:spPr>
          <a:xfrm>
            <a:off x="4942580" y="1510431"/>
            <a:ext cx="6411220" cy="4953691"/>
          </a:xfrm>
          <a:prstGeom prst="rect">
            <a:avLst/>
          </a:prstGeom>
        </p:spPr>
      </p:pic>
      <p:sp>
        <p:nvSpPr>
          <p:cNvPr id="2" name="Title 1">
            <a:extLst>
              <a:ext uri="{FF2B5EF4-FFF2-40B4-BE49-F238E27FC236}">
                <a16:creationId xmlns:a16="http://schemas.microsoft.com/office/drawing/2014/main" id="{BC0B09F1-0729-9317-816A-A46E4548A312}"/>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D36A0450-66F5-085A-CFF0-9B470C8CE7CD}"/>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4" name="Rectangle: Rounded Corners 3">
            <a:extLst>
              <a:ext uri="{FF2B5EF4-FFF2-40B4-BE49-F238E27FC236}">
                <a16:creationId xmlns:a16="http://schemas.microsoft.com/office/drawing/2014/main" id="{7F175E29-4971-1B02-B9E5-7B79E95D3198}"/>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Queue</a:t>
            </a:r>
          </a:p>
        </p:txBody>
      </p:sp>
      <p:sp>
        <p:nvSpPr>
          <p:cNvPr id="5" name="Rectangle: Rounded Corners 4">
            <a:extLst>
              <a:ext uri="{FF2B5EF4-FFF2-40B4-BE49-F238E27FC236}">
                <a16:creationId xmlns:a16="http://schemas.microsoft.com/office/drawing/2014/main" id="{2E9C82AF-7A34-85E9-A6B4-8D8795859034}"/>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Tree>
    <p:extLst>
      <p:ext uri="{BB962C8B-B14F-4D97-AF65-F5344CB8AC3E}">
        <p14:creationId xmlns:p14="http://schemas.microsoft.com/office/powerpoint/2010/main" val="36463899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55954-704F-97B7-9DDD-36D2AF0FF74F}"/>
              </a:ext>
            </a:extLst>
          </p:cNvPr>
          <p:cNvSpPr>
            <a:spLocks noGrp="1"/>
          </p:cNvSpPr>
          <p:nvPr>
            <p:ph type="title"/>
          </p:nvPr>
        </p:nvSpPr>
        <p:spPr/>
        <p:txBody>
          <a:bodyPr>
            <a:normAutofit/>
          </a:bodyPr>
          <a:lstStyle/>
          <a:p>
            <a:r>
              <a:rPr lang="en-US" sz="3200" dirty="0"/>
              <a:t>Preview: Advanced Processing Techniques</a:t>
            </a:r>
          </a:p>
        </p:txBody>
      </p:sp>
      <p:sp>
        <p:nvSpPr>
          <p:cNvPr id="3" name="Rectangle: Rounded Corners 2">
            <a:extLst>
              <a:ext uri="{FF2B5EF4-FFF2-40B4-BE49-F238E27FC236}">
                <a16:creationId xmlns:a16="http://schemas.microsoft.com/office/drawing/2014/main" id="{404F79E3-72CC-A3E8-2AA4-D0D1472092E4}"/>
              </a:ext>
            </a:extLst>
          </p:cNvPr>
          <p:cNvSpPr/>
          <p:nvPr/>
        </p:nvSpPr>
        <p:spPr>
          <a:xfrm>
            <a:off x="1323414" y="2123757"/>
            <a:ext cx="395485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Idempotent Receiver</a:t>
            </a:r>
          </a:p>
        </p:txBody>
      </p:sp>
      <p:sp>
        <p:nvSpPr>
          <p:cNvPr id="4" name="Rectangle: Rounded Corners 3">
            <a:extLst>
              <a:ext uri="{FF2B5EF4-FFF2-40B4-BE49-F238E27FC236}">
                <a16:creationId xmlns:a16="http://schemas.microsoft.com/office/drawing/2014/main" id="{AF30773A-0E88-9822-C734-DAB585630F23}"/>
              </a:ext>
            </a:extLst>
          </p:cNvPr>
          <p:cNvSpPr/>
          <p:nvPr/>
        </p:nvSpPr>
        <p:spPr>
          <a:xfrm>
            <a:off x="6913730" y="2123757"/>
            <a:ext cx="395485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Scheduling</a:t>
            </a:r>
          </a:p>
        </p:txBody>
      </p:sp>
      <p:sp>
        <p:nvSpPr>
          <p:cNvPr id="5" name="Rectangle: Rounded Corners 4">
            <a:extLst>
              <a:ext uri="{FF2B5EF4-FFF2-40B4-BE49-F238E27FC236}">
                <a16:creationId xmlns:a16="http://schemas.microsoft.com/office/drawing/2014/main" id="{1241CF39-4434-878B-DF2A-316785ADD353}"/>
              </a:ext>
            </a:extLst>
          </p:cNvPr>
          <p:cNvSpPr/>
          <p:nvPr/>
        </p:nvSpPr>
        <p:spPr>
          <a:xfrm>
            <a:off x="1323414" y="3941142"/>
            <a:ext cx="395485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Transactional Queues</a:t>
            </a:r>
          </a:p>
        </p:txBody>
      </p:sp>
      <p:sp>
        <p:nvSpPr>
          <p:cNvPr id="6" name="Rectangle: Rounded Corners 5">
            <a:extLst>
              <a:ext uri="{FF2B5EF4-FFF2-40B4-BE49-F238E27FC236}">
                <a16:creationId xmlns:a16="http://schemas.microsoft.com/office/drawing/2014/main" id="{D1E78E38-ADA7-595F-B52C-44363BCA155E}"/>
              </a:ext>
            </a:extLst>
          </p:cNvPr>
          <p:cNvSpPr/>
          <p:nvPr/>
        </p:nvSpPr>
        <p:spPr>
          <a:xfrm>
            <a:off x="6913730" y="3941142"/>
            <a:ext cx="395485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Claim Check</a:t>
            </a:r>
          </a:p>
        </p:txBody>
      </p:sp>
    </p:spTree>
    <p:extLst>
      <p:ext uri="{BB962C8B-B14F-4D97-AF65-F5344CB8AC3E}">
        <p14:creationId xmlns:p14="http://schemas.microsoft.com/office/powerpoint/2010/main" val="41476965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21898-B7D7-83A0-2B78-B4FBB19DC7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981BDE-FFA5-199E-A4BC-33D8FAEF3847}"/>
              </a:ext>
            </a:extLst>
          </p:cNvPr>
          <p:cNvSpPr>
            <a:spLocks noGrp="1"/>
          </p:cNvSpPr>
          <p:nvPr>
            <p:ph type="title"/>
          </p:nvPr>
        </p:nvSpPr>
        <p:spPr/>
        <p:txBody>
          <a:bodyPr/>
          <a:lstStyle/>
          <a:p>
            <a:r>
              <a:rPr lang="en-US" dirty="0"/>
              <a:t>Advanced Processing Techniques</a:t>
            </a:r>
          </a:p>
        </p:txBody>
      </p:sp>
      <p:sp>
        <p:nvSpPr>
          <p:cNvPr id="3" name="Text Placeholder 2">
            <a:extLst>
              <a:ext uri="{FF2B5EF4-FFF2-40B4-BE49-F238E27FC236}">
                <a16:creationId xmlns:a16="http://schemas.microsoft.com/office/drawing/2014/main" id="{79662C9A-6B99-0454-C51E-6F814A0037F1}"/>
              </a:ext>
            </a:extLst>
          </p:cNvPr>
          <p:cNvSpPr>
            <a:spLocks noGrp="1"/>
          </p:cNvSpPr>
          <p:nvPr>
            <p:ph type="body" idx="1"/>
          </p:nvPr>
        </p:nvSpPr>
        <p:spPr/>
        <p:txBody>
          <a:bodyPr/>
          <a:lstStyle/>
          <a:p>
            <a:r>
              <a:rPr lang="en-US" dirty="0">
                <a:solidFill>
                  <a:srgbClr val="094843"/>
                </a:solidFill>
              </a:rPr>
              <a:t>Unlock the Power of Messaging Patterns</a:t>
            </a:r>
          </a:p>
        </p:txBody>
      </p:sp>
    </p:spTree>
    <p:extLst>
      <p:ext uri="{BB962C8B-B14F-4D97-AF65-F5344CB8AC3E}">
        <p14:creationId xmlns:p14="http://schemas.microsoft.com/office/powerpoint/2010/main" val="31477827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21E8A-B3EB-CA5F-C6FE-8BA4467D28B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998CC-408C-2D55-6D39-D81D977FD6B2}"/>
              </a:ext>
            </a:extLst>
          </p:cNvPr>
          <p:cNvSpPr>
            <a:spLocks noGrp="1"/>
          </p:cNvSpPr>
          <p:nvPr>
            <p:ph type="title"/>
          </p:nvPr>
        </p:nvSpPr>
        <p:spPr/>
        <p:txBody>
          <a:bodyPr/>
          <a:lstStyle/>
          <a:p>
            <a:r>
              <a:rPr lang="en-US" dirty="0"/>
              <a:t>Idempotent Receiver Pattern</a:t>
            </a:r>
          </a:p>
        </p:txBody>
      </p:sp>
      <p:sp>
        <p:nvSpPr>
          <p:cNvPr id="3" name="Text Placeholder 2">
            <a:extLst>
              <a:ext uri="{FF2B5EF4-FFF2-40B4-BE49-F238E27FC236}">
                <a16:creationId xmlns:a16="http://schemas.microsoft.com/office/drawing/2014/main" id="{76204DAC-091A-B1DC-90F8-B45151044EEC}"/>
              </a:ext>
            </a:extLst>
          </p:cNvPr>
          <p:cNvSpPr>
            <a:spLocks noGrp="1"/>
          </p:cNvSpPr>
          <p:nvPr>
            <p:ph type="body" idx="1"/>
          </p:nvPr>
        </p:nvSpPr>
        <p:spPr/>
        <p:txBody>
          <a:bodyPr/>
          <a:lstStyle/>
          <a:p>
            <a:r>
              <a:rPr lang="en-US" dirty="0">
                <a:solidFill>
                  <a:srgbClr val="094843"/>
                </a:solidFill>
              </a:rPr>
              <a:t>Advanced Processing Techniques</a:t>
            </a:r>
          </a:p>
        </p:txBody>
      </p:sp>
    </p:spTree>
    <p:extLst>
      <p:ext uri="{BB962C8B-B14F-4D97-AF65-F5344CB8AC3E}">
        <p14:creationId xmlns:p14="http://schemas.microsoft.com/office/powerpoint/2010/main" val="14012153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400F73-7192-4CFB-17F4-04F3F3ED5A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090362-5659-1393-C308-A6FED2D7FF41}"/>
              </a:ext>
            </a:extLst>
          </p:cNvPr>
          <p:cNvSpPr>
            <a:spLocks noGrp="1"/>
          </p:cNvSpPr>
          <p:nvPr>
            <p:ph type="title"/>
          </p:nvPr>
        </p:nvSpPr>
        <p:spPr/>
        <p:txBody>
          <a:bodyPr/>
          <a:lstStyle/>
          <a:p>
            <a:r>
              <a:rPr lang="en-US" dirty="0"/>
              <a:t>What is the Idempotent Receiver Pattern</a:t>
            </a:r>
          </a:p>
        </p:txBody>
      </p:sp>
      <p:sp>
        <p:nvSpPr>
          <p:cNvPr id="4" name="Rectangle: Rounded Corners 3">
            <a:extLst>
              <a:ext uri="{FF2B5EF4-FFF2-40B4-BE49-F238E27FC236}">
                <a16:creationId xmlns:a16="http://schemas.microsoft.com/office/drawing/2014/main" id="{3AAFDE76-D5A0-A9B6-3794-67F0EFE00BC8}"/>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Ensures message is processed exactly once</a:t>
            </a:r>
          </a:p>
        </p:txBody>
      </p:sp>
      <p:sp>
        <p:nvSpPr>
          <p:cNvPr id="5" name="Rectangle: Rounded Corners 4">
            <a:extLst>
              <a:ext uri="{FF2B5EF4-FFF2-40B4-BE49-F238E27FC236}">
                <a16:creationId xmlns:a16="http://schemas.microsoft.com/office/drawing/2014/main" id="{8246E3B2-3747-A26E-9463-EC32702D363E}"/>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Prevent duplicate processing of messages</a:t>
            </a:r>
          </a:p>
        </p:txBody>
      </p:sp>
    </p:spTree>
    <p:extLst>
      <p:ext uri="{BB962C8B-B14F-4D97-AF65-F5344CB8AC3E}">
        <p14:creationId xmlns:p14="http://schemas.microsoft.com/office/powerpoint/2010/main" val="1504024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AC0B9-E044-A2DA-1CB8-B02DF08B16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49F363-7EE5-C23C-B45A-A698CBE40814}"/>
              </a:ext>
            </a:extLst>
          </p:cNvPr>
          <p:cNvSpPr>
            <a:spLocks noGrp="1"/>
          </p:cNvSpPr>
          <p:nvPr>
            <p:ph type="title"/>
          </p:nvPr>
        </p:nvSpPr>
        <p:spPr/>
        <p:txBody>
          <a:bodyPr/>
          <a:lstStyle/>
          <a:p>
            <a:r>
              <a:rPr lang="en-US" dirty="0"/>
              <a:t>Key Components and Flow</a:t>
            </a:r>
          </a:p>
        </p:txBody>
      </p:sp>
      <p:sp>
        <p:nvSpPr>
          <p:cNvPr id="79" name="Rectangle: Rounded Corners 78">
            <a:extLst>
              <a:ext uri="{FF2B5EF4-FFF2-40B4-BE49-F238E27FC236}">
                <a16:creationId xmlns:a16="http://schemas.microsoft.com/office/drawing/2014/main" id="{B0876413-9948-410C-F3B7-7864B8F8C54A}"/>
              </a:ext>
            </a:extLst>
          </p:cNvPr>
          <p:cNvSpPr/>
          <p:nvPr/>
        </p:nvSpPr>
        <p:spPr>
          <a:xfrm>
            <a:off x="265794" y="310345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State Storage</a:t>
            </a:r>
          </a:p>
        </p:txBody>
      </p:sp>
      <p:sp>
        <p:nvSpPr>
          <p:cNvPr id="80" name="Rectangle: Rounded Corners 79">
            <a:extLst>
              <a:ext uri="{FF2B5EF4-FFF2-40B4-BE49-F238E27FC236}">
                <a16:creationId xmlns:a16="http://schemas.microsoft.com/office/drawing/2014/main" id="{2D3E20BF-27F4-5DB4-4B5A-F8D53FC60074}"/>
              </a:ext>
            </a:extLst>
          </p:cNvPr>
          <p:cNvSpPr/>
          <p:nvPr/>
        </p:nvSpPr>
        <p:spPr>
          <a:xfrm>
            <a:off x="265794" y="198890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Unique Message Identifiers</a:t>
            </a:r>
          </a:p>
        </p:txBody>
      </p:sp>
      <p:sp>
        <p:nvSpPr>
          <p:cNvPr id="81" name="Rectangle: Rounded Corners 80">
            <a:extLst>
              <a:ext uri="{FF2B5EF4-FFF2-40B4-BE49-F238E27FC236}">
                <a16:creationId xmlns:a16="http://schemas.microsoft.com/office/drawing/2014/main" id="{914675E9-437A-92C0-1647-0368144B94D0}"/>
              </a:ext>
            </a:extLst>
          </p:cNvPr>
          <p:cNvSpPr/>
          <p:nvPr/>
        </p:nvSpPr>
        <p:spPr>
          <a:xfrm>
            <a:off x="265794" y="4218014"/>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Idempotent Processing Logic</a:t>
            </a:r>
          </a:p>
        </p:txBody>
      </p:sp>
    </p:spTree>
    <p:extLst>
      <p:ext uri="{BB962C8B-B14F-4D97-AF65-F5344CB8AC3E}">
        <p14:creationId xmlns:p14="http://schemas.microsoft.com/office/powerpoint/2010/main" val="33466803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E28702-3318-5E5A-99FE-3F14777E30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540DBD-D675-C9FE-8948-F25968E16DD1}"/>
              </a:ext>
            </a:extLst>
          </p:cNvPr>
          <p:cNvSpPr>
            <a:spLocks noGrp="1"/>
          </p:cNvSpPr>
          <p:nvPr>
            <p:ph type="title"/>
          </p:nvPr>
        </p:nvSpPr>
        <p:spPr/>
        <p:txBody>
          <a:bodyPr/>
          <a:lstStyle/>
          <a:p>
            <a:r>
              <a:rPr lang="en-US" dirty="0"/>
              <a:t>Key Components and Flow</a:t>
            </a:r>
          </a:p>
        </p:txBody>
      </p:sp>
      <p:sp>
        <p:nvSpPr>
          <p:cNvPr id="4" name="Rectangle: Rounded Corners 3">
            <a:extLst>
              <a:ext uri="{FF2B5EF4-FFF2-40B4-BE49-F238E27FC236}">
                <a16:creationId xmlns:a16="http://schemas.microsoft.com/office/drawing/2014/main" id="{2E14E323-75BF-08C0-5789-1482126EE22F}"/>
              </a:ext>
            </a:extLst>
          </p:cNvPr>
          <p:cNvSpPr/>
          <p:nvPr/>
        </p:nvSpPr>
        <p:spPr>
          <a:xfrm>
            <a:off x="4947129" y="3474878"/>
            <a:ext cx="3422076" cy="56380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 name="Oval 4">
            <a:extLst>
              <a:ext uri="{FF2B5EF4-FFF2-40B4-BE49-F238E27FC236}">
                <a16:creationId xmlns:a16="http://schemas.microsoft.com/office/drawing/2014/main" id="{ACE7256C-1B64-6D24-2178-5B1B0F310A18}"/>
              </a:ext>
            </a:extLst>
          </p:cNvPr>
          <p:cNvSpPr/>
          <p:nvPr/>
        </p:nvSpPr>
        <p:spPr>
          <a:xfrm>
            <a:off x="8997772" y="344415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 name="Oval 2">
            <a:extLst>
              <a:ext uri="{FF2B5EF4-FFF2-40B4-BE49-F238E27FC236}">
                <a16:creationId xmlns:a16="http://schemas.microsoft.com/office/drawing/2014/main" id="{A445C650-87F7-07C5-2689-43BE116FDF1E}"/>
              </a:ext>
            </a:extLst>
          </p:cNvPr>
          <p:cNvSpPr/>
          <p:nvPr/>
        </p:nvSpPr>
        <p:spPr>
          <a:xfrm>
            <a:off x="3588939" y="2988819"/>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Oval 17">
            <a:extLst>
              <a:ext uri="{FF2B5EF4-FFF2-40B4-BE49-F238E27FC236}">
                <a16:creationId xmlns:a16="http://schemas.microsoft.com/office/drawing/2014/main" id="{CA92235B-A5B2-F1F0-AC98-13FBAF096B74}"/>
              </a:ext>
            </a:extLst>
          </p:cNvPr>
          <p:cNvSpPr/>
          <p:nvPr/>
        </p:nvSpPr>
        <p:spPr>
          <a:xfrm>
            <a:off x="3588938" y="2042712"/>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9" name="Oval 18">
            <a:extLst>
              <a:ext uri="{FF2B5EF4-FFF2-40B4-BE49-F238E27FC236}">
                <a16:creationId xmlns:a16="http://schemas.microsoft.com/office/drawing/2014/main" id="{C19C5520-FC91-B10B-C1DF-69A0BB1C22E8}"/>
              </a:ext>
            </a:extLst>
          </p:cNvPr>
          <p:cNvSpPr/>
          <p:nvPr/>
        </p:nvSpPr>
        <p:spPr>
          <a:xfrm>
            <a:off x="3588937" y="3899479"/>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0" name="Oval 19">
            <a:extLst>
              <a:ext uri="{FF2B5EF4-FFF2-40B4-BE49-F238E27FC236}">
                <a16:creationId xmlns:a16="http://schemas.microsoft.com/office/drawing/2014/main" id="{6965F691-E9D1-DD7C-99A2-5E5C73402275}"/>
              </a:ext>
            </a:extLst>
          </p:cNvPr>
          <p:cNvSpPr/>
          <p:nvPr/>
        </p:nvSpPr>
        <p:spPr>
          <a:xfrm>
            <a:off x="3588937" y="484558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grpSp>
        <p:nvGrpSpPr>
          <p:cNvPr id="22" name="Group 21">
            <a:extLst>
              <a:ext uri="{FF2B5EF4-FFF2-40B4-BE49-F238E27FC236}">
                <a16:creationId xmlns:a16="http://schemas.microsoft.com/office/drawing/2014/main" id="{76BBEB98-DE30-4115-ED3F-AFF5B7E326D0}"/>
              </a:ext>
            </a:extLst>
          </p:cNvPr>
          <p:cNvGrpSpPr/>
          <p:nvPr/>
        </p:nvGrpSpPr>
        <p:grpSpPr>
          <a:xfrm>
            <a:off x="3685889" y="2159133"/>
            <a:ext cx="535720" cy="430783"/>
            <a:chOff x="5019005" y="4337314"/>
            <a:chExt cx="535720" cy="430783"/>
          </a:xfrm>
        </p:grpSpPr>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6911D541-D9BA-4D38-4265-E21A91EC3B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1F689F8B-81A9-3B08-55CB-E59167586F86}"/>
                </a:ext>
              </a:extLst>
            </p:cNvPr>
            <p:cNvSpPr txBox="1"/>
            <p:nvPr/>
          </p:nvSpPr>
          <p:spPr>
            <a:xfrm>
              <a:off x="5136022" y="4337314"/>
              <a:ext cx="288862" cy="338554"/>
            </a:xfrm>
            <a:prstGeom prst="rect">
              <a:avLst/>
            </a:prstGeom>
            <a:noFill/>
          </p:spPr>
          <p:txBody>
            <a:bodyPr wrap="none" rtlCol="0">
              <a:spAutoFit/>
            </a:bodyPr>
            <a:lstStyle/>
            <a:p>
              <a:r>
                <a:rPr lang="en-US" sz="1600" dirty="0"/>
                <a:t>1</a:t>
              </a:r>
            </a:p>
          </p:txBody>
        </p:sp>
      </p:grpSp>
      <p:grpSp>
        <p:nvGrpSpPr>
          <p:cNvPr id="25" name="Group 24">
            <a:extLst>
              <a:ext uri="{FF2B5EF4-FFF2-40B4-BE49-F238E27FC236}">
                <a16:creationId xmlns:a16="http://schemas.microsoft.com/office/drawing/2014/main" id="{9B1A8D22-B8B5-C626-36C4-64FB60E8705C}"/>
              </a:ext>
            </a:extLst>
          </p:cNvPr>
          <p:cNvGrpSpPr/>
          <p:nvPr/>
        </p:nvGrpSpPr>
        <p:grpSpPr>
          <a:xfrm>
            <a:off x="7693643" y="3541387"/>
            <a:ext cx="535720" cy="430783"/>
            <a:chOff x="5019005" y="4337314"/>
            <a:chExt cx="535720" cy="430783"/>
          </a:xfrm>
        </p:grpSpPr>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B20B51FB-D975-D43E-F40B-0E32EC1ACF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5187050-15AF-1547-FBBB-654E73BB0113}"/>
                </a:ext>
              </a:extLst>
            </p:cNvPr>
            <p:cNvSpPr txBox="1"/>
            <p:nvPr/>
          </p:nvSpPr>
          <p:spPr>
            <a:xfrm>
              <a:off x="5136022" y="4337314"/>
              <a:ext cx="288862" cy="338554"/>
            </a:xfrm>
            <a:prstGeom prst="rect">
              <a:avLst/>
            </a:prstGeom>
            <a:noFill/>
          </p:spPr>
          <p:txBody>
            <a:bodyPr wrap="none" rtlCol="0">
              <a:spAutoFit/>
            </a:bodyPr>
            <a:lstStyle/>
            <a:p>
              <a:r>
                <a:rPr lang="en-US" sz="1600" dirty="0"/>
                <a:t>1</a:t>
              </a:r>
            </a:p>
          </p:txBody>
        </p:sp>
      </p:grpSp>
      <p:grpSp>
        <p:nvGrpSpPr>
          <p:cNvPr id="28" name="Group 27">
            <a:extLst>
              <a:ext uri="{FF2B5EF4-FFF2-40B4-BE49-F238E27FC236}">
                <a16:creationId xmlns:a16="http://schemas.microsoft.com/office/drawing/2014/main" id="{32960352-8AF2-CA9D-7305-DDCA82D439F0}"/>
              </a:ext>
            </a:extLst>
          </p:cNvPr>
          <p:cNvGrpSpPr/>
          <p:nvPr/>
        </p:nvGrpSpPr>
        <p:grpSpPr>
          <a:xfrm>
            <a:off x="3685889" y="3105964"/>
            <a:ext cx="535720" cy="430783"/>
            <a:chOff x="5019005" y="4337314"/>
            <a:chExt cx="535720" cy="430783"/>
          </a:xfrm>
        </p:grpSpPr>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58823F3C-3386-69EA-B98B-9E6A434EC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40DFAF90-79B5-8A05-0A35-B2CAC48BBBF8}"/>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31" name="Group 30">
            <a:extLst>
              <a:ext uri="{FF2B5EF4-FFF2-40B4-BE49-F238E27FC236}">
                <a16:creationId xmlns:a16="http://schemas.microsoft.com/office/drawing/2014/main" id="{36F09FDE-127E-8FB4-77D9-87AC5797D6D6}"/>
              </a:ext>
            </a:extLst>
          </p:cNvPr>
          <p:cNvGrpSpPr/>
          <p:nvPr/>
        </p:nvGrpSpPr>
        <p:grpSpPr>
          <a:xfrm>
            <a:off x="7065076" y="3541387"/>
            <a:ext cx="535720" cy="430783"/>
            <a:chOff x="5019005" y="4337314"/>
            <a:chExt cx="535720" cy="430783"/>
          </a:xfrm>
        </p:grpSpPr>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8F4A6401-4D87-E773-AC77-16B476D2B9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4CE72843-98F8-9288-1803-13F5F08B40E2}"/>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34" name="Group 33">
            <a:extLst>
              <a:ext uri="{FF2B5EF4-FFF2-40B4-BE49-F238E27FC236}">
                <a16:creationId xmlns:a16="http://schemas.microsoft.com/office/drawing/2014/main" id="{1AAE7BB1-C5D2-B3CF-4992-26BD4A8A6C23}"/>
              </a:ext>
            </a:extLst>
          </p:cNvPr>
          <p:cNvGrpSpPr/>
          <p:nvPr/>
        </p:nvGrpSpPr>
        <p:grpSpPr>
          <a:xfrm>
            <a:off x="3679477" y="3972170"/>
            <a:ext cx="535720" cy="430783"/>
            <a:chOff x="5019005" y="4337314"/>
            <a:chExt cx="535720" cy="430783"/>
          </a:xfrm>
        </p:grpSpPr>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6C9599E2-579E-95C4-B609-0062E4228F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B075E5C3-C9C1-51E2-FC21-0A97930333C1}"/>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37" name="Group 36">
            <a:extLst>
              <a:ext uri="{FF2B5EF4-FFF2-40B4-BE49-F238E27FC236}">
                <a16:creationId xmlns:a16="http://schemas.microsoft.com/office/drawing/2014/main" id="{D4F0BA19-4F56-E330-2C61-0654C087CE8C}"/>
              </a:ext>
            </a:extLst>
          </p:cNvPr>
          <p:cNvGrpSpPr/>
          <p:nvPr/>
        </p:nvGrpSpPr>
        <p:grpSpPr>
          <a:xfrm>
            <a:off x="6431641" y="3541387"/>
            <a:ext cx="535720" cy="430783"/>
            <a:chOff x="5019005" y="4337314"/>
            <a:chExt cx="535720" cy="430783"/>
          </a:xfrm>
        </p:grpSpPr>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F2DF7B06-0B25-AB0D-84CF-592FE6201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766AE81-142B-7940-BC3D-CB826315EBF5}"/>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40" name="Group 39">
            <a:extLst>
              <a:ext uri="{FF2B5EF4-FFF2-40B4-BE49-F238E27FC236}">
                <a16:creationId xmlns:a16="http://schemas.microsoft.com/office/drawing/2014/main" id="{27A02E3B-73FC-BCEF-0373-172567F983B0}"/>
              </a:ext>
            </a:extLst>
          </p:cNvPr>
          <p:cNvGrpSpPr/>
          <p:nvPr/>
        </p:nvGrpSpPr>
        <p:grpSpPr>
          <a:xfrm>
            <a:off x="3673065" y="4973686"/>
            <a:ext cx="535720" cy="430783"/>
            <a:chOff x="5019005" y="4337314"/>
            <a:chExt cx="535720" cy="430783"/>
          </a:xfrm>
        </p:grpSpPr>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77D0CA58-F4FB-B4BA-733D-6F3ABBA767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DABF215E-AD87-842F-1DA4-86ED9E080A82}"/>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43" name="Group 42">
            <a:extLst>
              <a:ext uri="{FF2B5EF4-FFF2-40B4-BE49-F238E27FC236}">
                <a16:creationId xmlns:a16="http://schemas.microsoft.com/office/drawing/2014/main" id="{391E291C-61D5-7AAC-41EF-912D263D9281}"/>
              </a:ext>
            </a:extLst>
          </p:cNvPr>
          <p:cNvGrpSpPr/>
          <p:nvPr/>
        </p:nvGrpSpPr>
        <p:grpSpPr>
          <a:xfrm>
            <a:off x="5798206" y="3536353"/>
            <a:ext cx="535720" cy="430783"/>
            <a:chOff x="5019005" y="4337314"/>
            <a:chExt cx="535720" cy="430783"/>
          </a:xfrm>
        </p:grpSpPr>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B53AECEF-DF6B-DE6C-B342-5DC5072EE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CB30C987-61B3-084E-BCC0-4B1CBE549564}"/>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46" name="Group 45">
            <a:extLst>
              <a:ext uri="{FF2B5EF4-FFF2-40B4-BE49-F238E27FC236}">
                <a16:creationId xmlns:a16="http://schemas.microsoft.com/office/drawing/2014/main" id="{6801E20D-27C7-BDCB-A3ED-8E01E51B34EB}"/>
              </a:ext>
            </a:extLst>
          </p:cNvPr>
          <p:cNvGrpSpPr/>
          <p:nvPr/>
        </p:nvGrpSpPr>
        <p:grpSpPr>
          <a:xfrm>
            <a:off x="9094724" y="3536353"/>
            <a:ext cx="535720" cy="430783"/>
            <a:chOff x="5019005" y="4337314"/>
            <a:chExt cx="535720" cy="430783"/>
          </a:xfrm>
        </p:grpSpPr>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BACEBCFF-415C-E929-10E8-47DBF1B463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201E2B25-E9FA-5935-5647-731B40EF3752}"/>
                </a:ext>
              </a:extLst>
            </p:cNvPr>
            <p:cNvSpPr txBox="1"/>
            <p:nvPr/>
          </p:nvSpPr>
          <p:spPr>
            <a:xfrm>
              <a:off x="5136022" y="4337314"/>
              <a:ext cx="288862" cy="338554"/>
            </a:xfrm>
            <a:prstGeom prst="rect">
              <a:avLst/>
            </a:prstGeom>
            <a:noFill/>
          </p:spPr>
          <p:txBody>
            <a:bodyPr wrap="none" rtlCol="0">
              <a:spAutoFit/>
            </a:bodyPr>
            <a:lstStyle/>
            <a:p>
              <a:r>
                <a:rPr lang="en-US" sz="1600" dirty="0"/>
                <a:t>1</a:t>
              </a:r>
            </a:p>
          </p:txBody>
        </p:sp>
      </p:grpSp>
      <p:grpSp>
        <p:nvGrpSpPr>
          <p:cNvPr id="7" name="Group 6">
            <a:extLst>
              <a:ext uri="{FF2B5EF4-FFF2-40B4-BE49-F238E27FC236}">
                <a16:creationId xmlns:a16="http://schemas.microsoft.com/office/drawing/2014/main" id="{35183352-D165-F142-8327-EDEA0E01BACD}"/>
              </a:ext>
            </a:extLst>
          </p:cNvPr>
          <p:cNvGrpSpPr/>
          <p:nvPr/>
        </p:nvGrpSpPr>
        <p:grpSpPr>
          <a:xfrm>
            <a:off x="7693643" y="3537154"/>
            <a:ext cx="535720" cy="430783"/>
            <a:chOff x="5019005" y="4337314"/>
            <a:chExt cx="535720" cy="430783"/>
          </a:xfrm>
        </p:grpSpPr>
        <p:pic>
          <p:nvPicPr>
            <p:cNvPr id="8" name="Picture 7" descr="Free Envelope Clipart Black And White, Download Free Envelope Clipart Black  And White png images, Free ClipArts on Clipart Library">
              <a:extLst>
                <a:ext uri="{FF2B5EF4-FFF2-40B4-BE49-F238E27FC236}">
                  <a16:creationId xmlns:a16="http://schemas.microsoft.com/office/drawing/2014/main" id="{E43E52AB-67BA-D258-4C69-21FB43291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DC9419D-DBE5-DE9F-2D05-1C89A414333A}"/>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13" name="Group 12">
            <a:extLst>
              <a:ext uri="{FF2B5EF4-FFF2-40B4-BE49-F238E27FC236}">
                <a16:creationId xmlns:a16="http://schemas.microsoft.com/office/drawing/2014/main" id="{10106975-0756-F8A3-164F-B7F7E67158F7}"/>
              </a:ext>
            </a:extLst>
          </p:cNvPr>
          <p:cNvGrpSpPr/>
          <p:nvPr/>
        </p:nvGrpSpPr>
        <p:grpSpPr>
          <a:xfrm>
            <a:off x="7065076" y="3541387"/>
            <a:ext cx="535720" cy="430783"/>
            <a:chOff x="5019005" y="4337314"/>
            <a:chExt cx="535720" cy="430783"/>
          </a:xfrm>
        </p:grpSpPr>
        <p:pic>
          <p:nvPicPr>
            <p:cNvPr id="14" name="Picture 13" descr="Free Envelope Clipart Black And White, Download Free Envelope Clipart Black  And White png images, Free ClipArts on Clipart Library">
              <a:extLst>
                <a:ext uri="{FF2B5EF4-FFF2-40B4-BE49-F238E27FC236}">
                  <a16:creationId xmlns:a16="http://schemas.microsoft.com/office/drawing/2014/main" id="{6695893B-E72B-A1A3-7AAD-DE17A79E5A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BF86001-0896-7EAE-7971-AB3684AD573F}"/>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16" name="Group 15">
            <a:extLst>
              <a:ext uri="{FF2B5EF4-FFF2-40B4-BE49-F238E27FC236}">
                <a16:creationId xmlns:a16="http://schemas.microsoft.com/office/drawing/2014/main" id="{4751312F-9DEA-4DD2-181D-A77280F214F7}"/>
              </a:ext>
            </a:extLst>
          </p:cNvPr>
          <p:cNvGrpSpPr/>
          <p:nvPr/>
        </p:nvGrpSpPr>
        <p:grpSpPr>
          <a:xfrm>
            <a:off x="6431641" y="3541387"/>
            <a:ext cx="535720" cy="430783"/>
            <a:chOff x="5019005" y="4337314"/>
            <a:chExt cx="535720" cy="430783"/>
          </a:xfrm>
        </p:grpSpPr>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615D54FF-A318-B627-91B3-3154A564A4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6AFCA17B-D30C-B02C-3AD3-907296B9823F}"/>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53" name="Group 52">
            <a:extLst>
              <a:ext uri="{FF2B5EF4-FFF2-40B4-BE49-F238E27FC236}">
                <a16:creationId xmlns:a16="http://schemas.microsoft.com/office/drawing/2014/main" id="{615887E8-FA65-BA5F-977A-A5DE89162393}"/>
              </a:ext>
            </a:extLst>
          </p:cNvPr>
          <p:cNvGrpSpPr/>
          <p:nvPr/>
        </p:nvGrpSpPr>
        <p:grpSpPr>
          <a:xfrm>
            <a:off x="9094724" y="3539331"/>
            <a:ext cx="535720" cy="430783"/>
            <a:chOff x="5019005" y="4337314"/>
            <a:chExt cx="535720" cy="430783"/>
          </a:xfrm>
        </p:grpSpPr>
        <p:pic>
          <p:nvPicPr>
            <p:cNvPr id="54" name="Picture 53" descr="Free Envelope Clipart Black And White, Download Free Envelope Clipart Black  And White png images, Free ClipArts on Clipart Library">
              <a:extLst>
                <a:ext uri="{FF2B5EF4-FFF2-40B4-BE49-F238E27FC236}">
                  <a16:creationId xmlns:a16="http://schemas.microsoft.com/office/drawing/2014/main" id="{37079BBE-AB11-294D-EBCF-9B63A84B67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868A5122-AEF8-C38A-2C37-FE0A47D7ECC5}"/>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56" name="Group 55">
            <a:extLst>
              <a:ext uri="{FF2B5EF4-FFF2-40B4-BE49-F238E27FC236}">
                <a16:creationId xmlns:a16="http://schemas.microsoft.com/office/drawing/2014/main" id="{7D89280D-8967-43F9-AFC4-155665E1C395}"/>
              </a:ext>
            </a:extLst>
          </p:cNvPr>
          <p:cNvGrpSpPr/>
          <p:nvPr/>
        </p:nvGrpSpPr>
        <p:grpSpPr>
          <a:xfrm>
            <a:off x="7693641" y="3532375"/>
            <a:ext cx="535720" cy="430783"/>
            <a:chOff x="5019005" y="4337314"/>
            <a:chExt cx="535720" cy="430783"/>
          </a:xfrm>
        </p:grpSpPr>
        <p:pic>
          <p:nvPicPr>
            <p:cNvPr id="57" name="Picture 56" descr="Free Envelope Clipart Black And White, Download Free Envelope Clipart Black  And White png images, Free ClipArts on Clipart Library">
              <a:extLst>
                <a:ext uri="{FF2B5EF4-FFF2-40B4-BE49-F238E27FC236}">
                  <a16:creationId xmlns:a16="http://schemas.microsoft.com/office/drawing/2014/main" id="{8C2E2D13-5097-8A44-D73E-0ABD35AB7F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C8E319C7-ED79-E3F8-B8B5-6988377C2DAF}"/>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59" name="Group 58">
            <a:extLst>
              <a:ext uri="{FF2B5EF4-FFF2-40B4-BE49-F238E27FC236}">
                <a16:creationId xmlns:a16="http://schemas.microsoft.com/office/drawing/2014/main" id="{8732E5F1-48CD-ACA6-875B-1F6239D77258}"/>
              </a:ext>
            </a:extLst>
          </p:cNvPr>
          <p:cNvGrpSpPr/>
          <p:nvPr/>
        </p:nvGrpSpPr>
        <p:grpSpPr>
          <a:xfrm>
            <a:off x="7065076" y="3541387"/>
            <a:ext cx="535720" cy="430783"/>
            <a:chOff x="5019005" y="4337314"/>
            <a:chExt cx="535720" cy="430783"/>
          </a:xfrm>
        </p:grpSpPr>
        <p:pic>
          <p:nvPicPr>
            <p:cNvPr id="60" name="Picture 59" descr="Free Envelope Clipart Black And White, Download Free Envelope Clipart Black  And White png images, Free ClipArts on Clipart Library">
              <a:extLst>
                <a:ext uri="{FF2B5EF4-FFF2-40B4-BE49-F238E27FC236}">
                  <a16:creationId xmlns:a16="http://schemas.microsoft.com/office/drawing/2014/main" id="{6F403879-FA7E-CF75-82BB-95398E201F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EE5796B9-70E6-52F3-E41C-1ABD595C56F5}"/>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49" name="Group 48">
            <a:extLst>
              <a:ext uri="{FF2B5EF4-FFF2-40B4-BE49-F238E27FC236}">
                <a16:creationId xmlns:a16="http://schemas.microsoft.com/office/drawing/2014/main" id="{F93D5B88-6B74-CECA-086D-AC7CBCB3947B}"/>
              </a:ext>
            </a:extLst>
          </p:cNvPr>
          <p:cNvGrpSpPr/>
          <p:nvPr/>
        </p:nvGrpSpPr>
        <p:grpSpPr>
          <a:xfrm>
            <a:off x="3690472" y="3101592"/>
            <a:ext cx="535720" cy="430783"/>
            <a:chOff x="5019005" y="4337314"/>
            <a:chExt cx="535720" cy="430783"/>
          </a:xfrm>
        </p:grpSpPr>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6B0AB86F-B542-E4F1-521B-C239FC37D6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91F1B55B-DF40-34DC-0223-1656640DF544}"/>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grpSp>
        <p:nvGrpSpPr>
          <p:cNvPr id="62" name="Group 61">
            <a:extLst>
              <a:ext uri="{FF2B5EF4-FFF2-40B4-BE49-F238E27FC236}">
                <a16:creationId xmlns:a16="http://schemas.microsoft.com/office/drawing/2014/main" id="{482995BB-592D-49C8-517A-6DE0AC12F467}"/>
              </a:ext>
            </a:extLst>
          </p:cNvPr>
          <p:cNvGrpSpPr/>
          <p:nvPr/>
        </p:nvGrpSpPr>
        <p:grpSpPr>
          <a:xfrm>
            <a:off x="5041031" y="3541387"/>
            <a:ext cx="535720" cy="425749"/>
            <a:chOff x="5012593" y="4337314"/>
            <a:chExt cx="535720" cy="425749"/>
          </a:xfrm>
        </p:grpSpPr>
        <p:pic>
          <p:nvPicPr>
            <p:cNvPr id="63" name="Picture 62" descr="Free Envelope Clipart Black And White, Download Free Envelope Clipart Black  And White png images, Free ClipArts on Clipart Library">
              <a:extLst>
                <a:ext uri="{FF2B5EF4-FFF2-40B4-BE49-F238E27FC236}">
                  <a16:creationId xmlns:a16="http://schemas.microsoft.com/office/drawing/2014/main" id="{9A2FB074-7FDE-0E73-E43A-03F78D09D9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2593" y="4394011"/>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4" name="TextBox 63">
              <a:extLst>
                <a:ext uri="{FF2B5EF4-FFF2-40B4-BE49-F238E27FC236}">
                  <a16:creationId xmlns:a16="http://schemas.microsoft.com/office/drawing/2014/main" id="{62200BF4-393D-1C32-AAFD-93551D6B631B}"/>
                </a:ext>
              </a:extLst>
            </p:cNvPr>
            <p:cNvSpPr txBox="1"/>
            <p:nvPr/>
          </p:nvSpPr>
          <p:spPr>
            <a:xfrm>
              <a:off x="5136022" y="4337314"/>
              <a:ext cx="288862" cy="338554"/>
            </a:xfrm>
            <a:prstGeom prst="rect">
              <a:avLst/>
            </a:prstGeom>
            <a:noFill/>
          </p:spPr>
          <p:txBody>
            <a:bodyPr wrap="none" rtlCol="0">
              <a:spAutoFit/>
            </a:bodyPr>
            <a:lstStyle/>
            <a:p>
              <a:r>
                <a:rPr lang="en-US" sz="1600" dirty="0"/>
                <a:t>2</a:t>
              </a:r>
            </a:p>
          </p:txBody>
        </p:sp>
      </p:grpSp>
      <p:pic>
        <p:nvPicPr>
          <p:cNvPr id="66" name="Graphic 65" descr="Close with solid fill">
            <a:extLst>
              <a:ext uri="{FF2B5EF4-FFF2-40B4-BE49-F238E27FC236}">
                <a16:creationId xmlns:a16="http://schemas.microsoft.com/office/drawing/2014/main" id="{13E67B70-D64D-9207-26BA-75ABBCEBE2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09322" y="3457210"/>
            <a:ext cx="599138" cy="599138"/>
          </a:xfrm>
          <a:prstGeom prst="rect">
            <a:avLst/>
          </a:prstGeom>
        </p:spPr>
      </p:pic>
      <p:grpSp>
        <p:nvGrpSpPr>
          <p:cNvPr id="67" name="Group 66">
            <a:extLst>
              <a:ext uri="{FF2B5EF4-FFF2-40B4-BE49-F238E27FC236}">
                <a16:creationId xmlns:a16="http://schemas.microsoft.com/office/drawing/2014/main" id="{D1DAE485-21FD-2FB4-A6EE-2D4EF2BC6BCA}"/>
              </a:ext>
            </a:extLst>
          </p:cNvPr>
          <p:cNvGrpSpPr/>
          <p:nvPr/>
        </p:nvGrpSpPr>
        <p:grpSpPr>
          <a:xfrm>
            <a:off x="9094724" y="3539331"/>
            <a:ext cx="535720" cy="430783"/>
            <a:chOff x="5019005" y="4337314"/>
            <a:chExt cx="535720" cy="430783"/>
          </a:xfrm>
        </p:grpSpPr>
        <p:pic>
          <p:nvPicPr>
            <p:cNvPr id="68" name="Picture 67" descr="Free Envelope Clipart Black And White, Download Free Envelope Clipart Black  And White png images, Free ClipArts on Clipart Library">
              <a:extLst>
                <a:ext uri="{FF2B5EF4-FFF2-40B4-BE49-F238E27FC236}">
                  <a16:creationId xmlns:a16="http://schemas.microsoft.com/office/drawing/2014/main" id="{CB8D8798-73D5-D1D9-0FD2-F4ADE8CE02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2E9D4B7D-76AF-8C8A-1295-91905B044630}"/>
                </a:ext>
              </a:extLst>
            </p:cNvPr>
            <p:cNvSpPr txBox="1"/>
            <p:nvPr/>
          </p:nvSpPr>
          <p:spPr>
            <a:xfrm>
              <a:off x="5136022" y="4337314"/>
              <a:ext cx="288862" cy="338554"/>
            </a:xfrm>
            <a:prstGeom prst="rect">
              <a:avLst/>
            </a:prstGeom>
            <a:noFill/>
          </p:spPr>
          <p:txBody>
            <a:bodyPr wrap="none" rtlCol="0">
              <a:spAutoFit/>
            </a:bodyPr>
            <a:lstStyle/>
            <a:p>
              <a:r>
                <a:rPr lang="en-US" sz="1600" dirty="0"/>
                <a:t>3</a:t>
              </a:r>
            </a:p>
          </p:txBody>
        </p:sp>
      </p:grpSp>
      <p:grpSp>
        <p:nvGrpSpPr>
          <p:cNvPr id="70" name="Group 69">
            <a:extLst>
              <a:ext uri="{FF2B5EF4-FFF2-40B4-BE49-F238E27FC236}">
                <a16:creationId xmlns:a16="http://schemas.microsoft.com/office/drawing/2014/main" id="{46F47564-14D6-79C4-C764-FFFB98CC90F8}"/>
              </a:ext>
            </a:extLst>
          </p:cNvPr>
          <p:cNvGrpSpPr/>
          <p:nvPr/>
        </p:nvGrpSpPr>
        <p:grpSpPr>
          <a:xfrm>
            <a:off x="7687229" y="3532375"/>
            <a:ext cx="535720" cy="430783"/>
            <a:chOff x="5019005" y="4337314"/>
            <a:chExt cx="535720" cy="430783"/>
          </a:xfrm>
        </p:grpSpPr>
        <p:pic>
          <p:nvPicPr>
            <p:cNvPr id="71" name="Picture 70" descr="Free Envelope Clipart Black And White, Download Free Envelope Clipart Black  And White png images, Free ClipArts on Clipart Library">
              <a:extLst>
                <a:ext uri="{FF2B5EF4-FFF2-40B4-BE49-F238E27FC236}">
                  <a16:creationId xmlns:a16="http://schemas.microsoft.com/office/drawing/2014/main" id="{2D0DA59E-D83B-5C41-D6AD-B57BFA78AD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a:extLst>
                <a:ext uri="{FF2B5EF4-FFF2-40B4-BE49-F238E27FC236}">
                  <a16:creationId xmlns:a16="http://schemas.microsoft.com/office/drawing/2014/main" id="{6DD5D557-A58F-030D-E806-57504AC4E5CE}"/>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grpSp>
        <p:nvGrpSpPr>
          <p:cNvPr id="73" name="Group 72">
            <a:extLst>
              <a:ext uri="{FF2B5EF4-FFF2-40B4-BE49-F238E27FC236}">
                <a16:creationId xmlns:a16="http://schemas.microsoft.com/office/drawing/2014/main" id="{80B518BB-086B-C7E9-2617-813658DB3A0F}"/>
              </a:ext>
            </a:extLst>
          </p:cNvPr>
          <p:cNvGrpSpPr/>
          <p:nvPr/>
        </p:nvGrpSpPr>
        <p:grpSpPr>
          <a:xfrm>
            <a:off x="9094724" y="3541387"/>
            <a:ext cx="535720" cy="430783"/>
            <a:chOff x="5019005" y="4337314"/>
            <a:chExt cx="535720" cy="430783"/>
          </a:xfrm>
        </p:grpSpPr>
        <p:pic>
          <p:nvPicPr>
            <p:cNvPr id="74" name="Picture 73" descr="Free Envelope Clipart Black And White, Download Free Envelope Clipart Black  And White png images, Free ClipArts on Clipart Library">
              <a:extLst>
                <a:ext uri="{FF2B5EF4-FFF2-40B4-BE49-F238E27FC236}">
                  <a16:creationId xmlns:a16="http://schemas.microsoft.com/office/drawing/2014/main" id="{D793F72E-68AB-859E-45F3-8633640096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94B99195-4E98-3C42-4A51-59EF9232B14E}"/>
                </a:ext>
              </a:extLst>
            </p:cNvPr>
            <p:cNvSpPr txBox="1"/>
            <p:nvPr/>
          </p:nvSpPr>
          <p:spPr>
            <a:xfrm>
              <a:off x="5136022" y="4337314"/>
              <a:ext cx="288862" cy="338554"/>
            </a:xfrm>
            <a:prstGeom prst="rect">
              <a:avLst/>
            </a:prstGeom>
            <a:noFill/>
          </p:spPr>
          <p:txBody>
            <a:bodyPr wrap="none" rtlCol="0">
              <a:spAutoFit/>
            </a:bodyPr>
            <a:lstStyle/>
            <a:p>
              <a:r>
                <a:rPr lang="en-US" sz="1600" dirty="0"/>
                <a:t>4</a:t>
              </a:r>
            </a:p>
          </p:txBody>
        </p:sp>
      </p:grpSp>
      <p:sp>
        <p:nvSpPr>
          <p:cNvPr id="79" name="Rectangle: Rounded Corners 78">
            <a:extLst>
              <a:ext uri="{FF2B5EF4-FFF2-40B4-BE49-F238E27FC236}">
                <a16:creationId xmlns:a16="http://schemas.microsoft.com/office/drawing/2014/main" id="{7C1066CF-A960-1242-D3CF-A218EFC20608}"/>
              </a:ext>
            </a:extLst>
          </p:cNvPr>
          <p:cNvSpPr/>
          <p:nvPr/>
        </p:nvSpPr>
        <p:spPr>
          <a:xfrm>
            <a:off x="265794" y="310345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State Storage</a:t>
            </a:r>
          </a:p>
        </p:txBody>
      </p:sp>
      <p:sp>
        <p:nvSpPr>
          <p:cNvPr id="80" name="Rectangle: Rounded Corners 79">
            <a:extLst>
              <a:ext uri="{FF2B5EF4-FFF2-40B4-BE49-F238E27FC236}">
                <a16:creationId xmlns:a16="http://schemas.microsoft.com/office/drawing/2014/main" id="{4AFEA739-FEF6-27F7-701C-1A15F712141B}"/>
              </a:ext>
            </a:extLst>
          </p:cNvPr>
          <p:cNvSpPr/>
          <p:nvPr/>
        </p:nvSpPr>
        <p:spPr>
          <a:xfrm>
            <a:off x="265794" y="198890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Unique Message Identifiers</a:t>
            </a:r>
          </a:p>
        </p:txBody>
      </p:sp>
      <p:sp>
        <p:nvSpPr>
          <p:cNvPr id="81" name="Rectangle: Rounded Corners 80">
            <a:extLst>
              <a:ext uri="{FF2B5EF4-FFF2-40B4-BE49-F238E27FC236}">
                <a16:creationId xmlns:a16="http://schemas.microsoft.com/office/drawing/2014/main" id="{B592BDD0-19E0-EA15-B12A-7846E09FEFD9}"/>
              </a:ext>
            </a:extLst>
          </p:cNvPr>
          <p:cNvSpPr/>
          <p:nvPr/>
        </p:nvSpPr>
        <p:spPr>
          <a:xfrm>
            <a:off x="265794" y="4218014"/>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Idempotent Processing Logic</a:t>
            </a:r>
          </a:p>
        </p:txBody>
      </p:sp>
    </p:spTree>
    <p:extLst>
      <p:ext uri="{BB962C8B-B14F-4D97-AF65-F5344CB8AC3E}">
        <p14:creationId xmlns:p14="http://schemas.microsoft.com/office/powerpoint/2010/main" val="13659286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par>
                                <p:cTn id="11" presetID="10"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nodeType="withEffect">
                                  <p:stCondLst>
                                    <p:cond delay="0"/>
                                  </p:stCondLst>
                                  <p:childTnLst>
                                    <p:set>
                                      <p:cBhvr>
                                        <p:cTn id="15" dur="1" fill="hold">
                                          <p:stCondLst>
                                            <p:cond delay="0"/>
                                          </p:stCondLst>
                                        </p:cTn>
                                        <p:tgtEl>
                                          <p:spTgt spid="40"/>
                                        </p:tgtEl>
                                        <p:attrNameLst>
                                          <p:attrName>style.visibility</p:attrName>
                                        </p:attrNameLst>
                                      </p:cBhvr>
                                      <p:to>
                                        <p:strVal val="visible"/>
                                      </p:to>
                                    </p:set>
                                    <p:animEffect transition="in" filter="fade">
                                      <p:cBhvr>
                                        <p:cTn id="16" dur="500"/>
                                        <p:tgtEl>
                                          <p:spTgt spid="40"/>
                                        </p:tgtEl>
                                      </p:cBhvr>
                                    </p:animEffect>
                                  </p:childTnLst>
                                </p:cTn>
                              </p:par>
                            </p:childTnLst>
                          </p:cTn>
                        </p:par>
                        <p:par>
                          <p:cTn id="17" fill="hold">
                            <p:stCondLst>
                              <p:cond delay="500"/>
                            </p:stCondLst>
                            <p:childTnLst>
                              <p:par>
                                <p:cTn id="18" presetID="42" presetClass="path" presetSubtype="0" accel="50000" decel="50000" fill="hold" nodeType="afterEffect">
                                  <p:stCondLst>
                                    <p:cond delay="250"/>
                                  </p:stCondLst>
                                  <p:childTnLst>
                                    <p:animMotion origin="layout" path="M 1.25E-6 -4.81481E-6 L 0.32877 0.20186 " pathEditMode="relative" rAng="0" ptsTypes="AA">
                                      <p:cBhvr>
                                        <p:cTn id="19" dur="1000" fill="hold"/>
                                        <p:tgtEl>
                                          <p:spTgt spid="22"/>
                                        </p:tgtEl>
                                        <p:attrNameLst>
                                          <p:attrName>ppt_x</p:attrName>
                                          <p:attrName>ppt_y</p:attrName>
                                        </p:attrNameLst>
                                      </p:cBhvr>
                                      <p:rCtr x="16432" y="10093"/>
                                    </p:animMotion>
                                  </p:childTnLst>
                                </p:cTn>
                              </p:par>
                              <p:par>
                                <p:cTn id="20" presetID="42" presetClass="path" presetSubtype="0" accel="50000" decel="50000" fill="hold" nodeType="withEffect">
                                  <p:stCondLst>
                                    <p:cond delay="250"/>
                                  </p:stCondLst>
                                  <p:childTnLst>
                                    <p:animMotion origin="layout" path="M 1.25E-6 7.40741E-7 L 0.27747 0.06389 " pathEditMode="relative" rAng="0" ptsTypes="AA">
                                      <p:cBhvr>
                                        <p:cTn id="21" dur="1000" fill="hold"/>
                                        <p:tgtEl>
                                          <p:spTgt spid="28"/>
                                        </p:tgtEl>
                                        <p:attrNameLst>
                                          <p:attrName>ppt_x</p:attrName>
                                          <p:attrName>ppt_y</p:attrName>
                                        </p:attrNameLst>
                                      </p:cBhvr>
                                      <p:rCtr x="13867" y="3194"/>
                                    </p:animMotion>
                                  </p:childTnLst>
                                </p:cTn>
                              </p:par>
                              <p:par>
                                <p:cTn id="22" presetID="42" presetClass="path" presetSubtype="0" accel="50000" decel="50000" fill="hold" nodeType="withEffect">
                                  <p:stCondLst>
                                    <p:cond delay="250"/>
                                  </p:stCondLst>
                                  <p:childTnLst>
                                    <p:animMotion origin="layout" path="M 2.08333E-6 1.85185E-6 L 0.22617 -0.0625 " pathEditMode="relative" rAng="0" ptsTypes="AA">
                                      <p:cBhvr>
                                        <p:cTn id="23" dur="1000" fill="hold"/>
                                        <p:tgtEl>
                                          <p:spTgt spid="34"/>
                                        </p:tgtEl>
                                        <p:attrNameLst>
                                          <p:attrName>ppt_x</p:attrName>
                                          <p:attrName>ppt_y</p:attrName>
                                        </p:attrNameLst>
                                      </p:cBhvr>
                                      <p:rCtr x="11302" y="-3125"/>
                                    </p:animMotion>
                                  </p:childTnLst>
                                </p:cTn>
                              </p:par>
                              <p:par>
                                <p:cTn id="24" presetID="42" presetClass="path" presetSubtype="0" accel="50000" decel="50000" fill="hold" nodeType="withEffect">
                                  <p:stCondLst>
                                    <p:cond delay="250"/>
                                  </p:stCondLst>
                                  <p:childTnLst>
                                    <p:animMotion origin="layout" path="M 2.91667E-6 -1.48148E-6 L 0.17383 -0.20879 " pathEditMode="relative" rAng="0" ptsTypes="AA">
                                      <p:cBhvr>
                                        <p:cTn id="25" dur="1000" fill="hold"/>
                                        <p:tgtEl>
                                          <p:spTgt spid="40"/>
                                        </p:tgtEl>
                                        <p:attrNameLst>
                                          <p:attrName>ppt_x</p:attrName>
                                          <p:attrName>ppt_y</p:attrName>
                                        </p:attrNameLst>
                                      </p:cBhvr>
                                      <p:rCtr x="8685" y="-10440"/>
                                    </p:animMotion>
                                  </p:childTnLst>
                                </p:cTn>
                              </p:par>
                            </p:childTnLst>
                          </p:cTn>
                        </p:par>
                        <p:par>
                          <p:cTn id="26" fill="hold">
                            <p:stCondLst>
                              <p:cond delay="1750"/>
                            </p:stCondLst>
                            <p:childTnLst>
                              <p:par>
                                <p:cTn id="27" presetID="1" presetClass="entr" presetSubtype="0" fill="hold" nodeType="after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22"/>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8"/>
                                        </p:tgtEl>
                                        <p:attrNameLst>
                                          <p:attrName>style.visibility</p:attrName>
                                        </p:attrNameLst>
                                      </p:cBhvr>
                                      <p:to>
                                        <p:strVal val="hidden"/>
                                      </p:to>
                                    </p:set>
                                  </p:childTnLst>
                                </p:cTn>
                              </p:par>
                              <p:par>
                                <p:cTn id="39" presetID="1" presetClass="exit" presetSubtype="0" fill="hold" nodeType="withEffect">
                                  <p:stCondLst>
                                    <p:cond delay="0"/>
                                  </p:stCondLst>
                                  <p:childTnLst>
                                    <p:set>
                                      <p:cBhvr>
                                        <p:cTn id="40" dur="1" fill="hold">
                                          <p:stCondLst>
                                            <p:cond delay="0"/>
                                          </p:stCondLst>
                                        </p:cTn>
                                        <p:tgtEl>
                                          <p:spTgt spid="34"/>
                                        </p:tgtEl>
                                        <p:attrNameLst>
                                          <p:attrName>style.visibility</p:attrName>
                                        </p:attrNameLst>
                                      </p:cBhvr>
                                      <p:to>
                                        <p:strVal val="hidden"/>
                                      </p:to>
                                    </p:set>
                                  </p:childTnLst>
                                </p:cTn>
                              </p:par>
                              <p:par>
                                <p:cTn id="41" presetID="1" presetClass="exit" presetSubtype="0" fill="hold" nodeType="withEffect">
                                  <p:stCondLst>
                                    <p:cond delay="0"/>
                                  </p:stCondLst>
                                  <p:childTnLst>
                                    <p:set>
                                      <p:cBhvr>
                                        <p:cTn id="42" dur="1" fill="hold">
                                          <p:stCondLst>
                                            <p:cond delay="0"/>
                                          </p:stCondLst>
                                        </p:cTn>
                                        <p:tgtEl>
                                          <p:spTgt spid="40"/>
                                        </p:tgtEl>
                                        <p:attrNameLst>
                                          <p:attrName>style.visibility</p:attrName>
                                        </p:attrNameLst>
                                      </p:cBhvr>
                                      <p:to>
                                        <p:strVal val="hidden"/>
                                      </p:to>
                                    </p:set>
                                  </p:childTnLst>
                                </p:cTn>
                              </p:par>
                            </p:childTnLst>
                          </p:cTn>
                        </p:par>
                        <p:par>
                          <p:cTn id="43" fill="hold">
                            <p:stCondLst>
                              <p:cond delay="1750"/>
                            </p:stCondLst>
                            <p:childTnLst>
                              <p:par>
                                <p:cTn id="44" presetID="42" presetClass="path" presetSubtype="0" accel="50000" decel="50000" fill="hold" nodeType="afterEffect">
                                  <p:stCondLst>
                                    <p:cond delay="0"/>
                                  </p:stCondLst>
                                  <p:childTnLst>
                                    <p:animMotion origin="layout" path="M -4.79167E-6 4.81481E-6 L 0.11485 0.00023 " pathEditMode="relative" rAng="0" ptsTypes="AA">
                                      <p:cBhvr>
                                        <p:cTn id="45" dur="500" fill="hold"/>
                                        <p:tgtEl>
                                          <p:spTgt spid="25"/>
                                        </p:tgtEl>
                                        <p:attrNameLst>
                                          <p:attrName>ppt_x</p:attrName>
                                          <p:attrName>ppt_y</p:attrName>
                                        </p:attrNameLst>
                                      </p:cBhvr>
                                      <p:rCtr x="5742" y="0"/>
                                    </p:animMotion>
                                  </p:childTnLst>
                                </p:cTn>
                              </p:par>
                            </p:childTnLst>
                          </p:cTn>
                        </p:par>
                        <p:par>
                          <p:cTn id="46" fill="hold">
                            <p:stCondLst>
                              <p:cond delay="2250"/>
                            </p:stCondLst>
                            <p:childTnLst>
                              <p:par>
                                <p:cTn id="47" presetID="1" presetClass="entr" presetSubtype="0" fill="hold" nodeType="after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25"/>
                                        </p:tgtEl>
                                        <p:attrNameLst>
                                          <p:attrName>style.visibility</p:attrName>
                                        </p:attrNameLst>
                                      </p:cBhvr>
                                      <p:to>
                                        <p:strVal val="hidden"/>
                                      </p:to>
                                    </p:set>
                                  </p:childTnLst>
                                </p:cTn>
                              </p:par>
                            </p:childTnLst>
                          </p:cTn>
                        </p:par>
                        <p:par>
                          <p:cTn id="51" fill="hold">
                            <p:stCondLst>
                              <p:cond delay="2250"/>
                            </p:stCondLst>
                            <p:childTnLst>
                              <p:par>
                                <p:cTn id="52" presetID="42" presetClass="path" presetSubtype="0" accel="50000" decel="50000" fill="hold" nodeType="afterEffect">
                                  <p:stCondLst>
                                    <p:cond delay="0"/>
                                  </p:stCondLst>
                                  <p:childTnLst>
                                    <p:animMotion origin="layout" path="M -2.29167E-6 4.81481E-6 L 0.05156 4.81481E-6 " pathEditMode="relative" rAng="0" ptsTypes="AA">
                                      <p:cBhvr>
                                        <p:cTn id="53" dur="500" fill="hold"/>
                                        <p:tgtEl>
                                          <p:spTgt spid="31"/>
                                        </p:tgtEl>
                                        <p:attrNameLst>
                                          <p:attrName>ppt_x</p:attrName>
                                          <p:attrName>ppt_y</p:attrName>
                                        </p:attrNameLst>
                                      </p:cBhvr>
                                      <p:rCtr x="2578" y="0"/>
                                    </p:animMotion>
                                  </p:childTnLst>
                                </p:cTn>
                              </p:par>
                              <p:par>
                                <p:cTn id="54" presetID="42" presetClass="path" presetSubtype="0" accel="50000" decel="50000" fill="hold" nodeType="withEffect">
                                  <p:stCondLst>
                                    <p:cond delay="0"/>
                                  </p:stCondLst>
                                  <p:childTnLst>
                                    <p:animMotion origin="layout" path="M 8.33333E-7 4.81481E-6 L 0.05195 4.81481E-6 " pathEditMode="relative" rAng="0" ptsTypes="AA">
                                      <p:cBhvr>
                                        <p:cTn id="55" dur="500" fill="hold"/>
                                        <p:tgtEl>
                                          <p:spTgt spid="37"/>
                                        </p:tgtEl>
                                        <p:attrNameLst>
                                          <p:attrName>ppt_x</p:attrName>
                                          <p:attrName>ppt_y</p:attrName>
                                        </p:attrNameLst>
                                      </p:cBhvr>
                                      <p:rCtr x="2591" y="0"/>
                                    </p:animMotion>
                                  </p:childTnLst>
                                </p:cTn>
                              </p:par>
                              <p:par>
                                <p:cTn id="56" presetID="42" presetClass="path" presetSubtype="0" accel="50000" decel="50000" fill="hold" nodeType="withEffect">
                                  <p:stCondLst>
                                    <p:cond delay="0"/>
                                  </p:stCondLst>
                                  <p:childTnLst>
                                    <p:animMotion origin="layout" path="M 3.95833E-6 -7.40741E-7 L 0.05195 0.0007 " pathEditMode="relative" rAng="0" ptsTypes="AA">
                                      <p:cBhvr>
                                        <p:cTn id="57" dur="500" fill="hold"/>
                                        <p:tgtEl>
                                          <p:spTgt spid="43"/>
                                        </p:tgtEl>
                                        <p:attrNameLst>
                                          <p:attrName>ppt_x</p:attrName>
                                          <p:attrName>ppt_y</p:attrName>
                                        </p:attrNameLst>
                                      </p:cBhvr>
                                      <p:rCtr x="2591" y="23"/>
                                    </p:animMotion>
                                  </p:childTnLst>
                                </p:cTn>
                              </p:par>
                            </p:childTnLst>
                          </p:cTn>
                        </p:par>
                        <p:par>
                          <p:cTn id="58" fill="hold">
                            <p:stCondLst>
                              <p:cond delay="2750"/>
                            </p:stCondLst>
                            <p:childTnLst>
                              <p:par>
                                <p:cTn id="59" presetID="1" presetClass="entr" presetSubtype="0" fill="hold" nodeType="afterEffect">
                                  <p:stCondLst>
                                    <p:cond delay="0"/>
                                  </p:stCondLst>
                                  <p:childTnLst>
                                    <p:set>
                                      <p:cBhvr>
                                        <p:cTn id="60" dur="1" fill="hold">
                                          <p:stCondLst>
                                            <p:cond delay="0"/>
                                          </p:stCondLst>
                                        </p:cTn>
                                        <p:tgtEl>
                                          <p:spTgt spid="7"/>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6"/>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31"/>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37"/>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43"/>
                                        </p:tgtEl>
                                        <p:attrNameLst>
                                          <p:attrName>style.visibility</p:attrName>
                                        </p:attrNameLst>
                                      </p:cBhvr>
                                      <p:to>
                                        <p:strVal val="hidden"/>
                                      </p:to>
                                    </p:set>
                                  </p:childTnLst>
                                </p:cTn>
                              </p:par>
                            </p:childTnLst>
                          </p:cTn>
                        </p:par>
                        <p:par>
                          <p:cTn id="71" fill="hold">
                            <p:stCondLst>
                              <p:cond delay="2750"/>
                            </p:stCondLst>
                            <p:childTnLst>
                              <p:par>
                                <p:cTn id="72" presetID="9" presetClass="exit" presetSubtype="0" fill="hold" nodeType="afterEffect">
                                  <p:stCondLst>
                                    <p:cond delay="0"/>
                                  </p:stCondLst>
                                  <p:childTnLst>
                                    <p:animEffect transition="out" filter="dissolve">
                                      <p:cBhvr>
                                        <p:cTn id="73" dur="500"/>
                                        <p:tgtEl>
                                          <p:spTgt spid="46"/>
                                        </p:tgtEl>
                                      </p:cBhvr>
                                    </p:animEffect>
                                    <p:set>
                                      <p:cBhvr>
                                        <p:cTn id="74" dur="1" fill="hold">
                                          <p:stCondLst>
                                            <p:cond delay="499"/>
                                          </p:stCondLst>
                                        </p:cTn>
                                        <p:tgtEl>
                                          <p:spTgt spid="46"/>
                                        </p:tgtEl>
                                        <p:attrNameLst>
                                          <p:attrName>style.visibility</p:attrName>
                                        </p:attrNameLst>
                                      </p:cBhvr>
                                      <p:to>
                                        <p:strVal val="hidden"/>
                                      </p:to>
                                    </p:set>
                                  </p:childTnLst>
                                </p:cTn>
                              </p:par>
                            </p:childTnLst>
                          </p:cTn>
                        </p:par>
                        <p:par>
                          <p:cTn id="75" fill="hold">
                            <p:stCondLst>
                              <p:cond delay="3250"/>
                            </p:stCondLst>
                            <p:childTnLst>
                              <p:par>
                                <p:cTn id="76" presetID="42" presetClass="path" presetSubtype="0" accel="50000" decel="50000" fill="hold" nodeType="afterEffect">
                                  <p:stCondLst>
                                    <p:cond delay="0"/>
                                  </p:stCondLst>
                                  <p:childTnLst>
                                    <p:animMotion origin="layout" path="M -4.79167E-6 -7.40741E-7 L 0.11472 0.0007 " pathEditMode="relative" rAng="0" ptsTypes="AA">
                                      <p:cBhvr>
                                        <p:cTn id="77" dur="500" fill="hold"/>
                                        <p:tgtEl>
                                          <p:spTgt spid="7"/>
                                        </p:tgtEl>
                                        <p:attrNameLst>
                                          <p:attrName>ppt_x</p:attrName>
                                          <p:attrName>ppt_y</p:attrName>
                                        </p:attrNameLst>
                                      </p:cBhvr>
                                      <p:rCtr x="5729" y="23"/>
                                    </p:animMotion>
                                  </p:childTnLst>
                                </p:cTn>
                              </p:par>
                            </p:childTnLst>
                          </p:cTn>
                        </p:par>
                        <p:par>
                          <p:cTn id="78" fill="hold">
                            <p:stCondLst>
                              <p:cond delay="3750"/>
                            </p:stCondLst>
                            <p:childTnLst>
                              <p:par>
                                <p:cTn id="79" presetID="1" presetClass="entr" presetSubtype="0" fill="hold" nodeType="afterEffect">
                                  <p:stCondLst>
                                    <p:cond delay="0"/>
                                  </p:stCondLst>
                                  <p:childTnLst>
                                    <p:set>
                                      <p:cBhvr>
                                        <p:cTn id="80" dur="1" fill="hold">
                                          <p:stCondLst>
                                            <p:cond delay="0"/>
                                          </p:stCondLst>
                                        </p:cTn>
                                        <p:tgtEl>
                                          <p:spTgt spid="53"/>
                                        </p:tgtEl>
                                        <p:attrNameLst>
                                          <p:attrName>style.visibility</p:attrName>
                                        </p:attrNameLst>
                                      </p:cBhvr>
                                      <p:to>
                                        <p:strVal val="visible"/>
                                      </p:to>
                                    </p:set>
                                  </p:childTnLst>
                                </p:cTn>
                              </p:par>
                              <p:par>
                                <p:cTn id="81" presetID="1" presetClass="exit" presetSubtype="0" fill="hold" nodeType="withEffect">
                                  <p:stCondLst>
                                    <p:cond delay="0"/>
                                  </p:stCondLst>
                                  <p:childTnLst>
                                    <p:set>
                                      <p:cBhvr>
                                        <p:cTn id="82" dur="1" fill="hold">
                                          <p:stCondLst>
                                            <p:cond delay="0"/>
                                          </p:stCondLst>
                                        </p:cTn>
                                        <p:tgtEl>
                                          <p:spTgt spid="7"/>
                                        </p:tgtEl>
                                        <p:attrNameLst>
                                          <p:attrName>style.visibility</p:attrName>
                                        </p:attrNameLst>
                                      </p:cBhvr>
                                      <p:to>
                                        <p:strVal val="hidden"/>
                                      </p:to>
                                    </p:set>
                                  </p:childTnLst>
                                </p:cTn>
                              </p:par>
                            </p:childTnLst>
                          </p:cTn>
                        </p:par>
                        <p:par>
                          <p:cTn id="83" fill="hold">
                            <p:stCondLst>
                              <p:cond delay="3750"/>
                            </p:stCondLst>
                            <p:childTnLst>
                              <p:par>
                                <p:cTn id="84" presetID="42" presetClass="path" presetSubtype="0" accel="50000" decel="50000" fill="hold" nodeType="afterEffect">
                                  <p:stCondLst>
                                    <p:cond delay="0"/>
                                  </p:stCondLst>
                                  <p:childTnLst>
                                    <p:animMotion origin="layout" path="M -2.29167E-6 4.81481E-6 L 0.05156 4.81481E-6 " pathEditMode="relative" rAng="0" ptsTypes="AA">
                                      <p:cBhvr>
                                        <p:cTn id="85" dur="500" fill="hold"/>
                                        <p:tgtEl>
                                          <p:spTgt spid="13"/>
                                        </p:tgtEl>
                                        <p:attrNameLst>
                                          <p:attrName>ppt_x</p:attrName>
                                          <p:attrName>ppt_y</p:attrName>
                                        </p:attrNameLst>
                                      </p:cBhvr>
                                      <p:rCtr x="2578" y="0"/>
                                    </p:animMotion>
                                  </p:childTnLst>
                                </p:cTn>
                              </p:par>
                              <p:par>
                                <p:cTn id="86" presetID="42" presetClass="path" presetSubtype="0" accel="50000" decel="50000" fill="hold" nodeType="withEffect">
                                  <p:stCondLst>
                                    <p:cond delay="0"/>
                                  </p:stCondLst>
                                  <p:childTnLst>
                                    <p:animMotion origin="layout" path="M 8.33333E-7 4.81481E-6 L 0.05195 4.81481E-6 " pathEditMode="relative" rAng="0" ptsTypes="AA">
                                      <p:cBhvr>
                                        <p:cTn id="87" dur="500" fill="hold"/>
                                        <p:tgtEl>
                                          <p:spTgt spid="16"/>
                                        </p:tgtEl>
                                        <p:attrNameLst>
                                          <p:attrName>ppt_x</p:attrName>
                                          <p:attrName>ppt_y</p:attrName>
                                        </p:attrNameLst>
                                      </p:cBhvr>
                                      <p:rCtr x="2591" y="0"/>
                                    </p:animMotion>
                                  </p:childTnLst>
                                </p:cTn>
                              </p:par>
                            </p:childTnLst>
                          </p:cTn>
                        </p:par>
                        <p:par>
                          <p:cTn id="88" fill="hold">
                            <p:stCondLst>
                              <p:cond delay="4250"/>
                            </p:stCondLst>
                            <p:childTnLst>
                              <p:par>
                                <p:cTn id="89" presetID="1" presetClass="entr" presetSubtype="0" fill="hold" nodeType="after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59"/>
                                        </p:tgtEl>
                                        <p:attrNameLst>
                                          <p:attrName>style.visibility</p:attrName>
                                        </p:attrNameLst>
                                      </p:cBhvr>
                                      <p:to>
                                        <p:strVal val="visible"/>
                                      </p:to>
                                    </p:set>
                                  </p:childTnLst>
                                </p:cTn>
                              </p:par>
                              <p:par>
                                <p:cTn id="93" presetID="1" presetClass="exit" presetSubtype="0" fill="hold" nodeType="withEffect">
                                  <p:stCondLst>
                                    <p:cond delay="0"/>
                                  </p:stCondLst>
                                  <p:childTnLst>
                                    <p:set>
                                      <p:cBhvr>
                                        <p:cTn id="94" dur="1" fill="hold">
                                          <p:stCondLst>
                                            <p:cond delay="0"/>
                                          </p:stCondLst>
                                        </p:cTn>
                                        <p:tgtEl>
                                          <p:spTgt spid="13"/>
                                        </p:tgtEl>
                                        <p:attrNameLst>
                                          <p:attrName>style.visibility</p:attrName>
                                        </p:attrNameLst>
                                      </p:cBhvr>
                                      <p:to>
                                        <p:strVal val="hidden"/>
                                      </p:to>
                                    </p:set>
                                  </p:childTnLst>
                                </p:cTn>
                              </p:par>
                              <p:par>
                                <p:cTn id="95" presetID="1" presetClass="exit" presetSubtype="0" fill="hold" nodeType="withEffect">
                                  <p:stCondLst>
                                    <p:cond delay="0"/>
                                  </p:stCondLst>
                                  <p:childTnLst>
                                    <p:set>
                                      <p:cBhvr>
                                        <p:cTn id="96" dur="1" fill="hold">
                                          <p:stCondLst>
                                            <p:cond delay="0"/>
                                          </p:stCondLst>
                                        </p:cTn>
                                        <p:tgtEl>
                                          <p:spTgt spid="16"/>
                                        </p:tgtEl>
                                        <p:attrNameLst>
                                          <p:attrName>style.visibility</p:attrName>
                                        </p:attrNameLst>
                                      </p:cBhvr>
                                      <p:to>
                                        <p:strVal val="hidden"/>
                                      </p:to>
                                    </p:set>
                                  </p:childTnLst>
                                </p:cTn>
                              </p:par>
                            </p:childTnLst>
                          </p:cTn>
                        </p:par>
                        <p:par>
                          <p:cTn id="97" fill="hold">
                            <p:stCondLst>
                              <p:cond delay="4250"/>
                            </p:stCondLst>
                            <p:childTnLst>
                              <p:par>
                                <p:cTn id="98" presetID="9" presetClass="exit" presetSubtype="0" fill="hold" nodeType="afterEffect">
                                  <p:stCondLst>
                                    <p:cond delay="500"/>
                                  </p:stCondLst>
                                  <p:childTnLst>
                                    <p:animEffect transition="out" filter="dissolve">
                                      <p:cBhvr>
                                        <p:cTn id="99" dur="500"/>
                                        <p:tgtEl>
                                          <p:spTgt spid="53"/>
                                        </p:tgtEl>
                                      </p:cBhvr>
                                    </p:animEffect>
                                    <p:set>
                                      <p:cBhvr>
                                        <p:cTn id="100" dur="1" fill="hold">
                                          <p:stCondLst>
                                            <p:cond delay="499"/>
                                          </p:stCondLst>
                                        </p:cTn>
                                        <p:tgtEl>
                                          <p:spTgt spid="53"/>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nodeType="clickEffect">
                                  <p:stCondLst>
                                    <p:cond delay="0"/>
                                  </p:stCondLst>
                                  <p:childTnLst>
                                    <p:set>
                                      <p:cBhvr>
                                        <p:cTn id="104" dur="1" fill="hold">
                                          <p:stCondLst>
                                            <p:cond delay="0"/>
                                          </p:stCondLst>
                                        </p:cTn>
                                        <p:tgtEl>
                                          <p:spTgt spid="49"/>
                                        </p:tgtEl>
                                        <p:attrNameLst>
                                          <p:attrName>style.visibility</p:attrName>
                                        </p:attrNameLst>
                                      </p:cBhvr>
                                      <p:to>
                                        <p:strVal val="visible"/>
                                      </p:to>
                                    </p:set>
                                    <p:animEffect transition="in" filter="fade">
                                      <p:cBhvr>
                                        <p:cTn id="105" dur="500"/>
                                        <p:tgtEl>
                                          <p:spTgt spid="49"/>
                                        </p:tgtEl>
                                      </p:cBhvr>
                                    </p:animEffect>
                                  </p:childTnLst>
                                </p:cTn>
                              </p:par>
                            </p:childTnLst>
                          </p:cTn>
                        </p:par>
                      </p:childTnLst>
                    </p:cTn>
                  </p:par>
                  <p:par>
                    <p:cTn id="106" fill="hold">
                      <p:stCondLst>
                        <p:cond delay="indefinite"/>
                      </p:stCondLst>
                      <p:childTnLst>
                        <p:par>
                          <p:cTn id="107" fill="hold">
                            <p:stCondLst>
                              <p:cond delay="0"/>
                            </p:stCondLst>
                            <p:childTnLst>
                              <p:par>
                                <p:cTn id="108" presetID="42" presetClass="path" presetSubtype="0" accel="50000" decel="50000" fill="hold" nodeType="clickEffect">
                                  <p:stCondLst>
                                    <p:cond delay="0"/>
                                  </p:stCondLst>
                                  <p:childTnLst>
                                    <p:animMotion origin="layout" path="M 6.25E-7 -4.81481E-6 L 0.11094 0.06297 " pathEditMode="relative" rAng="0" ptsTypes="AA">
                                      <p:cBhvr>
                                        <p:cTn id="109" dur="750" fill="hold"/>
                                        <p:tgtEl>
                                          <p:spTgt spid="49"/>
                                        </p:tgtEl>
                                        <p:attrNameLst>
                                          <p:attrName>ppt_x</p:attrName>
                                          <p:attrName>ppt_y</p:attrName>
                                        </p:attrNameLst>
                                      </p:cBhvr>
                                      <p:rCtr x="5547" y="3148"/>
                                    </p:animMotion>
                                  </p:childTnLst>
                                </p:cTn>
                              </p:par>
                            </p:childTnLst>
                          </p:cTn>
                        </p:par>
                        <p:par>
                          <p:cTn id="110" fill="hold">
                            <p:stCondLst>
                              <p:cond delay="750"/>
                            </p:stCondLst>
                            <p:childTnLst>
                              <p:par>
                                <p:cTn id="111" presetID="1" presetClass="entr" presetSubtype="0" fill="hold" nodeType="afterEffect">
                                  <p:stCondLst>
                                    <p:cond delay="0"/>
                                  </p:stCondLst>
                                  <p:childTnLst>
                                    <p:set>
                                      <p:cBhvr>
                                        <p:cTn id="112" dur="1" fill="hold">
                                          <p:stCondLst>
                                            <p:cond delay="0"/>
                                          </p:stCondLst>
                                        </p:cTn>
                                        <p:tgtEl>
                                          <p:spTgt spid="62"/>
                                        </p:tgtEl>
                                        <p:attrNameLst>
                                          <p:attrName>style.visibility</p:attrName>
                                        </p:attrNameLst>
                                      </p:cBhvr>
                                      <p:to>
                                        <p:strVal val="visible"/>
                                      </p:to>
                                    </p:set>
                                  </p:childTnLst>
                                </p:cTn>
                              </p:par>
                              <p:par>
                                <p:cTn id="113" presetID="1" presetClass="exit" presetSubtype="0" fill="hold" nodeType="withEffect">
                                  <p:stCondLst>
                                    <p:cond delay="0"/>
                                  </p:stCondLst>
                                  <p:childTnLst>
                                    <p:set>
                                      <p:cBhvr>
                                        <p:cTn id="114" dur="1" fill="hold">
                                          <p:stCondLst>
                                            <p:cond delay="0"/>
                                          </p:stCondLst>
                                        </p:cTn>
                                        <p:tgtEl>
                                          <p:spTgt spid="49"/>
                                        </p:tgtEl>
                                        <p:attrNameLst>
                                          <p:attrName>style.visibility</p:attrName>
                                        </p:attrNameLst>
                                      </p:cBhvr>
                                      <p:to>
                                        <p:strVal val="hidden"/>
                                      </p:to>
                                    </p:se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66"/>
                                        </p:tgtEl>
                                        <p:attrNameLst>
                                          <p:attrName>style.visibility</p:attrName>
                                        </p:attrNameLst>
                                      </p:cBhvr>
                                      <p:to>
                                        <p:strVal val="visible"/>
                                      </p:to>
                                    </p:set>
                                    <p:animEffect transition="in" filter="fade">
                                      <p:cBhvr>
                                        <p:cTn id="119" dur="500"/>
                                        <p:tgtEl>
                                          <p:spTgt spid="66"/>
                                        </p:tgtEl>
                                      </p:cBhvr>
                                    </p:animEffect>
                                  </p:childTnLst>
                                </p:cTn>
                              </p:par>
                            </p:childTnLst>
                          </p:cTn>
                        </p:par>
                        <p:par>
                          <p:cTn id="120" fill="hold">
                            <p:stCondLst>
                              <p:cond delay="500"/>
                            </p:stCondLst>
                            <p:childTnLst>
                              <p:par>
                                <p:cTn id="121" presetID="53" presetClass="exit" presetSubtype="32" fill="hold" nodeType="afterEffect">
                                  <p:stCondLst>
                                    <p:cond delay="500"/>
                                  </p:stCondLst>
                                  <p:childTnLst>
                                    <p:anim calcmode="lin" valueType="num">
                                      <p:cBhvr>
                                        <p:cTn id="122" dur="500"/>
                                        <p:tgtEl>
                                          <p:spTgt spid="62"/>
                                        </p:tgtEl>
                                        <p:attrNameLst>
                                          <p:attrName>ppt_w</p:attrName>
                                        </p:attrNameLst>
                                      </p:cBhvr>
                                      <p:tavLst>
                                        <p:tav tm="0">
                                          <p:val>
                                            <p:strVal val="ppt_w"/>
                                          </p:val>
                                        </p:tav>
                                        <p:tav tm="100000">
                                          <p:val>
                                            <p:fltVal val="0"/>
                                          </p:val>
                                        </p:tav>
                                      </p:tavLst>
                                    </p:anim>
                                    <p:anim calcmode="lin" valueType="num">
                                      <p:cBhvr>
                                        <p:cTn id="123" dur="500"/>
                                        <p:tgtEl>
                                          <p:spTgt spid="62"/>
                                        </p:tgtEl>
                                        <p:attrNameLst>
                                          <p:attrName>ppt_h</p:attrName>
                                        </p:attrNameLst>
                                      </p:cBhvr>
                                      <p:tavLst>
                                        <p:tav tm="0">
                                          <p:val>
                                            <p:strVal val="ppt_h"/>
                                          </p:val>
                                        </p:tav>
                                        <p:tav tm="100000">
                                          <p:val>
                                            <p:fltVal val="0"/>
                                          </p:val>
                                        </p:tav>
                                      </p:tavLst>
                                    </p:anim>
                                    <p:animEffect transition="out" filter="fade">
                                      <p:cBhvr>
                                        <p:cTn id="124" dur="500"/>
                                        <p:tgtEl>
                                          <p:spTgt spid="62"/>
                                        </p:tgtEl>
                                      </p:cBhvr>
                                    </p:animEffect>
                                    <p:set>
                                      <p:cBhvr>
                                        <p:cTn id="125" dur="1" fill="hold">
                                          <p:stCondLst>
                                            <p:cond delay="499"/>
                                          </p:stCondLst>
                                        </p:cTn>
                                        <p:tgtEl>
                                          <p:spTgt spid="62"/>
                                        </p:tgtEl>
                                        <p:attrNameLst>
                                          <p:attrName>style.visibility</p:attrName>
                                        </p:attrNameLst>
                                      </p:cBhvr>
                                      <p:to>
                                        <p:strVal val="hidden"/>
                                      </p:to>
                                    </p:set>
                                  </p:childTnLst>
                                </p:cTn>
                              </p:par>
                              <p:par>
                                <p:cTn id="126" presetID="53" presetClass="exit" presetSubtype="32" fill="hold" nodeType="withEffect">
                                  <p:stCondLst>
                                    <p:cond delay="500"/>
                                  </p:stCondLst>
                                  <p:childTnLst>
                                    <p:anim calcmode="lin" valueType="num">
                                      <p:cBhvr>
                                        <p:cTn id="127" dur="500"/>
                                        <p:tgtEl>
                                          <p:spTgt spid="66"/>
                                        </p:tgtEl>
                                        <p:attrNameLst>
                                          <p:attrName>ppt_w</p:attrName>
                                        </p:attrNameLst>
                                      </p:cBhvr>
                                      <p:tavLst>
                                        <p:tav tm="0">
                                          <p:val>
                                            <p:strVal val="ppt_w"/>
                                          </p:val>
                                        </p:tav>
                                        <p:tav tm="100000">
                                          <p:val>
                                            <p:fltVal val="0"/>
                                          </p:val>
                                        </p:tav>
                                      </p:tavLst>
                                    </p:anim>
                                    <p:anim calcmode="lin" valueType="num">
                                      <p:cBhvr>
                                        <p:cTn id="128" dur="500"/>
                                        <p:tgtEl>
                                          <p:spTgt spid="66"/>
                                        </p:tgtEl>
                                        <p:attrNameLst>
                                          <p:attrName>ppt_h</p:attrName>
                                        </p:attrNameLst>
                                      </p:cBhvr>
                                      <p:tavLst>
                                        <p:tav tm="0">
                                          <p:val>
                                            <p:strVal val="ppt_h"/>
                                          </p:val>
                                        </p:tav>
                                        <p:tav tm="100000">
                                          <p:val>
                                            <p:fltVal val="0"/>
                                          </p:val>
                                        </p:tav>
                                      </p:tavLst>
                                    </p:anim>
                                    <p:animEffect transition="out" filter="fade">
                                      <p:cBhvr>
                                        <p:cTn id="129" dur="500"/>
                                        <p:tgtEl>
                                          <p:spTgt spid="66"/>
                                        </p:tgtEl>
                                      </p:cBhvr>
                                    </p:animEffect>
                                    <p:set>
                                      <p:cBhvr>
                                        <p:cTn id="130" dur="1" fill="hold">
                                          <p:stCondLst>
                                            <p:cond delay="499"/>
                                          </p:stCondLst>
                                        </p:cTn>
                                        <p:tgtEl>
                                          <p:spTgt spid="66"/>
                                        </p:tgtEl>
                                        <p:attrNameLst>
                                          <p:attrName>style.visibility</p:attrName>
                                        </p:attrNameLst>
                                      </p:cBhvr>
                                      <p:to>
                                        <p:strVal val="hidden"/>
                                      </p:to>
                                    </p:set>
                                  </p:childTnLst>
                                </p:cTn>
                              </p:par>
                            </p:childTnLst>
                          </p:cTn>
                        </p:par>
                        <p:par>
                          <p:cTn id="131" fill="hold">
                            <p:stCondLst>
                              <p:cond delay="1500"/>
                            </p:stCondLst>
                            <p:childTnLst>
                              <p:par>
                                <p:cTn id="132" presetID="42" presetClass="path" presetSubtype="0" accel="50000" decel="50000" fill="hold" nodeType="afterEffect">
                                  <p:stCondLst>
                                    <p:cond delay="500"/>
                                  </p:stCondLst>
                                  <p:childTnLst>
                                    <p:animMotion origin="layout" path="M -4.79167E-6 3.7037E-6 L 0.11485 0.00069 " pathEditMode="relative" rAng="0" ptsTypes="AA">
                                      <p:cBhvr>
                                        <p:cTn id="133" dur="500" fill="hold"/>
                                        <p:tgtEl>
                                          <p:spTgt spid="56"/>
                                        </p:tgtEl>
                                        <p:attrNameLst>
                                          <p:attrName>ppt_x</p:attrName>
                                          <p:attrName>ppt_y</p:attrName>
                                        </p:attrNameLst>
                                      </p:cBhvr>
                                      <p:rCtr x="5742" y="23"/>
                                    </p:animMotion>
                                  </p:childTnLst>
                                </p:cTn>
                              </p:par>
                            </p:childTnLst>
                          </p:cTn>
                        </p:par>
                        <p:par>
                          <p:cTn id="134" fill="hold">
                            <p:stCondLst>
                              <p:cond delay="2500"/>
                            </p:stCondLst>
                            <p:childTnLst>
                              <p:par>
                                <p:cTn id="135" presetID="1" presetClass="entr" presetSubtype="0" fill="hold" nodeType="afterEffect">
                                  <p:stCondLst>
                                    <p:cond delay="0"/>
                                  </p:stCondLst>
                                  <p:childTnLst>
                                    <p:set>
                                      <p:cBhvr>
                                        <p:cTn id="136" dur="1" fill="hold">
                                          <p:stCondLst>
                                            <p:cond delay="0"/>
                                          </p:stCondLst>
                                        </p:cTn>
                                        <p:tgtEl>
                                          <p:spTgt spid="67"/>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56"/>
                                        </p:tgtEl>
                                        <p:attrNameLst>
                                          <p:attrName>style.visibility</p:attrName>
                                        </p:attrNameLst>
                                      </p:cBhvr>
                                      <p:to>
                                        <p:strVal val="hidden"/>
                                      </p:to>
                                    </p:set>
                                  </p:childTnLst>
                                </p:cTn>
                              </p:par>
                            </p:childTnLst>
                          </p:cTn>
                        </p:par>
                        <p:par>
                          <p:cTn id="139" fill="hold">
                            <p:stCondLst>
                              <p:cond delay="2500"/>
                            </p:stCondLst>
                            <p:childTnLst>
                              <p:par>
                                <p:cTn id="140" presetID="42" presetClass="path" presetSubtype="0" accel="50000" decel="50000" fill="hold" nodeType="afterEffect">
                                  <p:stCondLst>
                                    <p:cond delay="0"/>
                                  </p:stCondLst>
                                  <p:childTnLst>
                                    <p:animMotion origin="layout" path="M -2.29167E-6 4.81481E-6 L 0.05156 4.81481E-6 " pathEditMode="relative" rAng="0" ptsTypes="AA">
                                      <p:cBhvr>
                                        <p:cTn id="141" dur="500" fill="hold"/>
                                        <p:tgtEl>
                                          <p:spTgt spid="59"/>
                                        </p:tgtEl>
                                        <p:attrNameLst>
                                          <p:attrName>ppt_x</p:attrName>
                                          <p:attrName>ppt_y</p:attrName>
                                        </p:attrNameLst>
                                      </p:cBhvr>
                                      <p:rCtr x="2578" y="0"/>
                                    </p:animMotion>
                                  </p:childTnLst>
                                </p:cTn>
                              </p:par>
                            </p:childTnLst>
                          </p:cTn>
                        </p:par>
                        <p:par>
                          <p:cTn id="142" fill="hold">
                            <p:stCondLst>
                              <p:cond delay="3000"/>
                            </p:stCondLst>
                            <p:childTnLst>
                              <p:par>
                                <p:cTn id="143" presetID="1" presetClass="entr" presetSubtype="0" fill="hold" nodeType="afterEffect">
                                  <p:stCondLst>
                                    <p:cond delay="0"/>
                                  </p:stCondLst>
                                  <p:childTnLst>
                                    <p:set>
                                      <p:cBhvr>
                                        <p:cTn id="144" dur="1" fill="hold">
                                          <p:stCondLst>
                                            <p:cond delay="0"/>
                                          </p:stCondLst>
                                        </p:cTn>
                                        <p:tgtEl>
                                          <p:spTgt spid="70"/>
                                        </p:tgtEl>
                                        <p:attrNameLst>
                                          <p:attrName>style.visibility</p:attrName>
                                        </p:attrNameLst>
                                      </p:cBhvr>
                                      <p:to>
                                        <p:strVal val="visible"/>
                                      </p:to>
                                    </p:set>
                                  </p:childTnLst>
                                </p:cTn>
                              </p:par>
                              <p:par>
                                <p:cTn id="145" presetID="1" presetClass="exit" presetSubtype="0" fill="hold" nodeType="withEffect">
                                  <p:stCondLst>
                                    <p:cond delay="0"/>
                                  </p:stCondLst>
                                  <p:childTnLst>
                                    <p:set>
                                      <p:cBhvr>
                                        <p:cTn id="146" dur="1" fill="hold">
                                          <p:stCondLst>
                                            <p:cond delay="0"/>
                                          </p:stCondLst>
                                        </p:cTn>
                                        <p:tgtEl>
                                          <p:spTgt spid="59"/>
                                        </p:tgtEl>
                                        <p:attrNameLst>
                                          <p:attrName>style.visibility</p:attrName>
                                        </p:attrNameLst>
                                      </p:cBhvr>
                                      <p:to>
                                        <p:strVal val="hidden"/>
                                      </p:to>
                                    </p:set>
                                  </p:childTnLst>
                                </p:cTn>
                              </p:par>
                            </p:childTnLst>
                          </p:cTn>
                        </p:par>
                        <p:par>
                          <p:cTn id="147" fill="hold">
                            <p:stCondLst>
                              <p:cond delay="3000"/>
                            </p:stCondLst>
                            <p:childTnLst>
                              <p:par>
                                <p:cTn id="148" presetID="9" presetClass="exit" presetSubtype="0" fill="hold" nodeType="afterEffect">
                                  <p:stCondLst>
                                    <p:cond delay="0"/>
                                  </p:stCondLst>
                                  <p:childTnLst>
                                    <p:animEffect transition="out" filter="dissolve">
                                      <p:cBhvr>
                                        <p:cTn id="149" dur="500"/>
                                        <p:tgtEl>
                                          <p:spTgt spid="67"/>
                                        </p:tgtEl>
                                      </p:cBhvr>
                                    </p:animEffect>
                                    <p:set>
                                      <p:cBhvr>
                                        <p:cTn id="150" dur="1" fill="hold">
                                          <p:stCondLst>
                                            <p:cond delay="499"/>
                                          </p:stCondLst>
                                        </p:cTn>
                                        <p:tgtEl>
                                          <p:spTgt spid="67"/>
                                        </p:tgtEl>
                                        <p:attrNameLst>
                                          <p:attrName>style.visibility</p:attrName>
                                        </p:attrNameLst>
                                      </p:cBhvr>
                                      <p:to>
                                        <p:strVal val="hidden"/>
                                      </p:to>
                                    </p:set>
                                  </p:childTnLst>
                                </p:cTn>
                              </p:par>
                            </p:childTnLst>
                          </p:cTn>
                        </p:par>
                        <p:par>
                          <p:cTn id="151" fill="hold">
                            <p:stCondLst>
                              <p:cond delay="3500"/>
                            </p:stCondLst>
                            <p:childTnLst>
                              <p:par>
                                <p:cTn id="152" presetID="42" presetClass="path" presetSubtype="0" accel="50000" decel="50000" fill="hold" nodeType="afterEffect">
                                  <p:stCondLst>
                                    <p:cond delay="0"/>
                                  </p:stCondLst>
                                  <p:childTnLst>
                                    <p:animMotion origin="layout" path="M -3.95833E-6 3.7037E-6 L 0.11563 0.00092 " pathEditMode="relative" rAng="0" ptsTypes="AA">
                                      <p:cBhvr>
                                        <p:cTn id="153" dur="500" fill="hold"/>
                                        <p:tgtEl>
                                          <p:spTgt spid="70"/>
                                        </p:tgtEl>
                                        <p:attrNameLst>
                                          <p:attrName>ppt_x</p:attrName>
                                          <p:attrName>ppt_y</p:attrName>
                                        </p:attrNameLst>
                                      </p:cBhvr>
                                      <p:rCtr x="5781" y="46"/>
                                    </p:animMotion>
                                  </p:childTnLst>
                                </p:cTn>
                              </p:par>
                            </p:childTnLst>
                          </p:cTn>
                        </p:par>
                        <p:par>
                          <p:cTn id="154" fill="hold">
                            <p:stCondLst>
                              <p:cond delay="4000"/>
                            </p:stCondLst>
                            <p:childTnLst>
                              <p:par>
                                <p:cTn id="155" presetID="1" presetClass="entr" presetSubtype="0" fill="hold" nodeType="afterEffect">
                                  <p:stCondLst>
                                    <p:cond delay="0"/>
                                  </p:stCondLst>
                                  <p:childTnLst>
                                    <p:set>
                                      <p:cBhvr>
                                        <p:cTn id="156" dur="1" fill="hold">
                                          <p:stCondLst>
                                            <p:cond delay="0"/>
                                          </p:stCondLst>
                                        </p:cTn>
                                        <p:tgtEl>
                                          <p:spTgt spid="73"/>
                                        </p:tgtEl>
                                        <p:attrNameLst>
                                          <p:attrName>style.visibility</p:attrName>
                                        </p:attrNameLst>
                                      </p:cBhvr>
                                      <p:to>
                                        <p:strVal val="visible"/>
                                      </p:to>
                                    </p:set>
                                  </p:childTnLst>
                                </p:cTn>
                              </p:par>
                              <p:par>
                                <p:cTn id="157" presetID="1" presetClass="exit" presetSubtype="0" fill="hold" nodeType="withEffect">
                                  <p:stCondLst>
                                    <p:cond delay="0"/>
                                  </p:stCondLst>
                                  <p:childTnLst>
                                    <p:set>
                                      <p:cBhvr>
                                        <p:cTn id="158" dur="1" fill="hold">
                                          <p:stCondLst>
                                            <p:cond delay="0"/>
                                          </p:stCondLst>
                                        </p:cTn>
                                        <p:tgtEl>
                                          <p:spTgt spid="70"/>
                                        </p:tgtEl>
                                        <p:attrNameLst>
                                          <p:attrName>style.visibility</p:attrName>
                                        </p:attrNameLst>
                                      </p:cBhvr>
                                      <p:to>
                                        <p:strVal val="hidden"/>
                                      </p:to>
                                    </p:set>
                                  </p:childTnLst>
                                </p:cTn>
                              </p:par>
                            </p:childTnLst>
                          </p:cTn>
                        </p:par>
                        <p:par>
                          <p:cTn id="159" fill="hold">
                            <p:stCondLst>
                              <p:cond delay="4000"/>
                            </p:stCondLst>
                            <p:childTnLst>
                              <p:par>
                                <p:cTn id="160" presetID="9" presetClass="exit" presetSubtype="0" fill="hold" nodeType="afterEffect">
                                  <p:stCondLst>
                                    <p:cond delay="0"/>
                                  </p:stCondLst>
                                  <p:childTnLst>
                                    <p:animEffect transition="out" filter="dissolve">
                                      <p:cBhvr>
                                        <p:cTn id="161" dur="500"/>
                                        <p:tgtEl>
                                          <p:spTgt spid="73"/>
                                        </p:tgtEl>
                                      </p:cBhvr>
                                    </p:animEffect>
                                    <p:set>
                                      <p:cBhvr>
                                        <p:cTn id="162" dur="1" fill="hold">
                                          <p:stCondLst>
                                            <p:cond delay="499"/>
                                          </p:stCondLst>
                                        </p:cTn>
                                        <p:tgtEl>
                                          <p:spTgt spid="73"/>
                                        </p:tgtEl>
                                        <p:attrNameLst>
                                          <p:attrName>style.visibility</p:attrName>
                                        </p:attrNameLst>
                                      </p:cBhvr>
                                      <p:to>
                                        <p:strVal val="hidden"/>
                                      </p:to>
                                    </p:set>
                                  </p:childTnLst>
                                </p:cTn>
                              </p:par>
                            </p:childTnLst>
                          </p:cTn>
                        </p:par>
                      </p:childTnLst>
                    </p:cTn>
                  </p:par>
                  <p:par>
                    <p:cTn id="163" fill="hold">
                      <p:stCondLst>
                        <p:cond delay="indefinite"/>
                      </p:stCondLst>
                      <p:childTnLst>
                        <p:par>
                          <p:cTn id="164" fill="hold">
                            <p:stCondLst>
                              <p:cond delay="0"/>
                            </p:stCondLst>
                            <p:childTnLst>
                              <p:par>
                                <p:cTn id="165" presetID="10" presetClass="entr" presetSubtype="0" fill="hold" grpId="0" nodeType="clickEffect">
                                  <p:stCondLst>
                                    <p:cond delay="0"/>
                                  </p:stCondLst>
                                  <p:childTnLst>
                                    <p:set>
                                      <p:cBhvr>
                                        <p:cTn id="166" dur="1" fill="hold">
                                          <p:stCondLst>
                                            <p:cond delay="0"/>
                                          </p:stCondLst>
                                        </p:cTn>
                                        <p:tgtEl>
                                          <p:spTgt spid="79"/>
                                        </p:tgtEl>
                                        <p:attrNameLst>
                                          <p:attrName>style.visibility</p:attrName>
                                        </p:attrNameLst>
                                      </p:cBhvr>
                                      <p:to>
                                        <p:strVal val="visible"/>
                                      </p:to>
                                    </p:set>
                                    <p:animEffect transition="in" filter="fade">
                                      <p:cBhvr>
                                        <p:cTn id="167" dur="500"/>
                                        <p:tgtEl>
                                          <p:spTgt spid="79"/>
                                        </p:tgtEl>
                                      </p:cBhvr>
                                    </p:animEffect>
                                  </p:childTnLst>
                                </p:cTn>
                              </p:par>
                            </p:childTnLst>
                          </p:cTn>
                        </p:par>
                      </p:childTnLst>
                    </p:cTn>
                  </p:par>
                  <p:par>
                    <p:cTn id="168" fill="hold">
                      <p:stCondLst>
                        <p:cond delay="indefinite"/>
                      </p:stCondLst>
                      <p:childTnLst>
                        <p:par>
                          <p:cTn id="169" fill="hold">
                            <p:stCondLst>
                              <p:cond delay="0"/>
                            </p:stCondLst>
                            <p:childTnLst>
                              <p:par>
                                <p:cTn id="170" presetID="10" presetClass="entr" presetSubtype="0" fill="hold" grpId="0" nodeType="clickEffect">
                                  <p:stCondLst>
                                    <p:cond delay="0"/>
                                  </p:stCondLst>
                                  <p:childTnLst>
                                    <p:set>
                                      <p:cBhvr>
                                        <p:cTn id="171" dur="1" fill="hold">
                                          <p:stCondLst>
                                            <p:cond delay="0"/>
                                          </p:stCondLst>
                                        </p:cTn>
                                        <p:tgtEl>
                                          <p:spTgt spid="80"/>
                                        </p:tgtEl>
                                        <p:attrNameLst>
                                          <p:attrName>style.visibility</p:attrName>
                                        </p:attrNameLst>
                                      </p:cBhvr>
                                      <p:to>
                                        <p:strVal val="visible"/>
                                      </p:to>
                                    </p:set>
                                    <p:animEffect transition="in" filter="fade">
                                      <p:cBhvr>
                                        <p:cTn id="172" dur="500"/>
                                        <p:tgtEl>
                                          <p:spTgt spid="80"/>
                                        </p:tgtEl>
                                      </p:cBhvr>
                                    </p:animEffect>
                                  </p:childTnLst>
                                </p:cTn>
                              </p:par>
                            </p:childTnLst>
                          </p:cTn>
                        </p:par>
                      </p:childTnLst>
                    </p:cTn>
                  </p:par>
                  <p:par>
                    <p:cTn id="173" fill="hold">
                      <p:stCondLst>
                        <p:cond delay="indefinite"/>
                      </p:stCondLst>
                      <p:childTnLst>
                        <p:par>
                          <p:cTn id="174" fill="hold">
                            <p:stCondLst>
                              <p:cond delay="0"/>
                            </p:stCondLst>
                            <p:childTnLst>
                              <p:par>
                                <p:cTn id="175" presetID="10" presetClass="entr" presetSubtype="0" fill="hold" grpId="0" nodeType="clickEffect">
                                  <p:stCondLst>
                                    <p:cond delay="0"/>
                                  </p:stCondLst>
                                  <p:childTnLst>
                                    <p:set>
                                      <p:cBhvr>
                                        <p:cTn id="176" dur="1" fill="hold">
                                          <p:stCondLst>
                                            <p:cond delay="0"/>
                                          </p:stCondLst>
                                        </p:cTn>
                                        <p:tgtEl>
                                          <p:spTgt spid="81"/>
                                        </p:tgtEl>
                                        <p:attrNameLst>
                                          <p:attrName>style.visibility</p:attrName>
                                        </p:attrNameLst>
                                      </p:cBhvr>
                                      <p:to>
                                        <p:strVal val="visible"/>
                                      </p:to>
                                    </p:set>
                                    <p:animEffect transition="in" filter="fade">
                                      <p:cBhvr>
                                        <p:cTn id="17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4699D-F75A-DA76-0316-3B25A45974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64E05-D974-A081-5AC6-51A77DD882FF}"/>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4C7054DA-5966-0C54-9F0A-9AE5C4639C75}"/>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Integrity</a:t>
            </a:r>
          </a:p>
        </p:txBody>
      </p:sp>
      <p:sp>
        <p:nvSpPr>
          <p:cNvPr id="4" name="Rectangle: Rounded Corners 3">
            <a:extLst>
              <a:ext uri="{FF2B5EF4-FFF2-40B4-BE49-F238E27FC236}">
                <a16:creationId xmlns:a16="http://schemas.microsoft.com/office/drawing/2014/main" id="{8C406EF9-18EB-810D-5233-ECF7D1B3E19F}"/>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p>
        </p:txBody>
      </p:sp>
      <p:sp>
        <p:nvSpPr>
          <p:cNvPr id="5" name="Rectangle: Rounded Corners 4">
            <a:extLst>
              <a:ext uri="{FF2B5EF4-FFF2-40B4-BE49-F238E27FC236}">
                <a16:creationId xmlns:a16="http://schemas.microsoft.com/office/drawing/2014/main" id="{A763F651-001B-5A97-CD1E-0C757F0887BC}"/>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Efficiency</a:t>
            </a:r>
          </a:p>
        </p:txBody>
      </p:sp>
    </p:spTree>
    <p:extLst>
      <p:ext uri="{BB962C8B-B14F-4D97-AF65-F5344CB8AC3E}">
        <p14:creationId xmlns:p14="http://schemas.microsoft.com/office/powerpoint/2010/main" val="14434569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32069F-1E8C-AF7C-4F92-F66100A1E6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F6DA44-54E0-CFFD-79A2-A66B8D3F1934}"/>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DB8EF6D7-A4A9-E72A-D1E4-F41CBFBA634A}"/>
              </a:ext>
            </a:extLst>
          </p:cNvPr>
          <p:cNvSpPr/>
          <p:nvPr/>
        </p:nvSpPr>
        <p:spPr>
          <a:xfrm>
            <a:off x="3005878"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36994909-0407-4BB0-90B0-32F444F9DA88}"/>
              </a:ext>
            </a:extLst>
          </p:cNvPr>
          <p:cNvSpPr/>
          <p:nvPr/>
        </p:nvSpPr>
        <p:spPr>
          <a:xfrm>
            <a:off x="6948308"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State Management</a:t>
            </a:r>
          </a:p>
        </p:txBody>
      </p:sp>
    </p:spTree>
    <p:extLst>
      <p:ext uri="{BB962C8B-B14F-4D97-AF65-F5344CB8AC3E}">
        <p14:creationId xmlns:p14="http://schemas.microsoft.com/office/powerpoint/2010/main" val="24334487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383EEE-598F-0198-301B-4BB9E83C6A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943E22-C03B-1A79-554E-C56B3564BDC4}"/>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D1E2C96B-054C-9718-6CB6-5006FE8EAFC7}"/>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Payment Processing</a:t>
            </a:r>
          </a:p>
        </p:txBody>
      </p:sp>
      <p:sp>
        <p:nvSpPr>
          <p:cNvPr id="4" name="Rectangle: Rounded Corners 3">
            <a:extLst>
              <a:ext uri="{FF2B5EF4-FFF2-40B4-BE49-F238E27FC236}">
                <a16:creationId xmlns:a16="http://schemas.microsoft.com/office/drawing/2014/main" id="{72FB7ACF-A43F-526F-E281-B38DCBE8B18F}"/>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Order Management</a:t>
            </a:r>
          </a:p>
        </p:txBody>
      </p:sp>
      <p:sp>
        <p:nvSpPr>
          <p:cNvPr id="5" name="Rectangle: Rounded Corners 4">
            <a:extLst>
              <a:ext uri="{FF2B5EF4-FFF2-40B4-BE49-F238E27FC236}">
                <a16:creationId xmlns:a16="http://schemas.microsoft.com/office/drawing/2014/main" id="{CD7DD742-4C4A-B800-1A89-1E05A6CA6370}"/>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Inventory Updates</a:t>
            </a:r>
          </a:p>
        </p:txBody>
      </p:sp>
    </p:spTree>
    <p:extLst>
      <p:ext uri="{BB962C8B-B14F-4D97-AF65-F5344CB8AC3E}">
        <p14:creationId xmlns:p14="http://schemas.microsoft.com/office/powerpoint/2010/main" val="32133169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E1488A-EF40-3F44-B487-C1FC3F74B8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419B134-93AC-357E-63C2-D28F0EE6919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9B178B4-B2FE-F32F-E7AC-7564EEC3198F}"/>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7480CFE5-9238-5FAB-9EA8-CC8031A87AF1}"/>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35415431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73681-A693-93BF-3464-BCBF232C0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1C8809-ECCD-8408-5616-8F217714FC5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CF7EA43B-EDA0-946B-A834-1EEB9C562964}"/>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4" name="Rectangle: Rounded Corners 3">
            <a:extLst>
              <a:ext uri="{FF2B5EF4-FFF2-40B4-BE49-F238E27FC236}">
                <a16:creationId xmlns:a16="http://schemas.microsoft.com/office/drawing/2014/main" id="{57E6A5A6-9FD2-27D7-F74C-8330B97A92E9}"/>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Queue</a:t>
            </a:r>
          </a:p>
        </p:txBody>
      </p:sp>
      <p:sp>
        <p:nvSpPr>
          <p:cNvPr id="5" name="Rectangle: Rounded Corners 4">
            <a:extLst>
              <a:ext uri="{FF2B5EF4-FFF2-40B4-BE49-F238E27FC236}">
                <a16:creationId xmlns:a16="http://schemas.microsoft.com/office/drawing/2014/main" id="{AF633C79-3BF4-09F1-877B-701082258BA1}"/>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6" name="Rectangle: Rounded Corners 5">
            <a:extLst>
              <a:ext uri="{FF2B5EF4-FFF2-40B4-BE49-F238E27FC236}">
                <a16:creationId xmlns:a16="http://schemas.microsoft.com/office/drawing/2014/main" id="{F9DF13AA-3437-3B34-5F29-FC62321A91C2}"/>
              </a:ext>
            </a:extLst>
          </p:cNvPr>
          <p:cNvSpPr/>
          <p:nvPr/>
        </p:nvSpPr>
        <p:spPr>
          <a:xfrm>
            <a:off x="202459" y="351744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Consumer</a:t>
            </a:r>
          </a:p>
        </p:txBody>
      </p:sp>
      <p:pic>
        <p:nvPicPr>
          <p:cNvPr id="9" name="Picture 8">
            <a:extLst>
              <a:ext uri="{FF2B5EF4-FFF2-40B4-BE49-F238E27FC236}">
                <a16:creationId xmlns:a16="http://schemas.microsoft.com/office/drawing/2014/main" id="{83108E56-C421-1855-C84D-B4266BFB8D6E}"/>
              </a:ext>
            </a:extLst>
          </p:cNvPr>
          <p:cNvPicPr>
            <a:picLocks noChangeAspect="1"/>
          </p:cNvPicPr>
          <p:nvPr/>
        </p:nvPicPr>
        <p:blipFill>
          <a:blip r:embed="rId3"/>
          <a:stretch>
            <a:fillRect/>
          </a:stretch>
        </p:blipFill>
        <p:spPr>
          <a:xfrm>
            <a:off x="4750684" y="1416988"/>
            <a:ext cx="5839640" cy="5220429"/>
          </a:xfrm>
          <a:prstGeom prst="rect">
            <a:avLst/>
          </a:prstGeom>
        </p:spPr>
      </p:pic>
      <p:sp>
        <p:nvSpPr>
          <p:cNvPr id="12" name="Rectangle 11">
            <a:extLst>
              <a:ext uri="{FF2B5EF4-FFF2-40B4-BE49-F238E27FC236}">
                <a16:creationId xmlns:a16="http://schemas.microsoft.com/office/drawing/2014/main" id="{422540A9-64E5-67F0-6664-FC0A5569EEEE}"/>
              </a:ext>
            </a:extLst>
          </p:cNvPr>
          <p:cNvSpPr/>
          <p:nvPr/>
        </p:nvSpPr>
        <p:spPr>
          <a:xfrm>
            <a:off x="4750684" y="3345713"/>
            <a:ext cx="4201930" cy="790352"/>
          </a:xfrm>
          <a:prstGeom prst="rect">
            <a:avLst/>
          </a:prstGeom>
          <a:noFill/>
          <a:ln w="38100">
            <a:solidFill>
              <a:srgbClr val="DC262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67F0970-2C36-8F85-E9FE-9F0E406B6EFE}"/>
              </a:ext>
            </a:extLst>
          </p:cNvPr>
          <p:cNvPicPr>
            <a:picLocks noChangeAspect="1"/>
          </p:cNvPicPr>
          <p:nvPr/>
        </p:nvPicPr>
        <p:blipFill>
          <a:blip r:embed="rId4"/>
          <a:stretch>
            <a:fillRect/>
          </a:stretch>
        </p:blipFill>
        <p:spPr>
          <a:xfrm>
            <a:off x="4474420" y="2345805"/>
            <a:ext cx="6392167" cy="3362794"/>
          </a:xfrm>
          <a:prstGeom prst="rect">
            <a:avLst/>
          </a:prstGeom>
        </p:spPr>
      </p:pic>
    </p:spTree>
    <p:extLst>
      <p:ext uri="{BB962C8B-B14F-4D97-AF65-F5344CB8AC3E}">
        <p14:creationId xmlns:p14="http://schemas.microsoft.com/office/powerpoint/2010/main" val="41096511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heel(1)">
                                      <p:cBhvr>
                                        <p:cTn id="12" dur="10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9"/>
                                        </p:tgtEl>
                                        <p:attrNameLst>
                                          <p:attrName>style.opacity</p:attrName>
                                        </p:attrNameLst>
                                      </p:cBhvr>
                                      <p:to>
                                        <p:strVal val="0.25"/>
                                      </p:to>
                                    </p:set>
                                    <p:animEffect filter="image" prLst="opacity: 0.25">
                                      <p:cBhvr rctx="IE">
                                        <p:cTn id="17" dur="indefinite"/>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DC944-C5F3-C90F-2758-BA3D0B5ADA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54C2A9-7772-2329-796E-D0D73A933942}"/>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4AFA1C1-E774-73AE-A8DE-710DB5DF7AC1}"/>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99623960-BB38-62B6-6409-61962335C557}"/>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pic>
        <p:nvPicPr>
          <p:cNvPr id="7" name="Picture 6">
            <a:extLst>
              <a:ext uri="{FF2B5EF4-FFF2-40B4-BE49-F238E27FC236}">
                <a16:creationId xmlns:a16="http://schemas.microsoft.com/office/drawing/2014/main" id="{7C19D5D1-417F-A542-8DCD-BA1AD1DB11F2}"/>
              </a:ext>
            </a:extLst>
          </p:cNvPr>
          <p:cNvPicPr>
            <a:picLocks noChangeAspect="1"/>
          </p:cNvPicPr>
          <p:nvPr/>
        </p:nvPicPr>
        <p:blipFill>
          <a:blip r:embed="rId3"/>
          <a:stretch>
            <a:fillRect/>
          </a:stretch>
        </p:blipFill>
        <p:spPr>
          <a:xfrm>
            <a:off x="4284338" y="1510431"/>
            <a:ext cx="6338445" cy="4229969"/>
          </a:xfrm>
          <a:prstGeom prst="rect">
            <a:avLst/>
          </a:prstGeom>
        </p:spPr>
      </p:pic>
    </p:spTree>
    <p:extLst>
      <p:ext uri="{BB962C8B-B14F-4D97-AF65-F5344CB8AC3E}">
        <p14:creationId xmlns:p14="http://schemas.microsoft.com/office/powerpoint/2010/main" val="15686331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9E2F64-7263-6427-26DD-66E9A15D47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DBC93-7394-F5B7-5D21-AFA56FBFE22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06E126AE-F314-EE7D-77E9-125D890FC805}"/>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92F6B99F-02F9-0F6B-072C-B83CE46756F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sp>
        <p:nvSpPr>
          <p:cNvPr id="4" name="Rectangle: Rounded Corners 3">
            <a:extLst>
              <a:ext uri="{FF2B5EF4-FFF2-40B4-BE49-F238E27FC236}">
                <a16:creationId xmlns:a16="http://schemas.microsoft.com/office/drawing/2014/main" id="{6580B83B-328D-F1D1-A6AE-7AA07007B535}"/>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Entity</a:t>
            </a:r>
          </a:p>
        </p:txBody>
      </p:sp>
      <p:pic>
        <p:nvPicPr>
          <p:cNvPr id="7" name="Picture 6">
            <a:extLst>
              <a:ext uri="{FF2B5EF4-FFF2-40B4-BE49-F238E27FC236}">
                <a16:creationId xmlns:a16="http://schemas.microsoft.com/office/drawing/2014/main" id="{52E8565D-8471-C3E8-BBD9-3FC69ED5367F}"/>
              </a:ext>
            </a:extLst>
          </p:cNvPr>
          <p:cNvPicPr>
            <a:picLocks noChangeAspect="1"/>
          </p:cNvPicPr>
          <p:nvPr/>
        </p:nvPicPr>
        <p:blipFill>
          <a:blip r:embed="rId3"/>
          <a:stretch>
            <a:fillRect/>
          </a:stretch>
        </p:blipFill>
        <p:spPr>
          <a:xfrm>
            <a:off x="4512294" y="1510431"/>
            <a:ext cx="6965732" cy="1835282"/>
          </a:xfrm>
          <a:prstGeom prst="rect">
            <a:avLst/>
          </a:prstGeom>
        </p:spPr>
      </p:pic>
    </p:spTree>
    <p:extLst>
      <p:ext uri="{BB962C8B-B14F-4D97-AF65-F5344CB8AC3E}">
        <p14:creationId xmlns:p14="http://schemas.microsoft.com/office/powerpoint/2010/main" val="29965352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5F9782-34DA-948A-5B87-61DB8BC78E5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7845F8-24DB-4F2C-CD57-3FD2AD5F07A2}"/>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32E42B1-8CAE-D2DB-98EC-7596BB8DA03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F0ABC44A-1DF0-D90B-8C36-DDBA6152CC27}"/>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sp>
        <p:nvSpPr>
          <p:cNvPr id="4" name="Rectangle: Rounded Corners 3">
            <a:extLst>
              <a:ext uri="{FF2B5EF4-FFF2-40B4-BE49-F238E27FC236}">
                <a16:creationId xmlns:a16="http://schemas.microsoft.com/office/drawing/2014/main" id="{C62593AB-8C1D-FECF-E08D-E5BC8A540085}"/>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Entity</a:t>
            </a:r>
          </a:p>
        </p:txBody>
      </p:sp>
      <p:sp>
        <p:nvSpPr>
          <p:cNvPr id="5" name="Rectangle: Rounded Corners 4">
            <a:extLst>
              <a:ext uri="{FF2B5EF4-FFF2-40B4-BE49-F238E27FC236}">
                <a16:creationId xmlns:a16="http://schemas.microsoft.com/office/drawing/2014/main" id="{1C9B1D31-29A4-4055-F3B4-A7EF923F0E8F}"/>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Producer</a:t>
            </a:r>
          </a:p>
        </p:txBody>
      </p:sp>
      <p:pic>
        <p:nvPicPr>
          <p:cNvPr id="8" name="Picture 7">
            <a:extLst>
              <a:ext uri="{FF2B5EF4-FFF2-40B4-BE49-F238E27FC236}">
                <a16:creationId xmlns:a16="http://schemas.microsoft.com/office/drawing/2014/main" id="{799A5799-0FD1-A166-37AC-FE9F74298F10}"/>
              </a:ext>
            </a:extLst>
          </p:cNvPr>
          <p:cNvPicPr>
            <a:picLocks noChangeAspect="1"/>
          </p:cNvPicPr>
          <p:nvPr/>
        </p:nvPicPr>
        <p:blipFill>
          <a:blip r:embed="rId3"/>
          <a:stretch>
            <a:fillRect/>
          </a:stretch>
        </p:blipFill>
        <p:spPr>
          <a:xfrm>
            <a:off x="4345983" y="1510431"/>
            <a:ext cx="7398977" cy="4855059"/>
          </a:xfrm>
          <a:prstGeom prst="rect">
            <a:avLst/>
          </a:prstGeom>
        </p:spPr>
      </p:pic>
    </p:spTree>
    <p:extLst>
      <p:ext uri="{BB962C8B-B14F-4D97-AF65-F5344CB8AC3E}">
        <p14:creationId xmlns:p14="http://schemas.microsoft.com/office/powerpoint/2010/main" val="4752893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8684F9-E2C1-0994-7B4A-0CAA78D205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3B1FE0-8A49-D29B-255F-264FD59C8E6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804B9AA-57C9-8FFE-27A9-7673BFB1F071}"/>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2C25823E-5B1F-E723-E92B-C161DA01078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sp>
        <p:nvSpPr>
          <p:cNvPr id="4" name="Rectangle: Rounded Corners 3">
            <a:extLst>
              <a:ext uri="{FF2B5EF4-FFF2-40B4-BE49-F238E27FC236}">
                <a16:creationId xmlns:a16="http://schemas.microsoft.com/office/drawing/2014/main" id="{9352FB6B-CE46-FCC8-FD21-F39A70006E0D}"/>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Entity</a:t>
            </a:r>
          </a:p>
        </p:txBody>
      </p:sp>
      <p:sp>
        <p:nvSpPr>
          <p:cNvPr id="5" name="Rectangle: Rounded Corners 4">
            <a:extLst>
              <a:ext uri="{FF2B5EF4-FFF2-40B4-BE49-F238E27FC236}">
                <a16:creationId xmlns:a16="http://schemas.microsoft.com/office/drawing/2014/main" id="{CE2D3DDE-011A-DDA7-5E21-B3EFE6BD3904}"/>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Producer</a:t>
            </a:r>
          </a:p>
        </p:txBody>
      </p:sp>
      <p:sp>
        <p:nvSpPr>
          <p:cNvPr id="7" name="Rectangle: Rounded Corners 6">
            <a:extLst>
              <a:ext uri="{FF2B5EF4-FFF2-40B4-BE49-F238E27FC236}">
                <a16:creationId xmlns:a16="http://schemas.microsoft.com/office/drawing/2014/main" id="{C83F8268-B748-195B-63AD-F67C9A0A79D9}"/>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Receiver</a:t>
            </a:r>
          </a:p>
        </p:txBody>
      </p:sp>
      <p:pic>
        <p:nvPicPr>
          <p:cNvPr id="9" name="Picture 8">
            <a:extLst>
              <a:ext uri="{FF2B5EF4-FFF2-40B4-BE49-F238E27FC236}">
                <a16:creationId xmlns:a16="http://schemas.microsoft.com/office/drawing/2014/main" id="{C294253B-16A1-CB73-2045-F361F21E77F9}"/>
              </a:ext>
            </a:extLst>
          </p:cNvPr>
          <p:cNvPicPr>
            <a:picLocks noChangeAspect="1"/>
          </p:cNvPicPr>
          <p:nvPr/>
        </p:nvPicPr>
        <p:blipFill>
          <a:blip r:embed="rId3"/>
          <a:stretch>
            <a:fillRect/>
          </a:stretch>
        </p:blipFill>
        <p:spPr>
          <a:xfrm>
            <a:off x="4339203" y="1510431"/>
            <a:ext cx="3368528" cy="4839569"/>
          </a:xfrm>
          <a:prstGeom prst="rect">
            <a:avLst/>
          </a:prstGeom>
        </p:spPr>
      </p:pic>
    </p:spTree>
    <p:extLst>
      <p:ext uri="{BB962C8B-B14F-4D97-AF65-F5344CB8AC3E}">
        <p14:creationId xmlns:p14="http://schemas.microsoft.com/office/powerpoint/2010/main" val="19384554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D97E4-8EE9-DC7E-538C-E96D0D502A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47CB4E-10C3-9854-2076-2499FFD0EAD3}"/>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3111B8A-F8EF-61E9-3DC5-0C76E754AB3D}"/>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0ECD3205-E3C8-9B1B-794D-03BAC7708D34}"/>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sp>
        <p:nvSpPr>
          <p:cNvPr id="4" name="Rectangle: Rounded Corners 3">
            <a:extLst>
              <a:ext uri="{FF2B5EF4-FFF2-40B4-BE49-F238E27FC236}">
                <a16:creationId xmlns:a16="http://schemas.microsoft.com/office/drawing/2014/main" id="{798CDA63-5E7C-DFFB-BCC9-14877E9692A8}"/>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Entity</a:t>
            </a:r>
          </a:p>
        </p:txBody>
      </p:sp>
      <p:sp>
        <p:nvSpPr>
          <p:cNvPr id="5" name="Rectangle: Rounded Corners 4">
            <a:extLst>
              <a:ext uri="{FF2B5EF4-FFF2-40B4-BE49-F238E27FC236}">
                <a16:creationId xmlns:a16="http://schemas.microsoft.com/office/drawing/2014/main" id="{A0111D07-3F0A-6D7E-CEC6-D5C70A9B7EC1}"/>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Producer</a:t>
            </a:r>
          </a:p>
        </p:txBody>
      </p:sp>
      <p:sp>
        <p:nvSpPr>
          <p:cNvPr id="7" name="Rectangle: Rounded Corners 6">
            <a:extLst>
              <a:ext uri="{FF2B5EF4-FFF2-40B4-BE49-F238E27FC236}">
                <a16:creationId xmlns:a16="http://schemas.microsoft.com/office/drawing/2014/main" id="{EDBBA453-93DC-7B95-07C7-61D6524328F9}"/>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Receiver</a:t>
            </a:r>
          </a:p>
        </p:txBody>
      </p:sp>
      <p:pic>
        <p:nvPicPr>
          <p:cNvPr id="8" name="Picture 7">
            <a:extLst>
              <a:ext uri="{FF2B5EF4-FFF2-40B4-BE49-F238E27FC236}">
                <a16:creationId xmlns:a16="http://schemas.microsoft.com/office/drawing/2014/main" id="{216CD1B9-1BA2-296B-B176-EF95A26681B0}"/>
              </a:ext>
            </a:extLst>
          </p:cNvPr>
          <p:cNvPicPr>
            <a:picLocks noChangeAspect="1"/>
          </p:cNvPicPr>
          <p:nvPr/>
        </p:nvPicPr>
        <p:blipFill>
          <a:blip r:embed="rId3">
            <a:alphaModFix amt="20000"/>
          </a:blip>
          <a:stretch>
            <a:fillRect/>
          </a:stretch>
        </p:blipFill>
        <p:spPr>
          <a:xfrm>
            <a:off x="4339203" y="1510431"/>
            <a:ext cx="3368528" cy="4839569"/>
          </a:xfrm>
          <a:prstGeom prst="rect">
            <a:avLst/>
          </a:prstGeom>
        </p:spPr>
      </p:pic>
      <p:pic>
        <p:nvPicPr>
          <p:cNvPr id="14" name="Picture 13">
            <a:extLst>
              <a:ext uri="{FF2B5EF4-FFF2-40B4-BE49-F238E27FC236}">
                <a16:creationId xmlns:a16="http://schemas.microsoft.com/office/drawing/2014/main" id="{0E95B59D-0AD9-FC17-4DD8-B797EEC29AE1}"/>
              </a:ext>
            </a:extLst>
          </p:cNvPr>
          <p:cNvPicPr>
            <a:picLocks noChangeAspect="1"/>
          </p:cNvPicPr>
          <p:nvPr/>
        </p:nvPicPr>
        <p:blipFill>
          <a:blip r:embed="rId4"/>
          <a:stretch>
            <a:fillRect/>
          </a:stretch>
        </p:blipFill>
        <p:spPr>
          <a:xfrm>
            <a:off x="4218320" y="1928300"/>
            <a:ext cx="7327732" cy="509756"/>
          </a:xfrm>
          <a:prstGeom prst="rect">
            <a:avLst/>
          </a:prstGeom>
          <a:ln>
            <a:solidFill>
              <a:schemeClr val="accent1"/>
            </a:solidFill>
          </a:ln>
        </p:spPr>
      </p:pic>
    </p:spTree>
    <p:extLst>
      <p:ext uri="{BB962C8B-B14F-4D97-AF65-F5344CB8AC3E}">
        <p14:creationId xmlns:p14="http://schemas.microsoft.com/office/powerpoint/2010/main" val="30052067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D2A7C3-1089-49AD-8588-370E49EFEA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AFE55C-E962-0C96-1EDA-22C5A7A5414C}"/>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D90F03D-86C6-2917-65CD-CF839E4477AA}"/>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7934C9DC-5FB7-D580-226B-DE3B6252039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sp>
        <p:nvSpPr>
          <p:cNvPr id="4" name="Rectangle: Rounded Corners 3">
            <a:extLst>
              <a:ext uri="{FF2B5EF4-FFF2-40B4-BE49-F238E27FC236}">
                <a16:creationId xmlns:a16="http://schemas.microsoft.com/office/drawing/2014/main" id="{0694C71A-2F7B-BFE2-BB4F-0BEE6E19D38F}"/>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Entity</a:t>
            </a:r>
          </a:p>
        </p:txBody>
      </p:sp>
      <p:sp>
        <p:nvSpPr>
          <p:cNvPr id="5" name="Rectangle: Rounded Corners 4">
            <a:extLst>
              <a:ext uri="{FF2B5EF4-FFF2-40B4-BE49-F238E27FC236}">
                <a16:creationId xmlns:a16="http://schemas.microsoft.com/office/drawing/2014/main" id="{7C4BEE6C-219D-449C-F021-8EB0D1E5C616}"/>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Producer</a:t>
            </a:r>
          </a:p>
        </p:txBody>
      </p:sp>
      <p:sp>
        <p:nvSpPr>
          <p:cNvPr id="7" name="Rectangle: Rounded Corners 6">
            <a:extLst>
              <a:ext uri="{FF2B5EF4-FFF2-40B4-BE49-F238E27FC236}">
                <a16:creationId xmlns:a16="http://schemas.microsoft.com/office/drawing/2014/main" id="{F4598116-4A0A-B701-4489-CAD1DF7431FC}"/>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Receiver</a:t>
            </a:r>
          </a:p>
        </p:txBody>
      </p:sp>
      <p:pic>
        <p:nvPicPr>
          <p:cNvPr id="8" name="Picture 7">
            <a:extLst>
              <a:ext uri="{FF2B5EF4-FFF2-40B4-BE49-F238E27FC236}">
                <a16:creationId xmlns:a16="http://schemas.microsoft.com/office/drawing/2014/main" id="{2B24D712-3EE4-1003-B842-4D41B693E57D}"/>
              </a:ext>
            </a:extLst>
          </p:cNvPr>
          <p:cNvPicPr>
            <a:picLocks noChangeAspect="1"/>
          </p:cNvPicPr>
          <p:nvPr/>
        </p:nvPicPr>
        <p:blipFill>
          <a:blip r:embed="rId3">
            <a:alphaModFix amt="20000"/>
          </a:blip>
          <a:stretch>
            <a:fillRect/>
          </a:stretch>
        </p:blipFill>
        <p:spPr>
          <a:xfrm>
            <a:off x="4339203" y="1510431"/>
            <a:ext cx="3368528" cy="4839569"/>
          </a:xfrm>
          <a:prstGeom prst="rect">
            <a:avLst/>
          </a:prstGeom>
        </p:spPr>
      </p:pic>
      <p:pic>
        <p:nvPicPr>
          <p:cNvPr id="12" name="Picture 11">
            <a:extLst>
              <a:ext uri="{FF2B5EF4-FFF2-40B4-BE49-F238E27FC236}">
                <a16:creationId xmlns:a16="http://schemas.microsoft.com/office/drawing/2014/main" id="{30537912-01AB-AC88-6744-A7E21B0D2482}"/>
              </a:ext>
            </a:extLst>
          </p:cNvPr>
          <p:cNvPicPr>
            <a:picLocks noChangeAspect="1"/>
          </p:cNvPicPr>
          <p:nvPr/>
        </p:nvPicPr>
        <p:blipFill>
          <a:blip r:embed="rId4"/>
          <a:stretch>
            <a:fillRect/>
          </a:stretch>
        </p:blipFill>
        <p:spPr>
          <a:xfrm>
            <a:off x="4339202" y="1470971"/>
            <a:ext cx="6325231" cy="4879029"/>
          </a:xfrm>
          <a:prstGeom prst="rect">
            <a:avLst/>
          </a:prstGeom>
          <a:ln>
            <a:solidFill>
              <a:schemeClr val="accent1"/>
            </a:solidFill>
          </a:ln>
        </p:spPr>
      </p:pic>
    </p:spTree>
    <p:extLst>
      <p:ext uri="{BB962C8B-B14F-4D97-AF65-F5344CB8AC3E}">
        <p14:creationId xmlns:p14="http://schemas.microsoft.com/office/powerpoint/2010/main" val="24749769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36EC81-9EFD-76FC-18C6-84BD945079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DA888D-2611-75F8-7924-F975C27A151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A9D88213-11B4-77A3-1835-F69A3BF44901}"/>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09172DAE-F1EC-83A8-6771-3BA0E18244C9}"/>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sp>
        <p:nvSpPr>
          <p:cNvPr id="4" name="Rectangle: Rounded Corners 3">
            <a:extLst>
              <a:ext uri="{FF2B5EF4-FFF2-40B4-BE49-F238E27FC236}">
                <a16:creationId xmlns:a16="http://schemas.microsoft.com/office/drawing/2014/main" id="{7B99162D-711D-1E0F-97A1-A7FC8DB3C405}"/>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Entity</a:t>
            </a:r>
          </a:p>
        </p:txBody>
      </p:sp>
      <p:sp>
        <p:nvSpPr>
          <p:cNvPr id="5" name="Rectangle: Rounded Corners 4">
            <a:extLst>
              <a:ext uri="{FF2B5EF4-FFF2-40B4-BE49-F238E27FC236}">
                <a16:creationId xmlns:a16="http://schemas.microsoft.com/office/drawing/2014/main" id="{4662FFB5-D1D8-C731-6548-F7B0F85FAD9E}"/>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Producer</a:t>
            </a:r>
          </a:p>
        </p:txBody>
      </p:sp>
      <p:sp>
        <p:nvSpPr>
          <p:cNvPr id="7" name="Rectangle: Rounded Corners 6">
            <a:extLst>
              <a:ext uri="{FF2B5EF4-FFF2-40B4-BE49-F238E27FC236}">
                <a16:creationId xmlns:a16="http://schemas.microsoft.com/office/drawing/2014/main" id="{30BF86B0-18FA-5BB9-86CB-91EB14506BE0}"/>
              </a:ext>
            </a:extLst>
          </p:cNvPr>
          <p:cNvSpPr/>
          <p:nvPr/>
        </p:nvSpPr>
        <p:spPr>
          <a:xfrm>
            <a:off x="202459" y="4161483"/>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Receiver</a:t>
            </a:r>
          </a:p>
        </p:txBody>
      </p:sp>
      <p:sp>
        <p:nvSpPr>
          <p:cNvPr id="13" name="Rectangle: Rounded Corners 12">
            <a:extLst>
              <a:ext uri="{FF2B5EF4-FFF2-40B4-BE49-F238E27FC236}">
                <a16:creationId xmlns:a16="http://schemas.microsoft.com/office/drawing/2014/main" id="{7115C7CB-3531-8923-6157-F85843EF905B}"/>
              </a:ext>
            </a:extLst>
          </p:cNvPr>
          <p:cNvSpPr/>
          <p:nvPr/>
        </p:nvSpPr>
        <p:spPr>
          <a:xfrm>
            <a:off x="202458" y="4824246"/>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9" name="Picture 8">
            <a:extLst>
              <a:ext uri="{FF2B5EF4-FFF2-40B4-BE49-F238E27FC236}">
                <a16:creationId xmlns:a16="http://schemas.microsoft.com/office/drawing/2014/main" id="{4DE7CDD3-F48E-202B-6FFC-739EC5059CC7}"/>
              </a:ext>
            </a:extLst>
          </p:cNvPr>
          <p:cNvPicPr>
            <a:picLocks noChangeAspect="1"/>
          </p:cNvPicPr>
          <p:nvPr/>
        </p:nvPicPr>
        <p:blipFill>
          <a:blip r:embed="rId3"/>
          <a:stretch>
            <a:fillRect/>
          </a:stretch>
        </p:blipFill>
        <p:spPr>
          <a:xfrm>
            <a:off x="5886460" y="269675"/>
            <a:ext cx="5310929" cy="2991268"/>
          </a:xfrm>
          <a:prstGeom prst="rect">
            <a:avLst/>
          </a:prstGeom>
        </p:spPr>
      </p:pic>
      <p:pic>
        <p:nvPicPr>
          <p:cNvPr id="11" name="Picture 10">
            <a:extLst>
              <a:ext uri="{FF2B5EF4-FFF2-40B4-BE49-F238E27FC236}">
                <a16:creationId xmlns:a16="http://schemas.microsoft.com/office/drawing/2014/main" id="{22F05A7B-BB2C-5D27-7F73-4A3A370A3EB0}"/>
              </a:ext>
            </a:extLst>
          </p:cNvPr>
          <p:cNvPicPr>
            <a:picLocks noChangeAspect="1"/>
          </p:cNvPicPr>
          <p:nvPr/>
        </p:nvPicPr>
        <p:blipFill>
          <a:blip r:embed="rId4"/>
          <a:stretch>
            <a:fillRect/>
          </a:stretch>
        </p:blipFill>
        <p:spPr>
          <a:xfrm>
            <a:off x="5886460" y="3428999"/>
            <a:ext cx="5310929" cy="2991268"/>
          </a:xfrm>
          <a:prstGeom prst="rect">
            <a:avLst/>
          </a:prstGeom>
        </p:spPr>
      </p:pic>
      <p:pic>
        <p:nvPicPr>
          <p:cNvPr id="14" name="Picture 13">
            <a:extLst>
              <a:ext uri="{FF2B5EF4-FFF2-40B4-BE49-F238E27FC236}">
                <a16:creationId xmlns:a16="http://schemas.microsoft.com/office/drawing/2014/main" id="{060DC74F-27B8-1B52-1AB3-904565CD1BAC}"/>
              </a:ext>
            </a:extLst>
          </p:cNvPr>
          <p:cNvPicPr>
            <a:picLocks noChangeAspect="1"/>
          </p:cNvPicPr>
          <p:nvPr/>
        </p:nvPicPr>
        <p:blipFill>
          <a:blip r:embed="rId5"/>
          <a:stretch>
            <a:fillRect/>
          </a:stretch>
        </p:blipFill>
        <p:spPr>
          <a:xfrm>
            <a:off x="5886460" y="269675"/>
            <a:ext cx="5310930" cy="2991268"/>
          </a:xfrm>
          <a:prstGeom prst="rect">
            <a:avLst/>
          </a:prstGeom>
        </p:spPr>
      </p:pic>
      <p:pic>
        <p:nvPicPr>
          <p:cNvPr id="16" name="Picture 15">
            <a:extLst>
              <a:ext uri="{FF2B5EF4-FFF2-40B4-BE49-F238E27FC236}">
                <a16:creationId xmlns:a16="http://schemas.microsoft.com/office/drawing/2014/main" id="{17692101-8B54-389F-1B69-C71AAA9B6E21}"/>
              </a:ext>
            </a:extLst>
          </p:cNvPr>
          <p:cNvPicPr>
            <a:picLocks noChangeAspect="1"/>
          </p:cNvPicPr>
          <p:nvPr/>
        </p:nvPicPr>
        <p:blipFill>
          <a:blip r:embed="rId6"/>
          <a:stretch>
            <a:fillRect/>
          </a:stretch>
        </p:blipFill>
        <p:spPr>
          <a:xfrm>
            <a:off x="5886459" y="3428999"/>
            <a:ext cx="5310930" cy="2991268"/>
          </a:xfrm>
          <a:prstGeom prst="rect">
            <a:avLst/>
          </a:prstGeom>
        </p:spPr>
      </p:pic>
    </p:spTree>
    <p:extLst>
      <p:ext uri="{BB962C8B-B14F-4D97-AF65-F5344CB8AC3E}">
        <p14:creationId xmlns:p14="http://schemas.microsoft.com/office/powerpoint/2010/main" val="40094165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3CB1FB-2801-AFAA-C89A-0EBB46D18A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40CE6C-C82A-F1F8-FB5E-BC244947831D}"/>
              </a:ext>
            </a:extLst>
          </p:cNvPr>
          <p:cNvSpPr>
            <a:spLocks noGrp="1"/>
          </p:cNvSpPr>
          <p:nvPr>
            <p:ph type="title"/>
          </p:nvPr>
        </p:nvSpPr>
        <p:spPr/>
        <p:txBody>
          <a:bodyPr/>
          <a:lstStyle/>
          <a:p>
            <a:r>
              <a:rPr lang="en-US" dirty="0"/>
              <a:t>Key Points to Remember</a:t>
            </a:r>
          </a:p>
        </p:txBody>
      </p:sp>
      <p:sp>
        <p:nvSpPr>
          <p:cNvPr id="6" name="Rectangle: Rounded Corners 5">
            <a:extLst>
              <a:ext uri="{FF2B5EF4-FFF2-40B4-BE49-F238E27FC236}">
                <a16:creationId xmlns:a16="http://schemas.microsoft.com/office/drawing/2014/main" id="{D0839D2E-20C6-2070-67E8-A2D82B31EFE0}"/>
              </a:ext>
            </a:extLst>
          </p:cNvPr>
          <p:cNvSpPr/>
          <p:nvPr/>
        </p:nvSpPr>
        <p:spPr>
          <a:xfrm>
            <a:off x="222179" y="2261937"/>
            <a:ext cx="2646948" cy="116706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Use Unique Identifiers</a:t>
            </a:r>
          </a:p>
        </p:txBody>
      </p:sp>
      <p:sp>
        <p:nvSpPr>
          <p:cNvPr id="7" name="Rectangle: Rounded Corners 6">
            <a:extLst>
              <a:ext uri="{FF2B5EF4-FFF2-40B4-BE49-F238E27FC236}">
                <a16:creationId xmlns:a16="http://schemas.microsoft.com/office/drawing/2014/main" id="{C9AAF43A-C818-A033-D165-BA8240240E90}"/>
              </a:ext>
            </a:extLst>
          </p:cNvPr>
          <p:cNvSpPr/>
          <p:nvPr/>
        </p:nvSpPr>
        <p:spPr>
          <a:xfrm>
            <a:off x="3271785" y="2261936"/>
            <a:ext cx="2646948" cy="116706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Maintain Processing State</a:t>
            </a:r>
          </a:p>
        </p:txBody>
      </p:sp>
      <p:sp>
        <p:nvSpPr>
          <p:cNvPr id="8" name="Rectangle: Rounded Corners 7">
            <a:extLst>
              <a:ext uri="{FF2B5EF4-FFF2-40B4-BE49-F238E27FC236}">
                <a16:creationId xmlns:a16="http://schemas.microsoft.com/office/drawing/2014/main" id="{609F683B-4687-8C1F-89FA-45BB780D8978}"/>
              </a:ext>
            </a:extLst>
          </p:cNvPr>
          <p:cNvSpPr/>
          <p:nvPr/>
        </p:nvSpPr>
        <p:spPr>
          <a:xfrm>
            <a:off x="6273266" y="2261935"/>
            <a:ext cx="2646948" cy="116706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Implement Idempotent Logic</a:t>
            </a:r>
          </a:p>
        </p:txBody>
      </p:sp>
      <p:sp>
        <p:nvSpPr>
          <p:cNvPr id="9" name="Rectangle: Rounded Corners 8">
            <a:extLst>
              <a:ext uri="{FF2B5EF4-FFF2-40B4-BE49-F238E27FC236}">
                <a16:creationId xmlns:a16="http://schemas.microsoft.com/office/drawing/2014/main" id="{ECF7A3A9-D01F-8125-6E1E-B1A0A5ABB618}"/>
              </a:ext>
            </a:extLst>
          </p:cNvPr>
          <p:cNvSpPr/>
          <p:nvPr/>
        </p:nvSpPr>
        <p:spPr>
          <a:xfrm>
            <a:off x="9322872" y="2261934"/>
            <a:ext cx="2646948" cy="1167063"/>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Monitor and Audit</a:t>
            </a:r>
          </a:p>
        </p:txBody>
      </p:sp>
    </p:spTree>
    <p:extLst>
      <p:ext uri="{BB962C8B-B14F-4D97-AF65-F5344CB8AC3E}">
        <p14:creationId xmlns:p14="http://schemas.microsoft.com/office/powerpoint/2010/main" val="25752513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6"/>
                                        </p:tgtEl>
                                        <p:attrNameLst>
                                          <p:attrName>style.opacity</p:attrName>
                                        </p:attrNameLst>
                                      </p:cBhvr>
                                      <p:to>
                                        <p:strVal val="0.25"/>
                                      </p:to>
                                    </p:set>
                                    <p:animEffect filter="image" prLst="opacity: 0.25">
                                      <p:cBhvr rctx="IE">
                                        <p:cTn id="12" dur="indefinite"/>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8"/>
                                        </p:tgtEl>
                                        <p:attrNameLst>
                                          <p:attrName>style.opacity</p:attrName>
                                        </p:attrNameLst>
                                      </p:cBhvr>
                                      <p:to>
                                        <p:strVal val="0.25"/>
                                      </p:to>
                                    </p:set>
                                    <p:animEffect filter="image" prLst="opacity: 0.25">
                                      <p:cBhvr rctx="IE">
                                        <p:cTn id="28" dur="indefinite"/>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D1EE19-B33C-D1C8-8027-9D90CA6D83A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0FA495-3CBC-1DEB-BA43-3B1A2A9E3C15}"/>
              </a:ext>
            </a:extLst>
          </p:cNvPr>
          <p:cNvSpPr>
            <a:spLocks noGrp="1"/>
          </p:cNvSpPr>
          <p:nvPr>
            <p:ph type="title"/>
          </p:nvPr>
        </p:nvSpPr>
        <p:spPr/>
        <p:txBody>
          <a:bodyPr/>
          <a:lstStyle/>
          <a:p>
            <a:r>
              <a:rPr lang="en-US" dirty="0"/>
              <a:t>Message Scheduling Pattern</a:t>
            </a:r>
          </a:p>
        </p:txBody>
      </p:sp>
      <p:sp>
        <p:nvSpPr>
          <p:cNvPr id="3" name="Text Placeholder 2">
            <a:extLst>
              <a:ext uri="{FF2B5EF4-FFF2-40B4-BE49-F238E27FC236}">
                <a16:creationId xmlns:a16="http://schemas.microsoft.com/office/drawing/2014/main" id="{B6014DE9-E1B6-DDFD-90A9-1C821163F847}"/>
              </a:ext>
            </a:extLst>
          </p:cNvPr>
          <p:cNvSpPr>
            <a:spLocks noGrp="1"/>
          </p:cNvSpPr>
          <p:nvPr>
            <p:ph type="body" idx="1"/>
          </p:nvPr>
        </p:nvSpPr>
        <p:spPr/>
        <p:txBody>
          <a:bodyPr/>
          <a:lstStyle/>
          <a:p>
            <a:r>
              <a:rPr lang="en-US" dirty="0">
                <a:solidFill>
                  <a:srgbClr val="094843"/>
                </a:solidFill>
              </a:rPr>
              <a:t>Advanced Processing Techniques</a:t>
            </a:r>
          </a:p>
        </p:txBody>
      </p:sp>
    </p:spTree>
    <p:extLst>
      <p:ext uri="{BB962C8B-B14F-4D97-AF65-F5344CB8AC3E}">
        <p14:creationId xmlns:p14="http://schemas.microsoft.com/office/powerpoint/2010/main" val="9539585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383F7B-1E18-2967-4AF8-E97094F375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5C626F-F0D0-4A80-58AD-7EF1E596AB6B}"/>
              </a:ext>
            </a:extLst>
          </p:cNvPr>
          <p:cNvSpPr>
            <a:spLocks noGrp="1"/>
          </p:cNvSpPr>
          <p:nvPr>
            <p:ph type="title"/>
          </p:nvPr>
        </p:nvSpPr>
        <p:spPr/>
        <p:txBody>
          <a:bodyPr/>
          <a:lstStyle/>
          <a:p>
            <a:r>
              <a:rPr lang="en-US" dirty="0"/>
              <a:t>What is the Message Scheduling Pattern</a:t>
            </a:r>
          </a:p>
        </p:txBody>
      </p:sp>
      <p:sp>
        <p:nvSpPr>
          <p:cNvPr id="4" name="Rectangle: Rounded Corners 3">
            <a:extLst>
              <a:ext uri="{FF2B5EF4-FFF2-40B4-BE49-F238E27FC236}">
                <a16:creationId xmlns:a16="http://schemas.microsoft.com/office/drawing/2014/main" id="{89278666-FE1E-E9DA-801E-B0D05EA6A80A}"/>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Delaying the processing of a message.</a:t>
            </a:r>
          </a:p>
        </p:txBody>
      </p:sp>
      <p:sp>
        <p:nvSpPr>
          <p:cNvPr id="5" name="Rectangle: Rounded Corners 4">
            <a:extLst>
              <a:ext uri="{FF2B5EF4-FFF2-40B4-BE49-F238E27FC236}">
                <a16:creationId xmlns:a16="http://schemas.microsoft.com/office/drawing/2014/main" id="{A18AA2A8-9D85-77C9-06D0-BEADCC05B3A0}"/>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Enable system to handle tasks at appropriate times</a:t>
            </a:r>
          </a:p>
        </p:txBody>
      </p:sp>
    </p:spTree>
    <p:extLst>
      <p:ext uri="{BB962C8B-B14F-4D97-AF65-F5344CB8AC3E}">
        <p14:creationId xmlns:p14="http://schemas.microsoft.com/office/powerpoint/2010/main" val="16951579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1C39C-7538-837B-7B56-34906661C2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444C49-B4CF-4D20-A00D-80F342520019}"/>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E8F53213-D018-129E-9359-E428B2BC7CCA}"/>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4" name="Rectangle: Rounded Corners 3">
            <a:extLst>
              <a:ext uri="{FF2B5EF4-FFF2-40B4-BE49-F238E27FC236}">
                <a16:creationId xmlns:a16="http://schemas.microsoft.com/office/drawing/2014/main" id="{B4D750F7-82C3-9342-5446-DCAD478FD493}"/>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Queue</a:t>
            </a:r>
          </a:p>
        </p:txBody>
      </p:sp>
      <p:sp>
        <p:nvSpPr>
          <p:cNvPr id="5" name="Rectangle: Rounded Corners 4">
            <a:extLst>
              <a:ext uri="{FF2B5EF4-FFF2-40B4-BE49-F238E27FC236}">
                <a16:creationId xmlns:a16="http://schemas.microsoft.com/office/drawing/2014/main" id="{B82D90FB-E71E-79BD-9CC8-EE82FCEDC7E8}"/>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6" name="Rectangle: Rounded Corners 5">
            <a:extLst>
              <a:ext uri="{FF2B5EF4-FFF2-40B4-BE49-F238E27FC236}">
                <a16:creationId xmlns:a16="http://schemas.microsoft.com/office/drawing/2014/main" id="{19DE118A-55D4-8AE4-034F-877B2FAEE834}"/>
              </a:ext>
            </a:extLst>
          </p:cNvPr>
          <p:cNvSpPr/>
          <p:nvPr/>
        </p:nvSpPr>
        <p:spPr>
          <a:xfrm>
            <a:off x="202459" y="351744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Consumer</a:t>
            </a:r>
          </a:p>
        </p:txBody>
      </p:sp>
      <p:sp>
        <p:nvSpPr>
          <p:cNvPr id="7" name="Rectangle: Rounded Corners 6">
            <a:extLst>
              <a:ext uri="{FF2B5EF4-FFF2-40B4-BE49-F238E27FC236}">
                <a16:creationId xmlns:a16="http://schemas.microsoft.com/office/drawing/2014/main" id="{F0BB38E9-6AC9-8FA5-B625-9D3EBC1E9613}"/>
              </a:ext>
            </a:extLst>
          </p:cNvPr>
          <p:cNvSpPr/>
          <p:nvPr/>
        </p:nvSpPr>
        <p:spPr>
          <a:xfrm>
            <a:off x="202459" y="419893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10" name="Picture 9">
            <a:extLst>
              <a:ext uri="{FF2B5EF4-FFF2-40B4-BE49-F238E27FC236}">
                <a16:creationId xmlns:a16="http://schemas.microsoft.com/office/drawing/2014/main" id="{5DFF4FAE-B733-2A0C-B910-F4AF7A98DBD6}"/>
              </a:ext>
            </a:extLst>
          </p:cNvPr>
          <p:cNvPicPr>
            <a:picLocks noChangeAspect="1"/>
          </p:cNvPicPr>
          <p:nvPr/>
        </p:nvPicPr>
        <p:blipFill>
          <a:blip r:embed="rId3"/>
          <a:stretch>
            <a:fillRect/>
          </a:stretch>
        </p:blipFill>
        <p:spPr>
          <a:xfrm>
            <a:off x="4582150" y="1483178"/>
            <a:ext cx="6771649" cy="1607657"/>
          </a:xfrm>
          <a:prstGeom prst="rect">
            <a:avLst/>
          </a:prstGeom>
        </p:spPr>
      </p:pic>
      <p:pic>
        <p:nvPicPr>
          <p:cNvPr id="13" name="Picture 12">
            <a:extLst>
              <a:ext uri="{FF2B5EF4-FFF2-40B4-BE49-F238E27FC236}">
                <a16:creationId xmlns:a16="http://schemas.microsoft.com/office/drawing/2014/main" id="{0A3BE047-5239-849B-ED9F-A0C0217EEE86}"/>
              </a:ext>
            </a:extLst>
          </p:cNvPr>
          <p:cNvPicPr>
            <a:picLocks noChangeAspect="1"/>
          </p:cNvPicPr>
          <p:nvPr/>
        </p:nvPicPr>
        <p:blipFill>
          <a:blip r:embed="rId4"/>
          <a:stretch>
            <a:fillRect/>
          </a:stretch>
        </p:blipFill>
        <p:spPr>
          <a:xfrm>
            <a:off x="4582149" y="3403082"/>
            <a:ext cx="6771649" cy="2569817"/>
          </a:xfrm>
          <a:prstGeom prst="rect">
            <a:avLst/>
          </a:prstGeom>
        </p:spPr>
      </p:pic>
    </p:spTree>
    <p:extLst>
      <p:ext uri="{BB962C8B-B14F-4D97-AF65-F5344CB8AC3E}">
        <p14:creationId xmlns:p14="http://schemas.microsoft.com/office/powerpoint/2010/main" val="7007458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E5DB1-0EDC-7AB9-0646-71427BF801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5EC849-1183-73ED-FA8F-6A9016C8B1ED}"/>
              </a:ext>
            </a:extLst>
          </p:cNvPr>
          <p:cNvSpPr>
            <a:spLocks noGrp="1"/>
          </p:cNvSpPr>
          <p:nvPr>
            <p:ph type="title"/>
          </p:nvPr>
        </p:nvSpPr>
        <p:spPr/>
        <p:txBody>
          <a:bodyPr/>
          <a:lstStyle/>
          <a:p>
            <a:r>
              <a:rPr lang="en-US" dirty="0"/>
              <a:t>Key Components and Flow</a:t>
            </a:r>
          </a:p>
        </p:txBody>
      </p:sp>
      <p:sp>
        <p:nvSpPr>
          <p:cNvPr id="79" name="Rectangle: Rounded Corners 78">
            <a:extLst>
              <a:ext uri="{FF2B5EF4-FFF2-40B4-BE49-F238E27FC236}">
                <a16:creationId xmlns:a16="http://schemas.microsoft.com/office/drawing/2014/main" id="{8AD661CC-1E57-C9A4-82D4-4E94B887D48B}"/>
              </a:ext>
            </a:extLst>
          </p:cNvPr>
          <p:cNvSpPr/>
          <p:nvPr/>
        </p:nvSpPr>
        <p:spPr>
          <a:xfrm>
            <a:off x="265794" y="310345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Queue</a:t>
            </a:r>
          </a:p>
        </p:txBody>
      </p:sp>
      <p:sp>
        <p:nvSpPr>
          <p:cNvPr id="80" name="Rectangle: Rounded Corners 79">
            <a:extLst>
              <a:ext uri="{FF2B5EF4-FFF2-40B4-BE49-F238E27FC236}">
                <a16:creationId xmlns:a16="http://schemas.microsoft.com/office/drawing/2014/main" id="{F1557B3E-F6CD-E452-8668-5CCDFE23B08A}"/>
              </a:ext>
            </a:extLst>
          </p:cNvPr>
          <p:cNvSpPr/>
          <p:nvPr/>
        </p:nvSpPr>
        <p:spPr>
          <a:xfrm>
            <a:off x="265794" y="198890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Scheduler</a:t>
            </a:r>
          </a:p>
        </p:txBody>
      </p:sp>
      <p:sp>
        <p:nvSpPr>
          <p:cNvPr id="81" name="Rectangle: Rounded Corners 80">
            <a:extLst>
              <a:ext uri="{FF2B5EF4-FFF2-40B4-BE49-F238E27FC236}">
                <a16:creationId xmlns:a16="http://schemas.microsoft.com/office/drawing/2014/main" id="{9637E932-921B-17DE-DF67-75C3ADA0E488}"/>
              </a:ext>
            </a:extLst>
          </p:cNvPr>
          <p:cNvSpPr/>
          <p:nvPr/>
        </p:nvSpPr>
        <p:spPr>
          <a:xfrm>
            <a:off x="265794" y="4218014"/>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Time-based Triggers</a:t>
            </a:r>
          </a:p>
        </p:txBody>
      </p:sp>
    </p:spTree>
    <p:extLst>
      <p:ext uri="{BB962C8B-B14F-4D97-AF65-F5344CB8AC3E}">
        <p14:creationId xmlns:p14="http://schemas.microsoft.com/office/powerpoint/2010/main" val="38397488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77B13F-CA86-154D-C955-84E450406E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31047-89B0-6098-977D-04E257549FAA}"/>
              </a:ext>
            </a:extLst>
          </p:cNvPr>
          <p:cNvSpPr>
            <a:spLocks noGrp="1"/>
          </p:cNvSpPr>
          <p:nvPr>
            <p:ph type="title"/>
          </p:nvPr>
        </p:nvSpPr>
        <p:spPr/>
        <p:txBody>
          <a:bodyPr/>
          <a:lstStyle/>
          <a:p>
            <a:r>
              <a:rPr lang="en-US" dirty="0"/>
              <a:t>Key Components and Flow</a:t>
            </a:r>
          </a:p>
        </p:txBody>
      </p:sp>
      <p:sp>
        <p:nvSpPr>
          <p:cNvPr id="4" name="Rectangle: Rounded Corners 3">
            <a:extLst>
              <a:ext uri="{FF2B5EF4-FFF2-40B4-BE49-F238E27FC236}">
                <a16:creationId xmlns:a16="http://schemas.microsoft.com/office/drawing/2014/main" id="{8E127A75-E3B4-139E-30AC-3C32D8E738DE}"/>
              </a:ext>
            </a:extLst>
          </p:cNvPr>
          <p:cNvSpPr/>
          <p:nvPr/>
        </p:nvSpPr>
        <p:spPr>
          <a:xfrm>
            <a:off x="4929985" y="3162249"/>
            <a:ext cx="3422076"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 name="Oval 4">
            <a:extLst>
              <a:ext uri="{FF2B5EF4-FFF2-40B4-BE49-F238E27FC236}">
                <a16:creationId xmlns:a16="http://schemas.microsoft.com/office/drawing/2014/main" id="{DDD65B9C-E6D2-5A05-369B-574F84000CF8}"/>
              </a:ext>
            </a:extLst>
          </p:cNvPr>
          <p:cNvSpPr/>
          <p:nvPr/>
        </p:nvSpPr>
        <p:spPr>
          <a:xfrm>
            <a:off x="8997772" y="310065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 name="Oval 2">
            <a:extLst>
              <a:ext uri="{FF2B5EF4-FFF2-40B4-BE49-F238E27FC236}">
                <a16:creationId xmlns:a16="http://schemas.microsoft.com/office/drawing/2014/main" id="{65C8569F-94FC-87C1-7904-4AB68D7A2B0A}"/>
              </a:ext>
            </a:extLst>
          </p:cNvPr>
          <p:cNvSpPr/>
          <p:nvPr/>
        </p:nvSpPr>
        <p:spPr>
          <a:xfrm>
            <a:off x="3558484"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1" name="TextBox 20">
            <a:extLst>
              <a:ext uri="{FF2B5EF4-FFF2-40B4-BE49-F238E27FC236}">
                <a16:creationId xmlns:a16="http://schemas.microsoft.com/office/drawing/2014/main" id="{E1A3FA03-2D2C-75C6-33E3-6ABA4FDC8538}"/>
              </a:ext>
            </a:extLst>
          </p:cNvPr>
          <p:cNvSpPr txBox="1"/>
          <p:nvPr/>
        </p:nvSpPr>
        <p:spPr>
          <a:xfrm>
            <a:off x="6548658" y="3541387"/>
            <a:ext cx="184731" cy="338554"/>
          </a:xfrm>
          <a:prstGeom prst="rect">
            <a:avLst/>
          </a:prstGeom>
          <a:noFill/>
        </p:spPr>
        <p:txBody>
          <a:bodyPr wrap="none" rtlCol="0">
            <a:spAutoFit/>
          </a:bodyPr>
          <a:lstStyle/>
          <a:p>
            <a:endParaRPr lang="en-US" sz="1600" dirty="0"/>
          </a:p>
        </p:txBody>
      </p:sp>
      <p:sp>
        <p:nvSpPr>
          <p:cNvPr id="79" name="Rectangle: Rounded Corners 78">
            <a:extLst>
              <a:ext uri="{FF2B5EF4-FFF2-40B4-BE49-F238E27FC236}">
                <a16:creationId xmlns:a16="http://schemas.microsoft.com/office/drawing/2014/main" id="{59763E46-49BE-14C4-443A-AFE367C020FC}"/>
              </a:ext>
            </a:extLst>
          </p:cNvPr>
          <p:cNvSpPr/>
          <p:nvPr/>
        </p:nvSpPr>
        <p:spPr>
          <a:xfrm>
            <a:off x="265794" y="310345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Queue</a:t>
            </a:r>
          </a:p>
        </p:txBody>
      </p:sp>
      <p:sp>
        <p:nvSpPr>
          <p:cNvPr id="80" name="Rectangle: Rounded Corners 79">
            <a:extLst>
              <a:ext uri="{FF2B5EF4-FFF2-40B4-BE49-F238E27FC236}">
                <a16:creationId xmlns:a16="http://schemas.microsoft.com/office/drawing/2014/main" id="{1F95F08D-EEDE-3CF2-BA33-8AC69ED6F965}"/>
              </a:ext>
            </a:extLst>
          </p:cNvPr>
          <p:cNvSpPr/>
          <p:nvPr/>
        </p:nvSpPr>
        <p:spPr>
          <a:xfrm>
            <a:off x="265794" y="198890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Scheduler</a:t>
            </a:r>
          </a:p>
        </p:txBody>
      </p:sp>
      <p:sp>
        <p:nvSpPr>
          <p:cNvPr id="81" name="Rectangle: Rounded Corners 80">
            <a:extLst>
              <a:ext uri="{FF2B5EF4-FFF2-40B4-BE49-F238E27FC236}">
                <a16:creationId xmlns:a16="http://schemas.microsoft.com/office/drawing/2014/main" id="{EF11C2D1-5C4D-3745-11E4-DA8316ABB6E3}"/>
              </a:ext>
            </a:extLst>
          </p:cNvPr>
          <p:cNvSpPr/>
          <p:nvPr/>
        </p:nvSpPr>
        <p:spPr>
          <a:xfrm>
            <a:off x="265794" y="4218014"/>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Time-based Triggers</a:t>
            </a:r>
          </a:p>
        </p:txBody>
      </p:sp>
      <p:sp>
        <p:nvSpPr>
          <p:cNvPr id="52" name="Rectangle: Rounded Corners 51">
            <a:extLst>
              <a:ext uri="{FF2B5EF4-FFF2-40B4-BE49-F238E27FC236}">
                <a16:creationId xmlns:a16="http://schemas.microsoft.com/office/drawing/2014/main" id="{B16FD3E3-588A-7A2F-5386-92C5E6C32C23}"/>
              </a:ext>
            </a:extLst>
          </p:cNvPr>
          <p:cNvSpPr/>
          <p:nvPr/>
        </p:nvSpPr>
        <p:spPr>
          <a:xfrm>
            <a:off x="4929985" y="3912500"/>
            <a:ext cx="3422076" cy="56380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pic>
        <p:nvPicPr>
          <p:cNvPr id="76" name="Picture 75" descr="Free Envelope Clipart Black And White, Download Free Envelope Clipart Black  And White png images, Free ClipArts on Clipart Library">
            <a:extLst>
              <a:ext uri="{FF2B5EF4-FFF2-40B4-BE49-F238E27FC236}">
                <a16:creationId xmlns:a16="http://schemas.microsoft.com/office/drawing/2014/main" id="{3D9559A3-4B68-C19D-DABE-BEF80282C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436"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Free Envelope Clipart Black And White, Download Free Envelope Clipart Black  And White png images, Free ClipArts on Clipart Library">
            <a:extLst>
              <a:ext uri="{FF2B5EF4-FFF2-40B4-BE49-F238E27FC236}">
                <a16:creationId xmlns:a16="http://schemas.microsoft.com/office/drawing/2014/main" id="{2D8FFD02-5BEF-77E2-4679-CF39083C9E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562" y="32713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Free Envelope Clipart Black And White, Download Free Envelope Clipart Black  And White png images, Free ClipArts on Clipart Library">
            <a:extLst>
              <a:ext uri="{FF2B5EF4-FFF2-40B4-BE49-F238E27FC236}">
                <a16:creationId xmlns:a16="http://schemas.microsoft.com/office/drawing/2014/main" id="{BE2B922C-A1FF-775B-6B58-EA10100B94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4724" y="3259623"/>
            <a:ext cx="535720" cy="369052"/>
          </a:xfrm>
          <a:prstGeom prst="rect">
            <a:avLst/>
          </a:prstGeom>
          <a:noFill/>
          <a:extLst>
            <a:ext uri="{909E8E84-426E-40DD-AFC4-6F175D3DCCD1}">
              <a14:hiddenFill xmlns:a14="http://schemas.microsoft.com/office/drawing/2010/main">
                <a:solidFill>
                  <a:srgbClr val="FFFFFF"/>
                </a:solidFill>
              </a14:hiddenFill>
            </a:ext>
          </a:extLst>
        </p:spPr>
      </p:pic>
      <p:grpSp>
        <p:nvGrpSpPr>
          <p:cNvPr id="84" name="Group 83">
            <a:extLst>
              <a:ext uri="{FF2B5EF4-FFF2-40B4-BE49-F238E27FC236}">
                <a16:creationId xmlns:a16="http://schemas.microsoft.com/office/drawing/2014/main" id="{B3962A42-056F-4218-BB78-7DE6857353CA}"/>
              </a:ext>
            </a:extLst>
          </p:cNvPr>
          <p:cNvGrpSpPr/>
          <p:nvPr/>
        </p:nvGrpSpPr>
        <p:grpSpPr>
          <a:xfrm>
            <a:off x="3582362" y="3197789"/>
            <a:ext cx="652743" cy="427865"/>
            <a:chOff x="4960493" y="4337211"/>
            <a:chExt cx="652743" cy="427865"/>
          </a:xfrm>
        </p:grpSpPr>
        <p:pic>
          <p:nvPicPr>
            <p:cNvPr id="85" name="Picture 84" descr="Free Envelope Clipart Black And White, Download Free Envelope Clipart Black  And White png images, Free ClipArts on Clipart Library">
              <a:extLst>
                <a:ext uri="{FF2B5EF4-FFF2-40B4-BE49-F238E27FC236}">
                  <a16:creationId xmlns:a16="http://schemas.microsoft.com/office/drawing/2014/main" id="{A4B3A420-67D5-BCA0-A5E7-6144B53ED8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2428" y="4396024"/>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65AB21DB-27C2-4CAF-4911-C285D1AFC59C}"/>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grpSp>
        <p:nvGrpSpPr>
          <p:cNvPr id="87" name="Group 86">
            <a:extLst>
              <a:ext uri="{FF2B5EF4-FFF2-40B4-BE49-F238E27FC236}">
                <a16:creationId xmlns:a16="http://schemas.microsoft.com/office/drawing/2014/main" id="{C1D347D6-1A15-59A2-8256-84F4D36DEC13}"/>
              </a:ext>
            </a:extLst>
          </p:cNvPr>
          <p:cNvGrpSpPr/>
          <p:nvPr/>
        </p:nvGrpSpPr>
        <p:grpSpPr>
          <a:xfrm>
            <a:off x="4959110" y="3190723"/>
            <a:ext cx="652743" cy="430886"/>
            <a:chOff x="4960493" y="4337211"/>
            <a:chExt cx="652743" cy="430886"/>
          </a:xfrm>
        </p:grpSpPr>
        <p:pic>
          <p:nvPicPr>
            <p:cNvPr id="88" name="Picture 87" descr="Free Envelope Clipart Black And White, Download Free Envelope Clipart Black  And White png images, Free ClipArts on Clipart Library">
              <a:extLst>
                <a:ext uri="{FF2B5EF4-FFF2-40B4-BE49-F238E27FC236}">
                  <a16:creationId xmlns:a16="http://schemas.microsoft.com/office/drawing/2014/main" id="{F6506885-8013-1C8E-05A0-84E6D87121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F4AD5263-B028-8F1D-C3A0-394D6DFC80B4}"/>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grpSp>
        <p:nvGrpSpPr>
          <p:cNvPr id="90" name="Group 89">
            <a:extLst>
              <a:ext uri="{FF2B5EF4-FFF2-40B4-BE49-F238E27FC236}">
                <a16:creationId xmlns:a16="http://schemas.microsoft.com/office/drawing/2014/main" id="{DD1677EC-0C8D-B54D-9FC3-B2F3137A58AD}"/>
              </a:ext>
            </a:extLst>
          </p:cNvPr>
          <p:cNvGrpSpPr/>
          <p:nvPr/>
        </p:nvGrpSpPr>
        <p:grpSpPr>
          <a:xfrm>
            <a:off x="4959110" y="3926979"/>
            <a:ext cx="652743" cy="430886"/>
            <a:chOff x="4960493" y="4337211"/>
            <a:chExt cx="652743" cy="430886"/>
          </a:xfrm>
        </p:grpSpPr>
        <p:pic>
          <p:nvPicPr>
            <p:cNvPr id="91" name="Picture 90" descr="Free Envelope Clipart Black And White, Download Free Envelope Clipart Black  And White png images, Free ClipArts on Clipart Library">
              <a:extLst>
                <a:ext uri="{FF2B5EF4-FFF2-40B4-BE49-F238E27FC236}">
                  <a16:creationId xmlns:a16="http://schemas.microsoft.com/office/drawing/2014/main" id="{17E17407-374D-9027-B460-DE3FAACE87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92" name="TextBox 91">
              <a:extLst>
                <a:ext uri="{FF2B5EF4-FFF2-40B4-BE49-F238E27FC236}">
                  <a16:creationId xmlns:a16="http://schemas.microsoft.com/office/drawing/2014/main" id="{F5C12B0F-AA5F-153E-3E64-1C4731B79F0C}"/>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pic>
        <p:nvPicPr>
          <p:cNvPr id="93" name="Picture 92" descr="Free Envelope Clipart Black And White, Download Free Envelope Clipart Black  And White png images, Free ClipArts on Clipart Library">
            <a:extLst>
              <a:ext uri="{FF2B5EF4-FFF2-40B4-BE49-F238E27FC236}">
                <a16:creationId xmlns:a16="http://schemas.microsoft.com/office/drawing/2014/main" id="{455990E0-8FCF-AC41-82B1-89CD07F16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4297" y="326372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ree Envelope Clipart Black And White, Download Free Envelope Clipart Black  And White png images, Free ClipArts on Clipart Library">
            <a:extLst>
              <a:ext uri="{FF2B5EF4-FFF2-40B4-BE49-F238E27FC236}">
                <a16:creationId xmlns:a16="http://schemas.microsoft.com/office/drawing/2014/main" id="{F5837C80-377B-36D3-A0FF-90559D699E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562" y="326569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Envelope Clipart Black And White, Download Free Envelope Clipart Black  And White png images, Free ClipArts on Clipart Library">
            <a:extLst>
              <a:ext uri="{FF2B5EF4-FFF2-40B4-BE49-F238E27FC236}">
                <a16:creationId xmlns:a16="http://schemas.microsoft.com/office/drawing/2014/main" id="{3BF10652-54C5-DCAF-B8FC-9B6A2CA96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4724" y="32525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Free Envelope Clipart Black And White, Download Free Envelope Clipart Black  And White png images, Free ClipArts on Clipart Library">
            <a:extLst>
              <a:ext uri="{FF2B5EF4-FFF2-40B4-BE49-F238E27FC236}">
                <a16:creationId xmlns:a16="http://schemas.microsoft.com/office/drawing/2014/main" id="{D2850D74-6F03-8E55-91F3-1939222761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0733" y="325660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Free Envelope Clipart Black And White, Download Free Envelope Clipart Black  And White png images, Free ClipArts on Clipart Library">
            <a:extLst>
              <a:ext uri="{FF2B5EF4-FFF2-40B4-BE49-F238E27FC236}">
                <a16:creationId xmlns:a16="http://schemas.microsoft.com/office/drawing/2014/main" id="{2C90F46D-80E9-17C3-6BFF-0F165CCCC3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15562" y="3271323"/>
            <a:ext cx="535720" cy="369052"/>
          </a:xfrm>
          <a:prstGeom prst="rect">
            <a:avLst/>
          </a:prstGeom>
          <a:noFill/>
          <a:extLst>
            <a:ext uri="{909E8E84-426E-40DD-AFC4-6F175D3DCCD1}">
              <a14:hiddenFill xmlns:a14="http://schemas.microsoft.com/office/drawing/2010/main">
                <a:solidFill>
                  <a:srgbClr val="FFFFFF"/>
                </a:solidFill>
              </a14:hiddenFill>
            </a:ext>
          </a:extLst>
        </p:spPr>
      </p:pic>
      <p:grpSp>
        <p:nvGrpSpPr>
          <p:cNvPr id="13" name="Group 12">
            <a:extLst>
              <a:ext uri="{FF2B5EF4-FFF2-40B4-BE49-F238E27FC236}">
                <a16:creationId xmlns:a16="http://schemas.microsoft.com/office/drawing/2014/main" id="{AFC63B12-56FE-C19F-8C62-A91EF7422727}"/>
              </a:ext>
            </a:extLst>
          </p:cNvPr>
          <p:cNvGrpSpPr/>
          <p:nvPr/>
        </p:nvGrpSpPr>
        <p:grpSpPr>
          <a:xfrm>
            <a:off x="6944403" y="3209489"/>
            <a:ext cx="652743" cy="430886"/>
            <a:chOff x="4960493" y="4337211"/>
            <a:chExt cx="652743" cy="430886"/>
          </a:xfrm>
        </p:grpSpPr>
        <p:pic>
          <p:nvPicPr>
            <p:cNvPr id="14" name="Picture 13" descr="Free Envelope Clipart Black And White, Download Free Envelope Clipart Black  And White png images, Free ClipArts on Clipart Library">
              <a:extLst>
                <a:ext uri="{FF2B5EF4-FFF2-40B4-BE49-F238E27FC236}">
                  <a16:creationId xmlns:a16="http://schemas.microsoft.com/office/drawing/2014/main" id="{2C041CBB-8051-E961-D805-BE7754B012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579D444B-9E5A-6A60-E8E1-4F44F7675986}"/>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2EE4262C-6B40-C75E-237E-EE751DFB0D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4724" y="3266689"/>
            <a:ext cx="535720" cy="369052"/>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E8EAF45D-2715-D94B-48DE-2F6E7D60A53A}"/>
              </a:ext>
            </a:extLst>
          </p:cNvPr>
          <p:cNvGrpSpPr/>
          <p:nvPr/>
        </p:nvGrpSpPr>
        <p:grpSpPr>
          <a:xfrm>
            <a:off x="7557050" y="3209489"/>
            <a:ext cx="652743" cy="430886"/>
            <a:chOff x="4960493" y="4337211"/>
            <a:chExt cx="652743" cy="430886"/>
          </a:xfrm>
        </p:grpSpPr>
        <p:pic>
          <p:nvPicPr>
            <p:cNvPr id="18" name="Picture 17" descr="Free Envelope Clipart Black And White, Download Free Envelope Clipart Black  And White png images, Free ClipArts on Clipart Library">
              <a:extLst>
                <a:ext uri="{FF2B5EF4-FFF2-40B4-BE49-F238E27FC236}">
                  <a16:creationId xmlns:a16="http://schemas.microsoft.com/office/drawing/2014/main" id="{738BBB73-3E54-0C92-B52F-AC3E747148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984C981-549F-ACBC-04E6-5C5CD389BC95}"/>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grpSp>
        <p:nvGrpSpPr>
          <p:cNvPr id="20" name="Group 19">
            <a:extLst>
              <a:ext uri="{FF2B5EF4-FFF2-40B4-BE49-F238E27FC236}">
                <a16:creationId xmlns:a16="http://schemas.microsoft.com/office/drawing/2014/main" id="{9B924F18-7808-466C-02C0-49D093F77D68}"/>
              </a:ext>
            </a:extLst>
          </p:cNvPr>
          <p:cNvGrpSpPr/>
          <p:nvPr/>
        </p:nvGrpSpPr>
        <p:grpSpPr>
          <a:xfrm>
            <a:off x="9031868" y="3197789"/>
            <a:ext cx="652743" cy="430886"/>
            <a:chOff x="4960493" y="4337211"/>
            <a:chExt cx="652743" cy="430886"/>
          </a:xfrm>
        </p:grpSpPr>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60CECC8D-0DB4-F894-B442-100A1025C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9005" y="4399045"/>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3F31D1CF-CF2C-6206-2E93-129FB70A84CC}"/>
                </a:ext>
              </a:extLst>
            </p:cNvPr>
            <p:cNvSpPr txBox="1"/>
            <p:nvPr/>
          </p:nvSpPr>
          <p:spPr>
            <a:xfrm>
              <a:off x="4960493" y="4337211"/>
              <a:ext cx="652743" cy="338554"/>
            </a:xfrm>
            <a:prstGeom prst="rect">
              <a:avLst/>
            </a:prstGeom>
            <a:noFill/>
          </p:spPr>
          <p:txBody>
            <a:bodyPr wrap="none" rtlCol="0">
              <a:spAutoFit/>
            </a:bodyPr>
            <a:lstStyle/>
            <a:p>
              <a:r>
                <a:rPr lang="en-US" sz="1600" dirty="0"/>
                <a:t>1 min</a:t>
              </a:r>
            </a:p>
          </p:txBody>
        </p:sp>
      </p:grpSp>
    </p:spTree>
    <p:extLst>
      <p:ext uri="{BB962C8B-B14F-4D97-AF65-F5344CB8AC3E}">
        <p14:creationId xmlns:p14="http://schemas.microsoft.com/office/powerpoint/2010/main" val="27825970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42" presetClass="path" presetSubtype="0" accel="50000" decel="50000" fill="hold" nodeType="withEffect">
                                  <p:stCondLst>
                                    <p:cond delay="0"/>
                                  </p:stCondLst>
                                  <p:childTnLst>
                                    <p:animMotion origin="layout" path="M -4.79167E-6 -3.33333E-6 L 0.32487 0.00186 " pathEditMode="relative" rAng="0" ptsTypes="AA">
                                      <p:cBhvr>
                                        <p:cTn id="9" dur="500" fill="hold"/>
                                        <p:tgtEl>
                                          <p:spTgt spid="76"/>
                                        </p:tgtEl>
                                        <p:attrNameLst>
                                          <p:attrName>ppt_x</p:attrName>
                                          <p:attrName>ppt_y</p:attrName>
                                        </p:attrNameLst>
                                      </p:cBhvr>
                                      <p:rCtr x="16224" y="93"/>
                                    </p:animMotion>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76"/>
                                        </p:tgtEl>
                                        <p:attrNameLst>
                                          <p:attrName>style.visibility</p:attrName>
                                        </p:attrNameLst>
                                      </p:cBhvr>
                                      <p:to>
                                        <p:strVal val="hidden"/>
                                      </p:to>
                                    </p:set>
                                  </p:childTnLst>
                                </p:cTn>
                              </p:par>
                            </p:childTnLst>
                          </p:cTn>
                        </p:par>
                        <p:par>
                          <p:cTn id="15" fill="hold">
                            <p:stCondLst>
                              <p:cond delay="500"/>
                            </p:stCondLst>
                            <p:childTnLst>
                              <p:par>
                                <p:cTn id="16" presetID="42" presetClass="path" presetSubtype="0" accel="50000" decel="50000" fill="hold" nodeType="afterEffect">
                                  <p:stCondLst>
                                    <p:cond delay="0"/>
                                  </p:stCondLst>
                                  <p:childTnLst>
                                    <p:animMotion origin="layout" path="M -4.58333E-6 4.81481E-6 L 0.12084 -0.0007 " pathEditMode="relative" rAng="0" ptsTypes="AA">
                                      <p:cBhvr>
                                        <p:cTn id="17" dur="500" fill="hold"/>
                                        <p:tgtEl>
                                          <p:spTgt spid="82"/>
                                        </p:tgtEl>
                                        <p:attrNameLst>
                                          <p:attrName>ppt_x</p:attrName>
                                          <p:attrName>ppt_y</p:attrName>
                                        </p:attrNameLst>
                                      </p:cBhvr>
                                      <p:rCtr x="6042" y="-46"/>
                                    </p:animMotion>
                                  </p:childTnLst>
                                </p:cTn>
                              </p:par>
                            </p:childTnLst>
                          </p:cTn>
                        </p:par>
                        <p:par>
                          <p:cTn id="18" fill="hold">
                            <p:stCondLst>
                              <p:cond delay="1000"/>
                            </p:stCondLst>
                            <p:childTnLst>
                              <p:par>
                                <p:cTn id="19" presetID="1" presetClass="entr" presetSubtype="0" fill="hold" nodeType="afterEffect">
                                  <p:stCondLst>
                                    <p:cond delay="0"/>
                                  </p:stCondLst>
                                  <p:childTnLst>
                                    <p:set>
                                      <p:cBhvr>
                                        <p:cTn id="20" dur="1" fill="hold">
                                          <p:stCondLst>
                                            <p:cond delay="0"/>
                                          </p:stCondLst>
                                        </p:cTn>
                                        <p:tgtEl>
                                          <p:spTgt spid="83"/>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82"/>
                                        </p:tgtEl>
                                        <p:attrNameLst>
                                          <p:attrName>style.visibility</p:attrName>
                                        </p:attrNameLst>
                                      </p:cBhvr>
                                      <p:to>
                                        <p:strVal val="hidden"/>
                                      </p:to>
                                    </p:set>
                                  </p:childTnLst>
                                </p:cTn>
                              </p:par>
                            </p:childTnLst>
                          </p:cTn>
                        </p:par>
                        <p:par>
                          <p:cTn id="23" fill="hold">
                            <p:stCondLst>
                              <p:cond delay="1000"/>
                            </p:stCondLst>
                            <p:childTnLst>
                              <p:par>
                                <p:cTn id="24" presetID="9" presetClass="exit" presetSubtype="0" fill="hold" nodeType="afterEffect">
                                  <p:stCondLst>
                                    <p:cond delay="0"/>
                                  </p:stCondLst>
                                  <p:childTnLst>
                                    <p:animEffect transition="out" filter="dissolve">
                                      <p:cBhvr>
                                        <p:cTn id="25" dur="500"/>
                                        <p:tgtEl>
                                          <p:spTgt spid="83"/>
                                        </p:tgtEl>
                                      </p:cBhvr>
                                    </p:animEffect>
                                    <p:set>
                                      <p:cBhvr>
                                        <p:cTn id="26" dur="1" fill="hold">
                                          <p:stCondLst>
                                            <p:cond delay="499"/>
                                          </p:stCondLst>
                                        </p:cTn>
                                        <p:tgtEl>
                                          <p:spTgt spid="83"/>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4"/>
                                        </p:tgtEl>
                                        <p:attrNameLst>
                                          <p:attrName>style.visibility</p:attrName>
                                        </p:attrNameLst>
                                      </p:cBhvr>
                                      <p:to>
                                        <p:strVal val="visible"/>
                                      </p:to>
                                    </p:set>
                                    <p:animEffect transition="in" filter="fade">
                                      <p:cBhvr>
                                        <p:cTn id="31" dur="500"/>
                                        <p:tgtEl>
                                          <p:spTgt spid="84"/>
                                        </p:tgtEl>
                                      </p:cBhvr>
                                    </p:animEffect>
                                  </p:childTnLst>
                                </p:cTn>
                              </p:par>
                            </p:childTnLst>
                          </p:cTn>
                        </p:par>
                        <p:par>
                          <p:cTn id="32" fill="hold">
                            <p:stCondLst>
                              <p:cond delay="500"/>
                            </p:stCondLst>
                            <p:childTnLst>
                              <p:par>
                                <p:cTn id="33" presetID="42" presetClass="path" presetSubtype="0" accel="50000" decel="50000" fill="hold" nodeType="afterEffect">
                                  <p:stCondLst>
                                    <p:cond delay="0"/>
                                  </p:stCondLst>
                                  <p:childTnLst>
                                    <p:animMotion origin="layout" path="M -2.91667E-6 -3.7037E-6 L 0.11211 -0.00139 " pathEditMode="relative" rAng="0" ptsTypes="AA">
                                      <p:cBhvr>
                                        <p:cTn id="34" dur="500" fill="hold"/>
                                        <p:tgtEl>
                                          <p:spTgt spid="84"/>
                                        </p:tgtEl>
                                        <p:attrNameLst>
                                          <p:attrName>ppt_x</p:attrName>
                                          <p:attrName>ppt_y</p:attrName>
                                        </p:attrNameLst>
                                      </p:cBhvr>
                                      <p:rCtr x="5599" y="-69"/>
                                    </p:animMotion>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87"/>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84"/>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42" presetClass="path" presetSubtype="0" accel="50000" decel="50000" fill="hold" nodeType="clickEffect">
                                  <p:stCondLst>
                                    <p:cond delay="0"/>
                                  </p:stCondLst>
                                  <p:childTnLst>
                                    <p:animMotion origin="layout" path="M -3.54167E-6 2.22222E-6 L -0.00013 0.10741 " pathEditMode="relative" rAng="0" ptsTypes="AA">
                                      <p:cBhvr>
                                        <p:cTn id="43" dur="500" fill="hold"/>
                                        <p:tgtEl>
                                          <p:spTgt spid="87"/>
                                        </p:tgtEl>
                                        <p:attrNameLst>
                                          <p:attrName>ppt_x</p:attrName>
                                          <p:attrName>ppt_y</p:attrName>
                                        </p:attrNameLst>
                                      </p:cBhvr>
                                      <p:rCtr x="-13" y="5370"/>
                                    </p:animMotion>
                                  </p:childTnLst>
                                </p:cTn>
                              </p:par>
                            </p:childTnLst>
                          </p:cTn>
                        </p:par>
                        <p:par>
                          <p:cTn id="44" fill="hold">
                            <p:stCondLst>
                              <p:cond delay="500"/>
                            </p:stCondLst>
                            <p:childTnLst>
                              <p:par>
                                <p:cTn id="45" presetID="1" presetClass="entr" presetSubtype="0" fill="hold" nodeType="afterEffect">
                                  <p:stCondLst>
                                    <p:cond delay="0"/>
                                  </p:stCondLst>
                                  <p:childTnLst>
                                    <p:set>
                                      <p:cBhvr>
                                        <p:cTn id="46" dur="1" fill="hold">
                                          <p:stCondLst>
                                            <p:cond delay="0"/>
                                          </p:stCondLst>
                                        </p:cTn>
                                        <p:tgtEl>
                                          <p:spTgt spid="90"/>
                                        </p:tgtEl>
                                        <p:attrNameLst>
                                          <p:attrName>style.visibility</p:attrName>
                                        </p:attrNameLst>
                                      </p:cBhvr>
                                      <p:to>
                                        <p:strVal val="visible"/>
                                      </p:to>
                                    </p:set>
                                  </p:childTnLst>
                                </p:cTn>
                              </p:par>
                            </p:childTnLst>
                          </p:cTn>
                        </p:par>
                        <p:par>
                          <p:cTn id="47" fill="hold">
                            <p:stCondLst>
                              <p:cond delay="500"/>
                            </p:stCondLst>
                            <p:childTnLst>
                              <p:par>
                                <p:cTn id="48" presetID="1" presetClass="exit" presetSubtype="0" fill="hold" nodeType="afterEffect">
                                  <p:stCondLst>
                                    <p:cond delay="0"/>
                                  </p:stCondLst>
                                  <p:childTnLst>
                                    <p:set>
                                      <p:cBhvr>
                                        <p:cTn id="49" dur="1" fill="hold">
                                          <p:stCondLst>
                                            <p:cond delay="0"/>
                                          </p:stCondLst>
                                        </p:cTn>
                                        <p:tgtEl>
                                          <p:spTgt spid="87"/>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93"/>
                                        </p:tgtEl>
                                        <p:attrNameLst>
                                          <p:attrName>style.visibility</p:attrName>
                                        </p:attrNameLst>
                                      </p:cBhvr>
                                      <p:to>
                                        <p:strVal val="visible"/>
                                      </p:to>
                                    </p:set>
                                    <p:animEffect transition="in" filter="fade">
                                      <p:cBhvr>
                                        <p:cTn id="54" dur="500"/>
                                        <p:tgtEl>
                                          <p:spTgt spid="93"/>
                                        </p:tgtEl>
                                      </p:cBhvr>
                                    </p:animEffect>
                                  </p:childTnLst>
                                </p:cTn>
                              </p:par>
                            </p:childTnLst>
                          </p:cTn>
                        </p:par>
                        <p:par>
                          <p:cTn id="55" fill="hold">
                            <p:stCondLst>
                              <p:cond delay="500"/>
                            </p:stCondLst>
                            <p:childTnLst>
                              <p:par>
                                <p:cTn id="56" presetID="42" presetClass="path" presetSubtype="0" accel="50000" decel="50000" fill="hold" nodeType="afterEffect">
                                  <p:stCondLst>
                                    <p:cond delay="0"/>
                                  </p:stCondLst>
                                  <p:childTnLst>
                                    <p:animMotion origin="layout" path="M -4.58333E-6 2.22222E-6 L 0.32396 0.00046 " pathEditMode="relative" rAng="0" ptsTypes="AA">
                                      <p:cBhvr>
                                        <p:cTn id="57" dur="500" fill="hold"/>
                                        <p:tgtEl>
                                          <p:spTgt spid="93"/>
                                        </p:tgtEl>
                                        <p:attrNameLst>
                                          <p:attrName>ppt_x</p:attrName>
                                          <p:attrName>ppt_y</p:attrName>
                                        </p:attrNameLst>
                                      </p:cBhvr>
                                      <p:rCtr x="16198" y="23"/>
                                    </p:animMotion>
                                  </p:childTnLst>
                                </p:cTn>
                              </p:par>
                            </p:childTnLst>
                          </p:cTn>
                        </p:par>
                        <p:par>
                          <p:cTn id="58" fill="hold">
                            <p:stCondLst>
                              <p:cond delay="1000"/>
                            </p:stCondLst>
                            <p:childTnLst>
                              <p:par>
                                <p:cTn id="59" presetID="1" presetClass="entr" presetSubtype="0" fill="hold" nodeType="afterEffect">
                                  <p:stCondLst>
                                    <p:cond delay="0"/>
                                  </p:stCondLst>
                                  <p:childTnLst>
                                    <p:set>
                                      <p:cBhvr>
                                        <p:cTn id="60" dur="1" fill="hold">
                                          <p:stCondLst>
                                            <p:cond delay="0"/>
                                          </p:stCondLst>
                                        </p:cTn>
                                        <p:tgtEl>
                                          <p:spTgt spid="6"/>
                                        </p:tgtEl>
                                        <p:attrNameLst>
                                          <p:attrName>style.visibility</p:attrName>
                                        </p:attrNameLst>
                                      </p:cBhvr>
                                      <p:to>
                                        <p:strVal val="visible"/>
                                      </p:to>
                                    </p:set>
                                  </p:childTnLst>
                                </p:cTn>
                              </p:par>
                              <p:par>
                                <p:cTn id="61" presetID="1" presetClass="exit" presetSubtype="0" fill="hold" nodeType="withEffect">
                                  <p:stCondLst>
                                    <p:cond delay="0"/>
                                  </p:stCondLst>
                                  <p:childTnLst>
                                    <p:set>
                                      <p:cBhvr>
                                        <p:cTn id="62" dur="1" fill="hold">
                                          <p:stCondLst>
                                            <p:cond delay="0"/>
                                          </p:stCondLst>
                                        </p:cTn>
                                        <p:tgtEl>
                                          <p:spTgt spid="93"/>
                                        </p:tgtEl>
                                        <p:attrNameLst>
                                          <p:attrName>style.visibility</p:attrName>
                                        </p:attrNameLst>
                                      </p:cBhvr>
                                      <p:to>
                                        <p:strVal val="hidden"/>
                                      </p:to>
                                    </p:set>
                                  </p:childTnLst>
                                </p:cTn>
                              </p:par>
                            </p:childTnLst>
                          </p:cTn>
                        </p:par>
                        <p:par>
                          <p:cTn id="63" fill="hold">
                            <p:stCondLst>
                              <p:cond delay="1000"/>
                            </p:stCondLst>
                            <p:childTnLst>
                              <p:par>
                                <p:cTn id="64" presetID="42" presetClass="path" presetSubtype="0" accel="50000" decel="50000" fill="hold" nodeType="afterEffect">
                                  <p:stCondLst>
                                    <p:cond delay="0"/>
                                  </p:stCondLst>
                                  <p:childTnLst>
                                    <p:animMotion origin="layout" path="M -4.58333E-6 7.40741E-7 L 0.1211 -0.00301 " pathEditMode="relative" rAng="0" ptsTypes="AA">
                                      <p:cBhvr>
                                        <p:cTn id="65" dur="500" fill="hold"/>
                                        <p:tgtEl>
                                          <p:spTgt spid="6"/>
                                        </p:tgtEl>
                                        <p:attrNameLst>
                                          <p:attrName>ppt_x</p:attrName>
                                          <p:attrName>ppt_y</p:attrName>
                                        </p:attrNameLst>
                                      </p:cBhvr>
                                      <p:rCtr x="6055" y="-162"/>
                                    </p:animMotion>
                                  </p:childTnLst>
                                </p:cTn>
                              </p:par>
                            </p:childTnLst>
                          </p:cTn>
                        </p:par>
                        <p:par>
                          <p:cTn id="66" fill="hold">
                            <p:stCondLst>
                              <p:cond delay="1500"/>
                            </p:stCondLst>
                            <p:childTnLst>
                              <p:par>
                                <p:cTn id="67" presetID="1" presetClass="entr" presetSubtype="0" fill="hold" nodeType="afterEffect">
                                  <p:stCondLst>
                                    <p:cond delay="0"/>
                                  </p:stCondLst>
                                  <p:childTnLst>
                                    <p:set>
                                      <p:cBhvr>
                                        <p:cTn id="68" dur="1" fill="hold">
                                          <p:stCondLst>
                                            <p:cond delay="0"/>
                                          </p:stCondLst>
                                        </p:cTn>
                                        <p:tgtEl>
                                          <p:spTgt spid="7"/>
                                        </p:tgtEl>
                                        <p:attrNameLst>
                                          <p:attrName>style.visibility</p:attrName>
                                        </p:attrNameLst>
                                      </p:cBhvr>
                                      <p:to>
                                        <p:strVal val="visible"/>
                                      </p:to>
                                    </p:set>
                                  </p:childTnLst>
                                </p:cTn>
                              </p:par>
                            </p:childTnLst>
                          </p:cTn>
                        </p:par>
                        <p:par>
                          <p:cTn id="69" fill="hold">
                            <p:stCondLst>
                              <p:cond delay="1500"/>
                            </p:stCondLst>
                            <p:childTnLst>
                              <p:par>
                                <p:cTn id="70" presetID="1" presetClass="exit" presetSubtype="0" fill="hold" nodeType="afterEffect">
                                  <p:stCondLst>
                                    <p:cond delay="0"/>
                                  </p:stCondLst>
                                  <p:childTnLst>
                                    <p:set>
                                      <p:cBhvr>
                                        <p:cTn id="71" dur="1" fill="hold">
                                          <p:stCondLst>
                                            <p:cond delay="0"/>
                                          </p:stCondLst>
                                        </p:cTn>
                                        <p:tgtEl>
                                          <p:spTgt spid="6"/>
                                        </p:tgtEl>
                                        <p:attrNameLst>
                                          <p:attrName>style.visibility</p:attrName>
                                        </p:attrNameLst>
                                      </p:cBhvr>
                                      <p:to>
                                        <p:strVal val="hidden"/>
                                      </p:to>
                                    </p:se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fade">
                                      <p:cBhvr>
                                        <p:cTn id="75" dur="500"/>
                                        <p:tgtEl>
                                          <p:spTgt spid="8"/>
                                        </p:tgtEl>
                                      </p:cBhvr>
                                    </p:animEffect>
                                  </p:childTnLst>
                                </p:cTn>
                              </p:par>
                            </p:childTnLst>
                          </p:cTn>
                        </p:par>
                        <p:par>
                          <p:cTn id="76" fill="hold">
                            <p:stCondLst>
                              <p:cond delay="2000"/>
                            </p:stCondLst>
                            <p:childTnLst>
                              <p:par>
                                <p:cTn id="77" presetID="42" presetClass="path" presetSubtype="0" accel="50000" decel="50000" fill="hold" nodeType="afterEffect">
                                  <p:stCondLst>
                                    <p:cond delay="0"/>
                                  </p:stCondLst>
                                  <p:childTnLst>
                                    <p:animMotion origin="layout" path="M -4.16667E-6 -3.7037E-7 L 0.32526 0.00232 " pathEditMode="relative" rAng="0" ptsTypes="AA">
                                      <p:cBhvr>
                                        <p:cTn id="78" dur="500" fill="hold"/>
                                        <p:tgtEl>
                                          <p:spTgt spid="8"/>
                                        </p:tgtEl>
                                        <p:attrNameLst>
                                          <p:attrName>ppt_x</p:attrName>
                                          <p:attrName>ppt_y</p:attrName>
                                        </p:attrNameLst>
                                      </p:cBhvr>
                                      <p:rCtr x="16263" y="116"/>
                                    </p:animMotion>
                                  </p:childTnLst>
                                </p:cTn>
                              </p:par>
                            </p:childTnLst>
                          </p:cTn>
                        </p:par>
                        <p:par>
                          <p:cTn id="79" fill="hold">
                            <p:stCondLst>
                              <p:cond delay="2500"/>
                            </p:stCondLst>
                            <p:childTnLst>
                              <p:par>
                                <p:cTn id="80" presetID="1" presetClass="entr" presetSubtype="0" fill="hold" nodeType="afterEffect">
                                  <p:stCondLst>
                                    <p:cond delay="0"/>
                                  </p:stCondLst>
                                  <p:childTnLst>
                                    <p:set>
                                      <p:cBhvr>
                                        <p:cTn id="81" dur="1" fill="hold">
                                          <p:stCondLst>
                                            <p:cond delay="0"/>
                                          </p:stCondLst>
                                        </p:cTn>
                                        <p:tgtEl>
                                          <p:spTgt spid="12"/>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8"/>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42" presetClass="path" presetSubtype="0" accel="50000" decel="50000" fill="hold" nodeType="clickEffect">
                                  <p:stCondLst>
                                    <p:cond delay="0"/>
                                  </p:stCondLst>
                                  <p:childTnLst>
                                    <p:animMotion origin="layout" path="M -3.54167E-6 4.81481E-6 L 0.16302 -0.10394 " pathEditMode="relative" rAng="0" ptsTypes="AA">
                                      <p:cBhvr>
                                        <p:cTn id="87" dur="500" fill="hold"/>
                                        <p:tgtEl>
                                          <p:spTgt spid="90"/>
                                        </p:tgtEl>
                                        <p:attrNameLst>
                                          <p:attrName>ppt_x</p:attrName>
                                          <p:attrName>ppt_y</p:attrName>
                                        </p:attrNameLst>
                                      </p:cBhvr>
                                      <p:rCtr x="8151" y="-5208"/>
                                    </p:animMotion>
                                  </p:childTnLst>
                                </p:cTn>
                              </p:par>
                            </p:childTnLst>
                          </p:cTn>
                        </p:par>
                        <p:par>
                          <p:cTn id="88" fill="hold">
                            <p:stCondLst>
                              <p:cond delay="500"/>
                            </p:stCondLst>
                            <p:childTnLst>
                              <p:par>
                                <p:cTn id="89" presetID="1" presetClass="entr" presetSubtype="0" fill="hold" nodeType="afterEffect">
                                  <p:stCondLst>
                                    <p:cond delay="0"/>
                                  </p:stCondLst>
                                  <p:childTnLst>
                                    <p:set>
                                      <p:cBhvr>
                                        <p:cTn id="90" dur="1" fill="hold">
                                          <p:stCondLst>
                                            <p:cond delay="0"/>
                                          </p:stCondLst>
                                        </p:cTn>
                                        <p:tgtEl>
                                          <p:spTgt spid="13"/>
                                        </p:tgtEl>
                                        <p:attrNameLst>
                                          <p:attrName>style.visibility</p:attrName>
                                        </p:attrNameLst>
                                      </p:cBhvr>
                                      <p:to>
                                        <p:strVal val="visible"/>
                                      </p:to>
                                    </p:set>
                                  </p:childTnLst>
                                </p:cTn>
                              </p:par>
                              <p:par>
                                <p:cTn id="91" presetID="1" presetClass="exit" presetSubtype="0" fill="hold" nodeType="withEffect">
                                  <p:stCondLst>
                                    <p:cond delay="0"/>
                                  </p:stCondLst>
                                  <p:childTnLst>
                                    <p:set>
                                      <p:cBhvr>
                                        <p:cTn id="92" dur="1" fill="hold">
                                          <p:stCondLst>
                                            <p:cond delay="0"/>
                                          </p:stCondLst>
                                        </p:cTn>
                                        <p:tgtEl>
                                          <p:spTgt spid="90"/>
                                        </p:tgtEl>
                                        <p:attrNameLst>
                                          <p:attrName>style.visibility</p:attrName>
                                        </p:attrNameLst>
                                      </p:cBhvr>
                                      <p:to>
                                        <p:strVal val="hidden"/>
                                      </p:to>
                                    </p:set>
                                  </p:childTnLst>
                                </p:cTn>
                              </p:par>
                            </p:childTnLst>
                          </p:cTn>
                        </p:par>
                        <p:par>
                          <p:cTn id="93" fill="hold">
                            <p:stCondLst>
                              <p:cond delay="500"/>
                            </p:stCondLst>
                            <p:childTnLst>
                              <p:par>
                                <p:cTn id="94" presetID="9" presetClass="exit" presetSubtype="0" fill="hold" nodeType="afterEffect">
                                  <p:stCondLst>
                                    <p:cond delay="0"/>
                                  </p:stCondLst>
                                  <p:childTnLst>
                                    <p:animEffect transition="out" filter="dissolve">
                                      <p:cBhvr>
                                        <p:cTn id="95" dur="500"/>
                                        <p:tgtEl>
                                          <p:spTgt spid="7"/>
                                        </p:tgtEl>
                                      </p:cBhvr>
                                    </p:animEffect>
                                    <p:set>
                                      <p:cBhvr>
                                        <p:cTn id="96" dur="1" fill="hold">
                                          <p:stCondLst>
                                            <p:cond delay="499"/>
                                          </p:stCondLst>
                                        </p:cTn>
                                        <p:tgtEl>
                                          <p:spTgt spid="7"/>
                                        </p:tgtEl>
                                        <p:attrNameLst>
                                          <p:attrName>style.visibility</p:attrName>
                                        </p:attrNameLst>
                                      </p:cBhvr>
                                      <p:to>
                                        <p:strVal val="hidden"/>
                                      </p:to>
                                    </p:set>
                                  </p:childTnLst>
                                </p:cTn>
                              </p:par>
                            </p:childTnLst>
                          </p:cTn>
                        </p:par>
                        <p:par>
                          <p:cTn id="97" fill="hold">
                            <p:stCondLst>
                              <p:cond delay="1000"/>
                            </p:stCondLst>
                            <p:childTnLst>
                              <p:par>
                                <p:cTn id="98" presetID="42" presetClass="path" presetSubtype="0" accel="50000" decel="50000" fill="hold" nodeType="afterEffect">
                                  <p:stCondLst>
                                    <p:cond delay="0"/>
                                  </p:stCondLst>
                                  <p:childTnLst>
                                    <p:animMotion origin="layout" path="M -4.58333E-6 4.81481E-6 L 0.12097 -0.00139 " pathEditMode="relative" rAng="0" ptsTypes="AA">
                                      <p:cBhvr>
                                        <p:cTn id="99" dur="500" fill="hold"/>
                                        <p:tgtEl>
                                          <p:spTgt spid="12"/>
                                        </p:tgtEl>
                                        <p:attrNameLst>
                                          <p:attrName>ppt_x</p:attrName>
                                          <p:attrName>ppt_y</p:attrName>
                                        </p:attrNameLst>
                                      </p:cBhvr>
                                      <p:rCtr x="6042" y="-69"/>
                                    </p:animMotion>
                                  </p:childTnLst>
                                </p:cTn>
                              </p:par>
                            </p:childTnLst>
                          </p:cTn>
                        </p:par>
                        <p:par>
                          <p:cTn id="100" fill="hold">
                            <p:stCondLst>
                              <p:cond delay="1500"/>
                            </p:stCondLst>
                            <p:childTnLst>
                              <p:par>
                                <p:cTn id="101" presetID="1" presetClass="entr" presetSubtype="0" fill="hold" nodeType="afterEffect">
                                  <p:stCondLst>
                                    <p:cond delay="0"/>
                                  </p:stCondLst>
                                  <p:childTnLst>
                                    <p:set>
                                      <p:cBhvr>
                                        <p:cTn id="102" dur="1" fill="hold">
                                          <p:stCondLst>
                                            <p:cond delay="0"/>
                                          </p:stCondLst>
                                        </p:cTn>
                                        <p:tgtEl>
                                          <p:spTgt spid="16"/>
                                        </p:tgtEl>
                                        <p:attrNameLst>
                                          <p:attrName>style.visibility</p:attrName>
                                        </p:attrNameLst>
                                      </p:cBhvr>
                                      <p:to>
                                        <p:strVal val="visible"/>
                                      </p:to>
                                    </p:set>
                                  </p:childTnLst>
                                </p:cTn>
                              </p:par>
                              <p:par>
                                <p:cTn id="103" presetID="1" presetClass="exit" presetSubtype="0" fill="hold" nodeType="withEffect">
                                  <p:stCondLst>
                                    <p:cond delay="0"/>
                                  </p:stCondLst>
                                  <p:childTnLst>
                                    <p:set>
                                      <p:cBhvr>
                                        <p:cTn id="104" dur="1" fill="hold">
                                          <p:stCondLst>
                                            <p:cond delay="0"/>
                                          </p:stCondLst>
                                        </p:cTn>
                                        <p:tgtEl>
                                          <p:spTgt spid="12"/>
                                        </p:tgtEl>
                                        <p:attrNameLst>
                                          <p:attrName>style.visibility</p:attrName>
                                        </p:attrNameLst>
                                      </p:cBhvr>
                                      <p:to>
                                        <p:strVal val="hidden"/>
                                      </p:to>
                                    </p:set>
                                  </p:childTnLst>
                                </p:cTn>
                              </p:par>
                            </p:childTnLst>
                          </p:cTn>
                        </p:par>
                        <p:par>
                          <p:cTn id="105" fill="hold">
                            <p:stCondLst>
                              <p:cond delay="1500"/>
                            </p:stCondLst>
                            <p:childTnLst>
                              <p:par>
                                <p:cTn id="106" presetID="42" presetClass="path" presetSubtype="0" accel="50000" decel="50000" fill="hold" nodeType="afterEffect">
                                  <p:stCondLst>
                                    <p:cond delay="0"/>
                                  </p:stCondLst>
                                  <p:childTnLst>
                                    <p:animMotion origin="layout" path="M -4.16667E-6 4.44444E-6 L 0.05026 0.00463 " pathEditMode="relative" rAng="0" ptsTypes="AA">
                                      <p:cBhvr>
                                        <p:cTn id="107" dur="500" fill="hold"/>
                                        <p:tgtEl>
                                          <p:spTgt spid="13"/>
                                        </p:tgtEl>
                                        <p:attrNameLst>
                                          <p:attrName>ppt_x</p:attrName>
                                          <p:attrName>ppt_y</p:attrName>
                                        </p:attrNameLst>
                                      </p:cBhvr>
                                      <p:rCtr x="2474" y="23"/>
                                    </p:animMotion>
                                  </p:childTnLst>
                                </p:cTn>
                              </p:par>
                            </p:childTnLst>
                          </p:cTn>
                        </p:par>
                        <p:par>
                          <p:cTn id="108" fill="hold">
                            <p:stCondLst>
                              <p:cond delay="2000"/>
                            </p:stCondLst>
                            <p:childTnLst>
                              <p:par>
                                <p:cTn id="109" presetID="1" presetClass="entr" presetSubtype="0" fill="hold" nodeType="afterEffect">
                                  <p:stCondLst>
                                    <p:cond delay="0"/>
                                  </p:stCondLst>
                                  <p:childTnLst>
                                    <p:set>
                                      <p:cBhvr>
                                        <p:cTn id="110" dur="1" fill="hold">
                                          <p:stCondLst>
                                            <p:cond delay="0"/>
                                          </p:stCondLst>
                                        </p:cTn>
                                        <p:tgtEl>
                                          <p:spTgt spid="17"/>
                                        </p:tgtEl>
                                        <p:attrNameLst>
                                          <p:attrName>style.visibility</p:attrName>
                                        </p:attrNameLst>
                                      </p:cBhvr>
                                      <p:to>
                                        <p:strVal val="visible"/>
                                      </p:to>
                                    </p:set>
                                  </p:childTnLst>
                                </p:cTn>
                              </p:par>
                              <p:par>
                                <p:cTn id="111" presetID="1" presetClass="exit" presetSubtype="0" fill="hold" nodeType="withEffect">
                                  <p:stCondLst>
                                    <p:cond delay="0"/>
                                  </p:stCondLst>
                                  <p:childTnLst>
                                    <p:set>
                                      <p:cBhvr>
                                        <p:cTn id="112" dur="1" fill="hold">
                                          <p:stCondLst>
                                            <p:cond delay="0"/>
                                          </p:stCondLst>
                                        </p:cTn>
                                        <p:tgtEl>
                                          <p:spTgt spid="13"/>
                                        </p:tgtEl>
                                        <p:attrNameLst>
                                          <p:attrName>style.visibility</p:attrName>
                                        </p:attrNameLst>
                                      </p:cBhvr>
                                      <p:to>
                                        <p:strVal val="hidden"/>
                                      </p:to>
                                    </p:set>
                                  </p:childTnLst>
                                </p:cTn>
                              </p:par>
                            </p:childTnLst>
                          </p:cTn>
                        </p:par>
                        <p:par>
                          <p:cTn id="113" fill="hold">
                            <p:stCondLst>
                              <p:cond delay="2000"/>
                            </p:stCondLst>
                            <p:childTnLst>
                              <p:par>
                                <p:cTn id="114" presetID="9" presetClass="exit" presetSubtype="0" fill="hold" nodeType="afterEffect">
                                  <p:stCondLst>
                                    <p:cond delay="0"/>
                                  </p:stCondLst>
                                  <p:childTnLst>
                                    <p:animEffect transition="out" filter="dissolve">
                                      <p:cBhvr>
                                        <p:cTn id="115" dur="500"/>
                                        <p:tgtEl>
                                          <p:spTgt spid="16"/>
                                        </p:tgtEl>
                                      </p:cBhvr>
                                    </p:animEffect>
                                    <p:set>
                                      <p:cBhvr>
                                        <p:cTn id="116" dur="1" fill="hold">
                                          <p:stCondLst>
                                            <p:cond delay="499"/>
                                          </p:stCondLst>
                                        </p:cTn>
                                        <p:tgtEl>
                                          <p:spTgt spid="16"/>
                                        </p:tgtEl>
                                        <p:attrNameLst>
                                          <p:attrName>style.visibility</p:attrName>
                                        </p:attrNameLst>
                                      </p:cBhvr>
                                      <p:to>
                                        <p:strVal val="hidden"/>
                                      </p:to>
                                    </p:set>
                                  </p:childTnLst>
                                </p:cTn>
                              </p:par>
                            </p:childTnLst>
                          </p:cTn>
                        </p:par>
                        <p:par>
                          <p:cTn id="117" fill="hold">
                            <p:stCondLst>
                              <p:cond delay="2500"/>
                            </p:stCondLst>
                            <p:childTnLst>
                              <p:par>
                                <p:cTn id="118" presetID="42" presetClass="path" presetSubtype="0" accel="50000" decel="50000" fill="hold" nodeType="afterEffect">
                                  <p:stCondLst>
                                    <p:cond delay="0"/>
                                  </p:stCondLst>
                                  <p:childTnLst>
                                    <p:animMotion origin="layout" path="M -4.58333E-6 4.44444E-6 L 0.12123 0.00069 " pathEditMode="relative" rAng="0" ptsTypes="AA">
                                      <p:cBhvr>
                                        <p:cTn id="119" dur="500" fill="hold"/>
                                        <p:tgtEl>
                                          <p:spTgt spid="17"/>
                                        </p:tgtEl>
                                        <p:attrNameLst>
                                          <p:attrName>ppt_x</p:attrName>
                                          <p:attrName>ppt_y</p:attrName>
                                        </p:attrNameLst>
                                      </p:cBhvr>
                                      <p:rCtr x="6055" y="23"/>
                                    </p:animMotion>
                                  </p:childTnLst>
                                </p:cTn>
                              </p:par>
                            </p:childTnLst>
                          </p:cTn>
                        </p:par>
                        <p:par>
                          <p:cTn id="120" fill="hold">
                            <p:stCondLst>
                              <p:cond delay="3000"/>
                            </p:stCondLst>
                            <p:childTnLst>
                              <p:par>
                                <p:cTn id="121" presetID="1" presetClass="entr" presetSubtype="0" fill="hold" nodeType="afterEffect">
                                  <p:stCondLst>
                                    <p:cond delay="0"/>
                                  </p:stCondLst>
                                  <p:childTnLst>
                                    <p:set>
                                      <p:cBhvr>
                                        <p:cTn id="122" dur="1" fill="hold">
                                          <p:stCondLst>
                                            <p:cond delay="0"/>
                                          </p:stCondLst>
                                        </p:cTn>
                                        <p:tgtEl>
                                          <p:spTgt spid="20"/>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17"/>
                                        </p:tgtEl>
                                        <p:attrNameLst>
                                          <p:attrName>style.visibility</p:attrName>
                                        </p:attrNameLst>
                                      </p:cBhvr>
                                      <p:to>
                                        <p:strVal val="hidden"/>
                                      </p:to>
                                    </p:set>
                                  </p:childTnLst>
                                </p:cTn>
                              </p:par>
                            </p:childTnLst>
                          </p:cTn>
                        </p:par>
                        <p:par>
                          <p:cTn id="125" fill="hold">
                            <p:stCondLst>
                              <p:cond delay="3000"/>
                            </p:stCondLst>
                            <p:childTnLst>
                              <p:par>
                                <p:cTn id="126" presetID="9" presetClass="exit" presetSubtype="0" fill="hold" nodeType="afterEffect">
                                  <p:stCondLst>
                                    <p:cond delay="0"/>
                                  </p:stCondLst>
                                  <p:childTnLst>
                                    <p:animEffect transition="out" filter="dissolve">
                                      <p:cBhvr>
                                        <p:cTn id="127" dur="500"/>
                                        <p:tgtEl>
                                          <p:spTgt spid="20"/>
                                        </p:tgtEl>
                                      </p:cBhvr>
                                    </p:animEffect>
                                    <p:set>
                                      <p:cBhvr>
                                        <p:cTn id="128" dur="1" fill="hold">
                                          <p:stCondLst>
                                            <p:cond delay="499"/>
                                          </p:stCondLst>
                                        </p:cTn>
                                        <p:tgtEl>
                                          <p:spTgt spid="2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03C6F7-9832-8727-3BCB-00384CE6F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E3BDD46-0FF2-3E59-AA02-814F009E08BD}"/>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3584F0B8-C219-3A62-8CEF-ABD583E20AF4}"/>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Controlled Processing</a:t>
            </a:r>
          </a:p>
        </p:txBody>
      </p:sp>
      <p:sp>
        <p:nvSpPr>
          <p:cNvPr id="4" name="Rectangle: Rounded Corners 3">
            <a:extLst>
              <a:ext uri="{FF2B5EF4-FFF2-40B4-BE49-F238E27FC236}">
                <a16:creationId xmlns:a16="http://schemas.microsoft.com/office/drawing/2014/main" id="{2CD10411-294B-22E9-84BE-3D99FEA6F087}"/>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Optimization</a:t>
            </a:r>
          </a:p>
        </p:txBody>
      </p:sp>
      <p:sp>
        <p:nvSpPr>
          <p:cNvPr id="5" name="Rectangle: Rounded Corners 4">
            <a:extLst>
              <a:ext uri="{FF2B5EF4-FFF2-40B4-BE49-F238E27FC236}">
                <a16:creationId xmlns:a16="http://schemas.microsoft.com/office/drawing/2014/main" id="{D058E11A-B3E1-ECD1-7D6D-A0FEDECB567D}"/>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Improved Reliability</a:t>
            </a:r>
          </a:p>
        </p:txBody>
      </p:sp>
    </p:spTree>
    <p:extLst>
      <p:ext uri="{BB962C8B-B14F-4D97-AF65-F5344CB8AC3E}">
        <p14:creationId xmlns:p14="http://schemas.microsoft.com/office/powerpoint/2010/main" val="2669694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5BC6E-2E8A-73FA-B90A-E84FF8268B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B87D38-08A3-D41A-FC0B-E936831B7598}"/>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AF7E9C23-24F8-8FE9-F4A7-EA40881A9BF5}"/>
              </a:ext>
            </a:extLst>
          </p:cNvPr>
          <p:cNvSpPr/>
          <p:nvPr/>
        </p:nvSpPr>
        <p:spPr>
          <a:xfrm>
            <a:off x="3005878"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E41A5EC9-A2F3-A708-950C-468BFA9C36B9}"/>
              </a:ext>
            </a:extLst>
          </p:cNvPr>
          <p:cNvSpPr/>
          <p:nvPr/>
        </p:nvSpPr>
        <p:spPr>
          <a:xfrm>
            <a:off x="6948308"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Potential Delays</a:t>
            </a:r>
          </a:p>
        </p:txBody>
      </p:sp>
    </p:spTree>
    <p:extLst>
      <p:ext uri="{BB962C8B-B14F-4D97-AF65-F5344CB8AC3E}">
        <p14:creationId xmlns:p14="http://schemas.microsoft.com/office/powerpoint/2010/main" val="6343328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F9B52B-B7D2-3B58-9C6E-C42F7277D7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467FEC3-6FA4-4D38-569C-61566CA9CF17}"/>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C161C344-8075-37E6-D09B-117E62F57C44}"/>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Delayed Notifications</a:t>
            </a:r>
          </a:p>
        </p:txBody>
      </p:sp>
      <p:sp>
        <p:nvSpPr>
          <p:cNvPr id="4" name="Rectangle: Rounded Corners 3">
            <a:extLst>
              <a:ext uri="{FF2B5EF4-FFF2-40B4-BE49-F238E27FC236}">
                <a16:creationId xmlns:a16="http://schemas.microsoft.com/office/drawing/2014/main" id="{2C5C7977-28B5-33AC-9F19-8BED5365E133}"/>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Batch Processing</a:t>
            </a:r>
          </a:p>
        </p:txBody>
      </p:sp>
      <p:sp>
        <p:nvSpPr>
          <p:cNvPr id="5" name="Rectangle: Rounded Corners 4">
            <a:extLst>
              <a:ext uri="{FF2B5EF4-FFF2-40B4-BE49-F238E27FC236}">
                <a16:creationId xmlns:a16="http://schemas.microsoft.com/office/drawing/2014/main" id="{CBE7672D-0178-F1D7-BE29-2602C206AED4}"/>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Retry Logic</a:t>
            </a:r>
          </a:p>
        </p:txBody>
      </p:sp>
    </p:spTree>
    <p:extLst>
      <p:ext uri="{BB962C8B-B14F-4D97-AF65-F5344CB8AC3E}">
        <p14:creationId xmlns:p14="http://schemas.microsoft.com/office/powerpoint/2010/main" val="4185253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FB4FC9-78B1-F4FA-2718-D26AE5BF7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B947A4C-2DF1-0E43-CC73-A4C4D860AF2F}"/>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39D2E51D-1759-49A5-5D3C-A4023C94B7F4}"/>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0D73FF2E-E0CC-5426-6067-823123DE6494}"/>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31552943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E92DF3-6C8D-B079-7B19-EE479D552B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7CFD7A-9D5E-AEBF-4ED2-22558F1E586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CEFED858-4067-1C0E-A792-245BEE032F64}"/>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9A123586-282F-86E7-3C29-8959BCCE072B}"/>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pic>
        <p:nvPicPr>
          <p:cNvPr id="9" name="Picture 8">
            <a:extLst>
              <a:ext uri="{FF2B5EF4-FFF2-40B4-BE49-F238E27FC236}">
                <a16:creationId xmlns:a16="http://schemas.microsoft.com/office/drawing/2014/main" id="{CA2E06F5-F339-0FE9-B2CB-B8B56A23F182}"/>
              </a:ext>
            </a:extLst>
          </p:cNvPr>
          <p:cNvPicPr>
            <a:picLocks noChangeAspect="1"/>
          </p:cNvPicPr>
          <p:nvPr/>
        </p:nvPicPr>
        <p:blipFill>
          <a:blip r:embed="rId3"/>
          <a:stretch>
            <a:fillRect/>
          </a:stretch>
        </p:blipFill>
        <p:spPr>
          <a:xfrm>
            <a:off x="4284338" y="1510431"/>
            <a:ext cx="6646196" cy="4215666"/>
          </a:xfrm>
          <a:prstGeom prst="rect">
            <a:avLst/>
          </a:prstGeom>
        </p:spPr>
      </p:pic>
    </p:spTree>
    <p:extLst>
      <p:ext uri="{BB962C8B-B14F-4D97-AF65-F5344CB8AC3E}">
        <p14:creationId xmlns:p14="http://schemas.microsoft.com/office/powerpoint/2010/main" val="6339102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D2D2E0-4C1E-A591-B19E-BC3FD69D7D2A}"/>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283BA13-173B-196C-E9EF-FAB57F0FE291}"/>
              </a:ext>
            </a:extLst>
          </p:cNvPr>
          <p:cNvPicPr>
            <a:picLocks noChangeAspect="1"/>
          </p:cNvPicPr>
          <p:nvPr/>
        </p:nvPicPr>
        <p:blipFill>
          <a:blip r:embed="rId3"/>
          <a:stretch>
            <a:fillRect/>
          </a:stretch>
        </p:blipFill>
        <p:spPr>
          <a:xfrm>
            <a:off x="4512294" y="1510431"/>
            <a:ext cx="7477247" cy="4642735"/>
          </a:xfrm>
          <a:prstGeom prst="rect">
            <a:avLst/>
          </a:prstGeom>
        </p:spPr>
      </p:pic>
      <p:sp>
        <p:nvSpPr>
          <p:cNvPr id="2" name="Title 1">
            <a:extLst>
              <a:ext uri="{FF2B5EF4-FFF2-40B4-BE49-F238E27FC236}">
                <a16:creationId xmlns:a16="http://schemas.microsoft.com/office/drawing/2014/main" id="{06D5DB65-8130-83B4-700E-A63C114CE87F}"/>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F224C238-9030-76A8-83B1-4B894530974D}"/>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97E97B10-5BFA-468E-3DA8-E847AF2E405D}"/>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sp>
        <p:nvSpPr>
          <p:cNvPr id="4" name="Rectangle: Rounded Corners 3">
            <a:extLst>
              <a:ext uri="{FF2B5EF4-FFF2-40B4-BE49-F238E27FC236}">
                <a16:creationId xmlns:a16="http://schemas.microsoft.com/office/drawing/2014/main" id="{1D6B4DE8-7B61-AD29-4F6D-47BA5A90873B}"/>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Producer</a:t>
            </a:r>
          </a:p>
        </p:txBody>
      </p:sp>
      <p:sp>
        <p:nvSpPr>
          <p:cNvPr id="9" name="Rectangle 8">
            <a:extLst>
              <a:ext uri="{FF2B5EF4-FFF2-40B4-BE49-F238E27FC236}">
                <a16:creationId xmlns:a16="http://schemas.microsoft.com/office/drawing/2014/main" id="{FDF7288F-783C-4960-B4CF-C45B2CA9644C}"/>
              </a:ext>
            </a:extLst>
          </p:cNvPr>
          <p:cNvSpPr/>
          <p:nvPr/>
        </p:nvSpPr>
        <p:spPr>
          <a:xfrm>
            <a:off x="4429125" y="3345713"/>
            <a:ext cx="6410325" cy="959587"/>
          </a:xfrm>
          <a:prstGeom prst="rect">
            <a:avLst/>
          </a:prstGeom>
          <a:noFill/>
          <a:ln w="38100"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Tree>
    <p:extLst>
      <p:ext uri="{BB962C8B-B14F-4D97-AF65-F5344CB8AC3E}">
        <p14:creationId xmlns:p14="http://schemas.microsoft.com/office/powerpoint/2010/main" val="11407393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7DAAE-C3E4-4CE4-0A54-4E61B85DEA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126E7A-E971-2697-57C6-6ED21BC2974E}"/>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F2E67BF4-F0A4-18E1-6C24-90520E4D8977}"/>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2DEBAF8B-C6C8-05D5-806E-7E139580783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sp>
        <p:nvSpPr>
          <p:cNvPr id="4" name="Rectangle: Rounded Corners 3">
            <a:extLst>
              <a:ext uri="{FF2B5EF4-FFF2-40B4-BE49-F238E27FC236}">
                <a16:creationId xmlns:a16="http://schemas.microsoft.com/office/drawing/2014/main" id="{5DCF8DC8-6EA5-C199-FE5E-7E072E1B86DA}"/>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Producer</a:t>
            </a:r>
          </a:p>
        </p:txBody>
      </p:sp>
      <p:sp>
        <p:nvSpPr>
          <p:cNvPr id="5" name="Rectangle: Rounded Corners 4">
            <a:extLst>
              <a:ext uri="{FF2B5EF4-FFF2-40B4-BE49-F238E27FC236}">
                <a16:creationId xmlns:a16="http://schemas.microsoft.com/office/drawing/2014/main" id="{F9830B25-3254-9CB5-E19D-F3B046692910}"/>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Consumer</a:t>
            </a:r>
          </a:p>
        </p:txBody>
      </p:sp>
      <p:pic>
        <p:nvPicPr>
          <p:cNvPr id="9" name="Picture 8">
            <a:extLst>
              <a:ext uri="{FF2B5EF4-FFF2-40B4-BE49-F238E27FC236}">
                <a16:creationId xmlns:a16="http://schemas.microsoft.com/office/drawing/2014/main" id="{E23FA9BA-69BF-7E56-47FA-E76EDB90D1FF}"/>
              </a:ext>
            </a:extLst>
          </p:cNvPr>
          <p:cNvPicPr>
            <a:picLocks noChangeAspect="1"/>
          </p:cNvPicPr>
          <p:nvPr/>
        </p:nvPicPr>
        <p:blipFill>
          <a:blip r:embed="rId3"/>
          <a:stretch>
            <a:fillRect/>
          </a:stretch>
        </p:blipFill>
        <p:spPr>
          <a:xfrm>
            <a:off x="4345983" y="1510431"/>
            <a:ext cx="7398977" cy="4890707"/>
          </a:xfrm>
          <a:prstGeom prst="rect">
            <a:avLst/>
          </a:prstGeom>
        </p:spPr>
      </p:pic>
    </p:spTree>
    <p:extLst>
      <p:ext uri="{BB962C8B-B14F-4D97-AF65-F5344CB8AC3E}">
        <p14:creationId xmlns:p14="http://schemas.microsoft.com/office/powerpoint/2010/main" val="8620215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947783-6D27-DE61-0B61-B12C4905CC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8CC834-367B-10DC-566B-59E8FA971AB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65E73A78-82A7-7ABF-EF2F-070671E2AFD7}"/>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926DB671-FE61-DBD7-CF7F-078F7C391C20}"/>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Queue</a:t>
            </a:r>
          </a:p>
        </p:txBody>
      </p:sp>
      <p:sp>
        <p:nvSpPr>
          <p:cNvPr id="4" name="Rectangle: Rounded Corners 3">
            <a:extLst>
              <a:ext uri="{FF2B5EF4-FFF2-40B4-BE49-F238E27FC236}">
                <a16:creationId xmlns:a16="http://schemas.microsoft.com/office/drawing/2014/main" id="{C41A7A92-525D-CD3A-A39C-D191A0846FC9}"/>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Producer</a:t>
            </a:r>
          </a:p>
        </p:txBody>
      </p:sp>
      <p:sp>
        <p:nvSpPr>
          <p:cNvPr id="5" name="Rectangle: Rounded Corners 4">
            <a:extLst>
              <a:ext uri="{FF2B5EF4-FFF2-40B4-BE49-F238E27FC236}">
                <a16:creationId xmlns:a16="http://schemas.microsoft.com/office/drawing/2014/main" id="{790AD57E-AB26-CA74-E8AB-53E057F80958}"/>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Consumer</a:t>
            </a:r>
          </a:p>
        </p:txBody>
      </p:sp>
      <p:sp>
        <p:nvSpPr>
          <p:cNvPr id="7" name="Rectangle: Rounded Corners 6">
            <a:extLst>
              <a:ext uri="{FF2B5EF4-FFF2-40B4-BE49-F238E27FC236}">
                <a16:creationId xmlns:a16="http://schemas.microsoft.com/office/drawing/2014/main" id="{717086D5-126E-894B-2DEE-E0E2B10F3283}"/>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14" name="Picture 13">
            <a:extLst>
              <a:ext uri="{FF2B5EF4-FFF2-40B4-BE49-F238E27FC236}">
                <a16:creationId xmlns:a16="http://schemas.microsoft.com/office/drawing/2014/main" id="{BA3F9C29-AF0B-F445-86FF-051FF750082A}"/>
              </a:ext>
            </a:extLst>
          </p:cNvPr>
          <p:cNvPicPr>
            <a:picLocks noChangeAspect="1"/>
          </p:cNvPicPr>
          <p:nvPr/>
        </p:nvPicPr>
        <p:blipFill>
          <a:blip r:embed="rId3"/>
          <a:stretch>
            <a:fillRect/>
          </a:stretch>
        </p:blipFill>
        <p:spPr>
          <a:xfrm>
            <a:off x="4480772" y="1481431"/>
            <a:ext cx="6873028" cy="2231422"/>
          </a:xfrm>
          <a:prstGeom prst="rect">
            <a:avLst/>
          </a:prstGeom>
        </p:spPr>
      </p:pic>
      <p:pic>
        <p:nvPicPr>
          <p:cNvPr id="16" name="Picture 15">
            <a:extLst>
              <a:ext uri="{FF2B5EF4-FFF2-40B4-BE49-F238E27FC236}">
                <a16:creationId xmlns:a16="http://schemas.microsoft.com/office/drawing/2014/main" id="{AF4A632A-7FA7-2AB9-79D1-A6428822E9A9}"/>
              </a:ext>
            </a:extLst>
          </p:cNvPr>
          <p:cNvPicPr>
            <a:picLocks noChangeAspect="1"/>
          </p:cNvPicPr>
          <p:nvPr/>
        </p:nvPicPr>
        <p:blipFill>
          <a:blip r:embed="rId4"/>
          <a:stretch>
            <a:fillRect/>
          </a:stretch>
        </p:blipFill>
        <p:spPr>
          <a:xfrm>
            <a:off x="4480772" y="3894176"/>
            <a:ext cx="6873027" cy="2231422"/>
          </a:xfrm>
          <a:prstGeom prst="rect">
            <a:avLst/>
          </a:prstGeom>
        </p:spPr>
      </p:pic>
      <p:pic>
        <p:nvPicPr>
          <p:cNvPr id="18" name="Picture 17">
            <a:extLst>
              <a:ext uri="{FF2B5EF4-FFF2-40B4-BE49-F238E27FC236}">
                <a16:creationId xmlns:a16="http://schemas.microsoft.com/office/drawing/2014/main" id="{81F7C085-482E-89AA-B909-157403666086}"/>
              </a:ext>
            </a:extLst>
          </p:cNvPr>
          <p:cNvPicPr>
            <a:picLocks noChangeAspect="1"/>
          </p:cNvPicPr>
          <p:nvPr/>
        </p:nvPicPr>
        <p:blipFill>
          <a:blip r:embed="rId5"/>
          <a:stretch>
            <a:fillRect/>
          </a:stretch>
        </p:blipFill>
        <p:spPr>
          <a:xfrm>
            <a:off x="4480772" y="3894176"/>
            <a:ext cx="6873028" cy="2231422"/>
          </a:xfrm>
          <a:prstGeom prst="rect">
            <a:avLst/>
          </a:prstGeom>
        </p:spPr>
      </p:pic>
      <p:pic>
        <p:nvPicPr>
          <p:cNvPr id="20" name="Picture 19">
            <a:extLst>
              <a:ext uri="{FF2B5EF4-FFF2-40B4-BE49-F238E27FC236}">
                <a16:creationId xmlns:a16="http://schemas.microsoft.com/office/drawing/2014/main" id="{5AB2BA4B-2993-AEC3-A180-CFF330EC1524}"/>
              </a:ext>
            </a:extLst>
          </p:cNvPr>
          <p:cNvPicPr>
            <a:picLocks noChangeAspect="1"/>
          </p:cNvPicPr>
          <p:nvPr/>
        </p:nvPicPr>
        <p:blipFill>
          <a:blip r:embed="rId6"/>
          <a:stretch>
            <a:fillRect/>
          </a:stretch>
        </p:blipFill>
        <p:spPr>
          <a:xfrm>
            <a:off x="4480772" y="1478994"/>
            <a:ext cx="6873025" cy="2231421"/>
          </a:xfrm>
          <a:prstGeom prst="rect">
            <a:avLst/>
          </a:prstGeom>
        </p:spPr>
      </p:pic>
      <p:pic>
        <p:nvPicPr>
          <p:cNvPr id="22" name="Picture 21">
            <a:extLst>
              <a:ext uri="{FF2B5EF4-FFF2-40B4-BE49-F238E27FC236}">
                <a16:creationId xmlns:a16="http://schemas.microsoft.com/office/drawing/2014/main" id="{6816EA23-E2B8-1074-C24B-14BFF9CFED12}"/>
              </a:ext>
            </a:extLst>
          </p:cNvPr>
          <p:cNvPicPr>
            <a:picLocks noChangeAspect="1"/>
          </p:cNvPicPr>
          <p:nvPr/>
        </p:nvPicPr>
        <p:blipFill>
          <a:blip r:embed="rId7"/>
          <a:stretch>
            <a:fillRect/>
          </a:stretch>
        </p:blipFill>
        <p:spPr>
          <a:xfrm>
            <a:off x="4480770" y="3894176"/>
            <a:ext cx="6873027" cy="2231422"/>
          </a:xfrm>
          <a:prstGeom prst="rect">
            <a:avLst/>
          </a:prstGeom>
        </p:spPr>
      </p:pic>
    </p:spTree>
    <p:extLst>
      <p:ext uri="{BB962C8B-B14F-4D97-AF65-F5344CB8AC3E}">
        <p14:creationId xmlns:p14="http://schemas.microsoft.com/office/powerpoint/2010/main" val="1959404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8856D-B627-49E7-BC07-F532532964D4}"/>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AD828158-639F-7B47-1846-2FC4D8B79018}"/>
              </a:ext>
            </a:extLst>
          </p:cNvPr>
          <p:cNvSpPr>
            <a:spLocks noGrp="1"/>
          </p:cNvSpPr>
          <p:nvPr>
            <p:ph idx="1"/>
          </p:nvPr>
        </p:nvSpPr>
        <p:spPr/>
        <p:txBody>
          <a:bodyPr/>
          <a:lstStyle/>
          <a:p>
            <a:pPr>
              <a:spcAft>
                <a:spcPts val="1800"/>
              </a:spcAft>
            </a:pPr>
            <a:r>
              <a:rPr lang="en-US" dirty="0"/>
              <a:t>Ensures messages are processed by one consumer.</a:t>
            </a:r>
          </a:p>
          <a:p>
            <a:pPr>
              <a:spcAft>
                <a:spcPts val="1800"/>
              </a:spcAft>
            </a:pPr>
            <a:r>
              <a:rPr lang="en-US" dirty="0"/>
              <a:t>Suitable for tasks that require guaranteed delivery to a single receiver.</a:t>
            </a:r>
          </a:p>
          <a:p>
            <a:pPr>
              <a:spcAft>
                <a:spcPts val="1800"/>
              </a:spcAft>
            </a:pPr>
            <a:r>
              <a:rPr lang="en-US" dirty="0"/>
              <a:t>Helps in decoupling producers and consumers, allowing them to operate independently.</a:t>
            </a:r>
          </a:p>
        </p:txBody>
      </p:sp>
    </p:spTree>
    <p:extLst>
      <p:ext uri="{BB962C8B-B14F-4D97-AF65-F5344CB8AC3E}">
        <p14:creationId xmlns:p14="http://schemas.microsoft.com/office/powerpoint/2010/main" val="29568409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709DC-18CD-8C76-D1E2-8F9DDD6F55A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7B0823-F5F1-512E-E3D7-8CD540E2EA12}"/>
              </a:ext>
            </a:extLst>
          </p:cNvPr>
          <p:cNvSpPr>
            <a:spLocks noGrp="1"/>
          </p:cNvSpPr>
          <p:nvPr>
            <p:ph type="title"/>
          </p:nvPr>
        </p:nvSpPr>
        <p:spPr/>
        <p:txBody>
          <a:bodyPr/>
          <a:lstStyle/>
          <a:p>
            <a:r>
              <a:rPr lang="en-US" dirty="0"/>
              <a:t>Key Points to Remember</a:t>
            </a:r>
          </a:p>
        </p:txBody>
      </p:sp>
      <p:sp>
        <p:nvSpPr>
          <p:cNvPr id="6" name="Rectangle: Rounded Corners 5">
            <a:extLst>
              <a:ext uri="{FF2B5EF4-FFF2-40B4-BE49-F238E27FC236}">
                <a16:creationId xmlns:a16="http://schemas.microsoft.com/office/drawing/2014/main" id="{673071D2-10D4-C799-54A5-918C2CF1F197}"/>
              </a:ext>
            </a:extLst>
          </p:cNvPr>
          <p:cNvSpPr/>
          <p:nvPr/>
        </p:nvSpPr>
        <p:spPr>
          <a:xfrm>
            <a:off x="3389847" y="1866900"/>
            <a:ext cx="5412306"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Define Scheduling Criteria</a:t>
            </a:r>
          </a:p>
        </p:txBody>
      </p:sp>
      <p:sp>
        <p:nvSpPr>
          <p:cNvPr id="7" name="Rectangle: Rounded Corners 6">
            <a:extLst>
              <a:ext uri="{FF2B5EF4-FFF2-40B4-BE49-F238E27FC236}">
                <a16:creationId xmlns:a16="http://schemas.microsoft.com/office/drawing/2014/main" id="{E7BC18EA-AB4F-C93F-407F-E61C42CDBE9E}"/>
              </a:ext>
            </a:extLst>
          </p:cNvPr>
          <p:cNvSpPr/>
          <p:nvPr/>
        </p:nvSpPr>
        <p:spPr>
          <a:xfrm>
            <a:off x="3389846" y="3057526"/>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Implement Scheduling Logic</a:t>
            </a:r>
          </a:p>
        </p:txBody>
      </p:sp>
      <p:sp>
        <p:nvSpPr>
          <p:cNvPr id="8" name="Rectangle: Rounded Corners 7">
            <a:extLst>
              <a:ext uri="{FF2B5EF4-FFF2-40B4-BE49-F238E27FC236}">
                <a16:creationId xmlns:a16="http://schemas.microsoft.com/office/drawing/2014/main" id="{9A7E4009-ED65-6D4C-5D76-EAA9A05F23E3}"/>
              </a:ext>
            </a:extLst>
          </p:cNvPr>
          <p:cNvSpPr/>
          <p:nvPr/>
        </p:nvSpPr>
        <p:spPr>
          <a:xfrm>
            <a:off x="3389845" y="4248152"/>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Monitor and Manage</a:t>
            </a:r>
          </a:p>
        </p:txBody>
      </p:sp>
      <p:sp>
        <p:nvSpPr>
          <p:cNvPr id="9" name="Rectangle: Rounded Corners 8">
            <a:extLst>
              <a:ext uri="{FF2B5EF4-FFF2-40B4-BE49-F238E27FC236}">
                <a16:creationId xmlns:a16="http://schemas.microsoft.com/office/drawing/2014/main" id="{96F482E3-80AA-D6AB-AF83-A1B4C8FA2A4C}"/>
              </a:ext>
            </a:extLst>
          </p:cNvPr>
          <p:cNvSpPr/>
          <p:nvPr/>
        </p:nvSpPr>
        <p:spPr>
          <a:xfrm>
            <a:off x="3389844" y="5438778"/>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Handle Failures</a:t>
            </a:r>
          </a:p>
        </p:txBody>
      </p:sp>
    </p:spTree>
    <p:extLst>
      <p:ext uri="{BB962C8B-B14F-4D97-AF65-F5344CB8AC3E}">
        <p14:creationId xmlns:p14="http://schemas.microsoft.com/office/powerpoint/2010/main" val="18728944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6"/>
                                        </p:tgtEl>
                                        <p:attrNameLst>
                                          <p:attrName>style.opacity</p:attrName>
                                        </p:attrNameLst>
                                      </p:cBhvr>
                                      <p:to>
                                        <p:strVal val="0.25"/>
                                      </p:to>
                                    </p:set>
                                    <p:animEffect filter="image" prLst="opacity: 0.25">
                                      <p:cBhvr rctx="IE">
                                        <p:cTn id="12" dur="indefinite"/>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8"/>
                                        </p:tgtEl>
                                        <p:attrNameLst>
                                          <p:attrName>style.opacity</p:attrName>
                                        </p:attrNameLst>
                                      </p:cBhvr>
                                      <p:to>
                                        <p:strVal val="0.25"/>
                                      </p:to>
                                    </p:set>
                                    <p:animEffect filter="image" prLst="opacity: 0.25">
                                      <p:cBhvr rctx="IE">
                                        <p:cTn id="28" dur="indefinite"/>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5B6EAC-A059-F9FB-113D-A595B4EB71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23313A-F4D5-6EE0-D483-4AAFDCC538E9}"/>
              </a:ext>
            </a:extLst>
          </p:cNvPr>
          <p:cNvSpPr>
            <a:spLocks noGrp="1"/>
          </p:cNvSpPr>
          <p:nvPr>
            <p:ph type="title"/>
          </p:nvPr>
        </p:nvSpPr>
        <p:spPr/>
        <p:txBody>
          <a:bodyPr/>
          <a:lstStyle/>
          <a:p>
            <a:r>
              <a:rPr lang="en-US" dirty="0"/>
              <a:t>Transactional Queues Pattern</a:t>
            </a:r>
          </a:p>
        </p:txBody>
      </p:sp>
      <p:sp>
        <p:nvSpPr>
          <p:cNvPr id="3" name="Text Placeholder 2">
            <a:extLst>
              <a:ext uri="{FF2B5EF4-FFF2-40B4-BE49-F238E27FC236}">
                <a16:creationId xmlns:a16="http://schemas.microsoft.com/office/drawing/2014/main" id="{FDE399BC-364E-8916-0196-68B69268B12E}"/>
              </a:ext>
            </a:extLst>
          </p:cNvPr>
          <p:cNvSpPr>
            <a:spLocks noGrp="1"/>
          </p:cNvSpPr>
          <p:nvPr>
            <p:ph type="body" idx="1"/>
          </p:nvPr>
        </p:nvSpPr>
        <p:spPr/>
        <p:txBody>
          <a:bodyPr/>
          <a:lstStyle/>
          <a:p>
            <a:r>
              <a:rPr lang="en-US" dirty="0">
                <a:solidFill>
                  <a:srgbClr val="094843"/>
                </a:solidFill>
              </a:rPr>
              <a:t>Advanced Processing Techniques</a:t>
            </a:r>
          </a:p>
        </p:txBody>
      </p:sp>
    </p:spTree>
    <p:extLst>
      <p:ext uri="{BB962C8B-B14F-4D97-AF65-F5344CB8AC3E}">
        <p14:creationId xmlns:p14="http://schemas.microsoft.com/office/powerpoint/2010/main" val="28884695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D9252-6E13-FCBD-578F-6C845B5E36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EA947C-F54B-CEBF-58F8-57200C0A4F03}"/>
              </a:ext>
            </a:extLst>
          </p:cNvPr>
          <p:cNvSpPr>
            <a:spLocks noGrp="1"/>
          </p:cNvSpPr>
          <p:nvPr>
            <p:ph type="title"/>
          </p:nvPr>
        </p:nvSpPr>
        <p:spPr/>
        <p:txBody>
          <a:bodyPr/>
          <a:lstStyle/>
          <a:p>
            <a:r>
              <a:rPr lang="en-US" dirty="0"/>
              <a:t>What is the Transactional Queues Pattern</a:t>
            </a:r>
          </a:p>
        </p:txBody>
      </p:sp>
      <p:sp>
        <p:nvSpPr>
          <p:cNvPr id="4" name="Rectangle: Rounded Corners 3">
            <a:extLst>
              <a:ext uri="{FF2B5EF4-FFF2-40B4-BE49-F238E27FC236}">
                <a16:creationId xmlns:a16="http://schemas.microsoft.com/office/drawing/2014/main" id="{B2759E0B-E2F3-D76A-BE67-79CB19AFF794}"/>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Ensures massages processed within a transaction</a:t>
            </a:r>
          </a:p>
        </p:txBody>
      </p:sp>
      <p:sp>
        <p:nvSpPr>
          <p:cNvPr id="5" name="Rectangle: Rounded Corners 4">
            <a:extLst>
              <a:ext uri="{FF2B5EF4-FFF2-40B4-BE49-F238E27FC236}">
                <a16:creationId xmlns:a16="http://schemas.microsoft.com/office/drawing/2014/main" id="{D142609F-AE37-31DF-0C9B-D5A20493DF89}"/>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Guarantee reliable and consistent message processing</a:t>
            </a:r>
          </a:p>
        </p:txBody>
      </p:sp>
    </p:spTree>
    <p:extLst>
      <p:ext uri="{BB962C8B-B14F-4D97-AF65-F5344CB8AC3E}">
        <p14:creationId xmlns:p14="http://schemas.microsoft.com/office/powerpoint/2010/main" val="1778535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CC423-EDDF-B864-C719-B5ADB8BEF87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3C4E7E9-1C64-01CC-7F6C-8BD80BAFFBEB}"/>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5770418A-CE89-2285-1D5A-BE5148D8BFC0}"/>
              </a:ext>
            </a:extLst>
          </p:cNvPr>
          <p:cNvSpPr/>
          <p:nvPr/>
        </p:nvSpPr>
        <p:spPr>
          <a:xfrm>
            <a:off x="2395940" y="190957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p>
        </p:txBody>
      </p:sp>
      <p:sp>
        <p:nvSpPr>
          <p:cNvPr id="4" name="Rectangle: Rounded Corners 3">
            <a:extLst>
              <a:ext uri="{FF2B5EF4-FFF2-40B4-BE49-F238E27FC236}">
                <a16:creationId xmlns:a16="http://schemas.microsoft.com/office/drawing/2014/main" id="{5BD36563-BD88-7524-4061-929A8430E226}"/>
              </a:ext>
            </a:extLst>
          </p:cNvPr>
          <p:cNvSpPr/>
          <p:nvPr/>
        </p:nvSpPr>
        <p:spPr>
          <a:xfrm>
            <a:off x="6963810" y="190957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Consistency</a:t>
            </a:r>
          </a:p>
        </p:txBody>
      </p:sp>
      <p:sp>
        <p:nvSpPr>
          <p:cNvPr id="5" name="Rectangle: Rounded Corners 4">
            <a:extLst>
              <a:ext uri="{FF2B5EF4-FFF2-40B4-BE49-F238E27FC236}">
                <a16:creationId xmlns:a16="http://schemas.microsoft.com/office/drawing/2014/main" id="{634160EC-B569-28E1-C8B8-91FCA96674A0}"/>
              </a:ext>
            </a:extLst>
          </p:cNvPr>
          <p:cNvSpPr/>
          <p:nvPr/>
        </p:nvSpPr>
        <p:spPr>
          <a:xfrm>
            <a:off x="6963810" y="376695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Durability</a:t>
            </a:r>
          </a:p>
        </p:txBody>
      </p:sp>
      <p:sp>
        <p:nvSpPr>
          <p:cNvPr id="7" name="Rectangle: Rounded Corners 6">
            <a:extLst>
              <a:ext uri="{FF2B5EF4-FFF2-40B4-BE49-F238E27FC236}">
                <a16:creationId xmlns:a16="http://schemas.microsoft.com/office/drawing/2014/main" id="{BEB0A318-CE41-5F8E-E59A-992459115F38}"/>
              </a:ext>
            </a:extLst>
          </p:cNvPr>
          <p:cNvSpPr/>
          <p:nvPr/>
        </p:nvSpPr>
        <p:spPr>
          <a:xfrm>
            <a:off x="2395940" y="376695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Isolation</a:t>
            </a:r>
          </a:p>
        </p:txBody>
      </p:sp>
    </p:spTree>
    <p:extLst>
      <p:ext uri="{BB962C8B-B14F-4D97-AF65-F5344CB8AC3E}">
        <p14:creationId xmlns:p14="http://schemas.microsoft.com/office/powerpoint/2010/main" val="3743373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7"/>
                                        </p:tgtEl>
                                        <p:attrNameLst>
                                          <p:attrName>style.opacity</p:attrName>
                                        </p:attrNameLst>
                                      </p:cBhvr>
                                      <p:to>
                                        <p:strVal val="0.25"/>
                                      </p:to>
                                    </p:set>
                                    <p:animEffect filter="image" prLst="opacity: 0.25">
                                      <p:cBhvr rctx="IE">
                                        <p:cTn id="28" dur="indefinite"/>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7" grpId="0" animBg="1"/>
      <p:bldP spid="7" grpId="1" animBg="1"/>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E24A0-DADF-F317-C584-587F95BE3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8346-C67D-93F7-B81F-501A088E2E63}"/>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D9054C17-9A2D-E229-AF1A-17D3D69709BE}"/>
              </a:ext>
            </a:extLst>
          </p:cNvPr>
          <p:cNvSpPr/>
          <p:nvPr/>
        </p:nvSpPr>
        <p:spPr>
          <a:xfrm>
            <a:off x="330050" y="224234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C82976FD-639E-78D7-6746-39809C37E76C}"/>
              </a:ext>
            </a:extLst>
          </p:cNvPr>
          <p:cNvSpPr/>
          <p:nvPr/>
        </p:nvSpPr>
        <p:spPr>
          <a:xfrm>
            <a:off x="4272480" y="224234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 Overhead</a:t>
            </a:r>
          </a:p>
        </p:txBody>
      </p:sp>
      <p:sp>
        <p:nvSpPr>
          <p:cNvPr id="5" name="Rectangle: Rounded Corners 4">
            <a:extLst>
              <a:ext uri="{FF2B5EF4-FFF2-40B4-BE49-F238E27FC236}">
                <a16:creationId xmlns:a16="http://schemas.microsoft.com/office/drawing/2014/main" id="{135A870D-CA40-155B-C2F2-34ECD6CCF911}"/>
              </a:ext>
            </a:extLst>
          </p:cNvPr>
          <p:cNvSpPr/>
          <p:nvPr/>
        </p:nvSpPr>
        <p:spPr>
          <a:xfrm>
            <a:off x="8214910" y="224234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Management</a:t>
            </a:r>
          </a:p>
        </p:txBody>
      </p:sp>
    </p:spTree>
    <p:extLst>
      <p:ext uri="{BB962C8B-B14F-4D97-AF65-F5344CB8AC3E}">
        <p14:creationId xmlns:p14="http://schemas.microsoft.com/office/powerpoint/2010/main" val="1189586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612FD1-CB5B-0E26-0940-0AA07A3FF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9D4B9-A0AC-B827-872A-A95DD22AFBD2}"/>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F3B8004B-FF25-38B4-9AC6-6ED3D3A58D3B}"/>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Financial Transactions</a:t>
            </a:r>
          </a:p>
        </p:txBody>
      </p:sp>
      <p:sp>
        <p:nvSpPr>
          <p:cNvPr id="4" name="Rectangle: Rounded Corners 3">
            <a:extLst>
              <a:ext uri="{FF2B5EF4-FFF2-40B4-BE49-F238E27FC236}">
                <a16:creationId xmlns:a16="http://schemas.microsoft.com/office/drawing/2014/main" id="{375092F4-BEC4-E0EB-EF82-B9CB6C500A05}"/>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Order Processing</a:t>
            </a:r>
          </a:p>
        </p:txBody>
      </p:sp>
      <p:sp>
        <p:nvSpPr>
          <p:cNvPr id="5" name="Rectangle: Rounded Corners 4">
            <a:extLst>
              <a:ext uri="{FF2B5EF4-FFF2-40B4-BE49-F238E27FC236}">
                <a16:creationId xmlns:a16="http://schemas.microsoft.com/office/drawing/2014/main" id="{11714DCA-03C5-2A52-C20C-D9B36D98C2E8}"/>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Distributed Systems</a:t>
            </a:r>
          </a:p>
        </p:txBody>
      </p:sp>
    </p:spTree>
    <p:extLst>
      <p:ext uri="{BB962C8B-B14F-4D97-AF65-F5344CB8AC3E}">
        <p14:creationId xmlns:p14="http://schemas.microsoft.com/office/powerpoint/2010/main" val="2327896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9EBF2-9004-19E1-1B14-987BE4D687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C1FDC1-12C3-ABA0-43FF-ABF2E374021E}"/>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8004D92-9A23-F573-7DA7-45181737B93F}"/>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B0FF6E36-F37C-15D1-A4B5-8290EEBBA173}"/>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21769527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446576-12FA-2800-2128-F93CEB0C022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1169A0-192D-D0DA-E4C3-3BA828976A1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3FCA974-C67F-88C9-0A16-7AAAD59487AC}"/>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FEC6377B-C7A4-1ABF-8491-A1358E047E05}"/>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pic>
        <p:nvPicPr>
          <p:cNvPr id="5" name="Picture 4">
            <a:extLst>
              <a:ext uri="{FF2B5EF4-FFF2-40B4-BE49-F238E27FC236}">
                <a16:creationId xmlns:a16="http://schemas.microsoft.com/office/drawing/2014/main" id="{1B539824-8D69-6A13-A1B0-8AAE05B8080E}"/>
              </a:ext>
            </a:extLst>
          </p:cNvPr>
          <p:cNvPicPr>
            <a:picLocks noChangeAspect="1"/>
          </p:cNvPicPr>
          <p:nvPr/>
        </p:nvPicPr>
        <p:blipFill>
          <a:blip r:embed="rId3"/>
          <a:stretch>
            <a:fillRect/>
          </a:stretch>
        </p:blipFill>
        <p:spPr>
          <a:xfrm>
            <a:off x="4284338" y="1510431"/>
            <a:ext cx="2716537" cy="4698189"/>
          </a:xfrm>
          <a:prstGeom prst="rect">
            <a:avLst/>
          </a:prstGeom>
        </p:spPr>
      </p:pic>
    </p:spTree>
    <p:extLst>
      <p:ext uri="{BB962C8B-B14F-4D97-AF65-F5344CB8AC3E}">
        <p14:creationId xmlns:p14="http://schemas.microsoft.com/office/powerpoint/2010/main" val="9256970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3C530B-D078-3304-0ED7-327F9FE3D9D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9E1EF4-4948-7B79-D5C9-80D79D9CADF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C33D0570-D7D7-C9E1-6E74-5A446C4609AA}"/>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A9245A5C-A162-B9E7-1DC7-F613D3B91E10}"/>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9810BFDA-8441-87E5-109D-E6917A1F2FD2}"/>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Initiator</a:t>
            </a:r>
          </a:p>
        </p:txBody>
      </p:sp>
      <p:pic>
        <p:nvPicPr>
          <p:cNvPr id="7" name="Picture 6">
            <a:extLst>
              <a:ext uri="{FF2B5EF4-FFF2-40B4-BE49-F238E27FC236}">
                <a16:creationId xmlns:a16="http://schemas.microsoft.com/office/drawing/2014/main" id="{D755F88D-EFEF-B940-AAB7-14864D0B08E5}"/>
              </a:ext>
            </a:extLst>
          </p:cNvPr>
          <p:cNvPicPr>
            <a:picLocks noChangeAspect="1"/>
          </p:cNvPicPr>
          <p:nvPr/>
        </p:nvPicPr>
        <p:blipFill>
          <a:blip r:embed="rId3"/>
          <a:stretch>
            <a:fillRect/>
          </a:stretch>
        </p:blipFill>
        <p:spPr>
          <a:xfrm>
            <a:off x="4622949" y="1510431"/>
            <a:ext cx="7362534" cy="3433044"/>
          </a:xfrm>
          <a:prstGeom prst="rect">
            <a:avLst/>
          </a:prstGeom>
        </p:spPr>
      </p:pic>
    </p:spTree>
    <p:extLst>
      <p:ext uri="{BB962C8B-B14F-4D97-AF65-F5344CB8AC3E}">
        <p14:creationId xmlns:p14="http://schemas.microsoft.com/office/powerpoint/2010/main" val="32039690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DEE112-C766-2A12-F0C0-3E6BFA85E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B11243-7590-76DC-C7C7-A0B516B082A3}"/>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637C5CB-6F83-10B6-2375-8F956B93C748}"/>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03A241A9-C7FA-66C9-0709-ABC230F56EF8}"/>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29EB9F4C-3C92-5669-B73B-57F0BE9CE240}"/>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Initiator</a:t>
            </a:r>
          </a:p>
        </p:txBody>
      </p:sp>
      <p:sp>
        <p:nvSpPr>
          <p:cNvPr id="5" name="Rectangle: Rounded Corners 4">
            <a:extLst>
              <a:ext uri="{FF2B5EF4-FFF2-40B4-BE49-F238E27FC236}">
                <a16:creationId xmlns:a16="http://schemas.microsoft.com/office/drawing/2014/main" id="{71C11479-19DF-D7C2-DB7D-4C1F644C66C5}"/>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Transaction Manager</a:t>
            </a:r>
          </a:p>
        </p:txBody>
      </p:sp>
      <p:pic>
        <p:nvPicPr>
          <p:cNvPr id="8" name="Picture 7">
            <a:extLst>
              <a:ext uri="{FF2B5EF4-FFF2-40B4-BE49-F238E27FC236}">
                <a16:creationId xmlns:a16="http://schemas.microsoft.com/office/drawing/2014/main" id="{B1924319-F1D6-7D78-2045-69973D19FF86}"/>
              </a:ext>
            </a:extLst>
          </p:cNvPr>
          <p:cNvPicPr>
            <a:picLocks noChangeAspect="1"/>
          </p:cNvPicPr>
          <p:nvPr/>
        </p:nvPicPr>
        <p:blipFill>
          <a:blip r:embed="rId3"/>
          <a:stretch>
            <a:fillRect/>
          </a:stretch>
        </p:blipFill>
        <p:spPr>
          <a:xfrm>
            <a:off x="4622950" y="1510431"/>
            <a:ext cx="4797276" cy="4673718"/>
          </a:xfrm>
          <a:prstGeom prst="rect">
            <a:avLst/>
          </a:prstGeom>
        </p:spPr>
      </p:pic>
    </p:spTree>
    <p:extLst>
      <p:ext uri="{BB962C8B-B14F-4D97-AF65-F5344CB8AC3E}">
        <p14:creationId xmlns:p14="http://schemas.microsoft.com/office/powerpoint/2010/main" val="5787382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3FCC-8301-B2D0-D2B4-16E74B9934CB}"/>
              </a:ext>
            </a:extLst>
          </p:cNvPr>
          <p:cNvSpPr>
            <a:spLocks noGrp="1"/>
          </p:cNvSpPr>
          <p:nvPr>
            <p:ph type="title"/>
          </p:nvPr>
        </p:nvSpPr>
        <p:spPr/>
        <p:txBody>
          <a:bodyPr/>
          <a:lstStyle/>
          <a:p>
            <a:r>
              <a:rPr lang="en-US" dirty="0"/>
              <a:t>Overview of Messaging Patterns</a:t>
            </a:r>
          </a:p>
        </p:txBody>
      </p:sp>
      <p:sp>
        <p:nvSpPr>
          <p:cNvPr id="3" name="Rectangle: Rounded Corners 2">
            <a:extLst>
              <a:ext uri="{FF2B5EF4-FFF2-40B4-BE49-F238E27FC236}">
                <a16:creationId xmlns:a16="http://schemas.microsoft.com/office/drawing/2014/main" id="{80C4F3BE-3F7A-6187-1DC2-49A7B08A5809}"/>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Reliable and Scalable Communication</a:t>
            </a:r>
          </a:p>
        </p:txBody>
      </p:sp>
      <p:sp>
        <p:nvSpPr>
          <p:cNvPr id="4" name="Rectangle: Rounded Corners 3">
            <a:extLst>
              <a:ext uri="{FF2B5EF4-FFF2-40B4-BE49-F238E27FC236}">
                <a16:creationId xmlns:a16="http://schemas.microsoft.com/office/drawing/2014/main" id="{2037E919-04F0-7598-FB9C-27222A58577E}"/>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Help Decouple Components</a:t>
            </a:r>
          </a:p>
        </p:txBody>
      </p:sp>
    </p:spTree>
    <p:extLst>
      <p:ext uri="{BB962C8B-B14F-4D97-AF65-F5344CB8AC3E}">
        <p14:creationId xmlns:p14="http://schemas.microsoft.com/office/powerpoint/2010/main" val="10118221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DF024A-008F-F465-E695-ED525B3D54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0DD4EA-DB2E-1201-1DAF-09978EF63DD3}"/>
              </a:ext>
            </a:extLst>
          </p:cNvPr>
          <p:cNvSpPr>
            <a:spLocks noGrp="1"/>
          </p:cNvSpPr>
          <p:nvPr>
            <p:ph type="title"/>
          </p:nvPr>
        </p:nvSpPr>
        <p:spPr/>
        <p:txBody>
          <a:bodyPr/>
          <a:lstStyle/>
          <a:p>
            <a:r>
              <a:rPr lang="en-US" dirty="0"/>
              <a:t>Publish/Subscribe Messaging</a:t>
            </a:r>
          </a:p>
        </p:txBody>
      </p:sp>
      <p:sp>
        <p:nvSpPr>
          <p:cNvPr id="3" name="Text Placeholder 2">
            <a:extLst>
              <a:ext uri="{FF2B5EF4-FFF2-40B4-BE49-F238E27FC236}">
                <a16:creationId xmlns:a16="http://schemas.microsoft.com/office/drawing/2014/main" id="{F598AA64-A5AD-942D-0B46-4B296CF99F43}"/>
              </a:ext>
            </a:extLst>
          </p:cNvPr>
          <p:cNvSpPr>
            <a:spLocks noGrp="1"/>
          </p:cNvSpPr>
          <p:nvPr>
            <p:ph type="body" idx="1"/>
          </p:nvPr>
        </p:nvSpPr>
        <p:spPr/>
        <p:txBody>
          <a:bodyPr/>
          <a:lstStyle/>
          <a:p>
            <a:r>
              <a:rPr lang="en-US" dirty="0">
                <a:solidFill>
                  <a:srgbClr val="094843"/>
                </a:solidFill>
              </a:rPr>
              <a:t>Fundamentals of Messaging</a:t>
            </a:r>
          </a:p>
        </p:txBody>
      </p:sp>
    </p:spTree>
    <p:extLst>
      <p:ext uri="{BB962C8B-B14F-4D97-AF65-F5344CB8AC3E}">
        <p14:creationId xmlns:p14="http://schemas.microsoft.com/office/powerpoint/2010/main" val="17778185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75BA8-985C-F134-F1BE-08A7D53D74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2B01950-E869-8BE4-649E-2BAF8BF17F9F}"/>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745FB59E-9FBB-FC3D-2946-0AD85F8D5C2F}"/>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5632DE17-CDA0-E6CF-69BA-5B27307BBC55}"/>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24C0FA1E-1D84-CAC9-783B-475EA1C77089}"/>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Initiator</a:t>
            </a:r>
          </a:p>
        </p:txBody>
      </p:sp>
      <p:sp>
        <p:nvSpPr>
          <p:cNvPr id="5" name="Rectangle: Rounded Corners 4">
            <a:extLst>
              <a:ext uri="{FF2B5EF4-FFF2-40B4-BE49-F238E27FC236}">
                <a16:creationId xmlns:a16="http://schemas.microsoft.com/office/drawing/2014/main" id="{EA2F7122-08AA-ABA3-87CA-AEE7AE39F09A}"/>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Transaction Manager</a:t>
            </a:r>
          </a:p>
        </p:txBody>
      </p:sp>
      <p:pic>
        <p:nvPicPr>
          <p:cNvPr id="8" name="Picture 7">
            <a:extLst>
              <a:ext uri="{FF2B5EF4-FFF2-40B4-BE49-F238E27FC236}">
                <a16:creationId xmlns:a16="http://schemas.microsoft.com/office/drawing/2014/main" id="{06246012-C728-9F23-8485-5539CA903DD3}"/>
              </a:ext>
            </a:extLst>
          </p:cNvPr>
          <p:cNvPicPr>
            <a:picLocks noChangeAspect="1"/>
          </p:cNvPicPr>
          <p:nvPr/>
        </p:nvPicPr>
        <p:blipFill>
          <a:blip r:embed="rId3">
            <a:alphaModFix amt="20000"/>
          </a:blip>
          <a:stretch>
            <a:fillRect/>
          </a:stretch>
        </p:blipFill>
        <p:spPr>
          <a:xfrm>
            <a:off x="4622950" y="1510431"/>
            <a:ext cx="4797276" cy="4673718"/>
          </a:xfrm>
          <a:prstGeom prst="rect">
            <a:avLst/>
          </a:prstGeom>
        </p:spPr>
      </p:pic>
      <p:pic>
        <p:nvPicPr>
          <p:cNvPr id="9" name="Picture 8">
            <a:extLst>
              <a:ext uri="{FF2B5EF4-FFF2-40B4-BE49-F238E27FC236}">
                <a16:creationId xmlns:a16="http://schemas.microsoft.com/office/drawing/2014/main" id="{8D0B70ED-8956-14A7-A6E7-4A95DBC53BAC}"/>
              </a:ext>
            </a:extLst>
          </p:cNvPr>
          <p:cNvPicPr>
            <a:picLocks noChangeAspect="1"/>
          </p:cNvPicPr>
          <p:nvPr/>
        </p:nvPicPr>
        <p:blipFill>
          <a:blip r:embed="rId4"/>
          <a:stretch>
            <a:fillRect/>
          </a:stretch>
        </p:blipFill>
        <p:spPr>
          <a:xfrm>
            <a:off x="4622950" y="2657273"/>
            <a:ext cx="6386438" cy="771727"/>
          </a:xfrm>
          <a:prstGeom prst="rect">
            <a:avLst/>
          </a:prstGeom>
          <a:ln>
            <a:solidFill>
              <a:schemeClr val="accent1"/>
            </a:solidFill>
          </a:ln>
        </p:spPr>
      </p:pic>
    </p:spTree>
    <p:extLst>
      <p:ext uri="{BB962C8B-B14F-4D97-AF65-F5344CB8AC3E}">
        <p14:creationId xmlns:p14="http://schemas.microsoft.com/office/powerpoint/2010/main" val="35171097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85341-0FCF-4739-6024-D2AD4D6951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9B40C9-5B60-3712-F107-89F85E637C8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E1F57474-03BE-7F53-43AA-0DB4984EC6D0}"/>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940C3E40-7F75-FA01-399B-177312F32C19}"/>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120604AF-CB5E-7E11-AFE2-47B1D31F4E6C}"/>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Initiator</a:t>
            </a:r>
          </a:p>
        </p:txBody>
      </p:sp>
      <p:sp>
        <p:nvSpPr>
          <p:cNvPr id="5" name="Rectangle: Rounded Corners 4">
            <a:extLst>
              <a:ext uri="{FF2B5EF4-FFF2-40B4-BE49-F238E27FC236}">
                <a16:creationId xmlns:a16="http://schemas.microsoft.com/office/drawing/2014/main" id="{D96E7818-4811-2DD5-88E3-3A6DBCDAC4AB}"/>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Transaction Manager</a:t>
            </a:r>
          </a:p>
        </p:txBody>
      </p:sp>
      <p:pic>
        <p:nvPicPr>
          <p:cNvPr id="8" name="Picture 7">
            <a:extLst>
              <a:ext uri="{FF2B5EF4-FFF2-40B4-BE49-F238E27FC236}">
                <a16:creationId xmlns:a16="http://schemas.microsoft.com/office/drawing/2014/main" id="{B5BFC02B-53C1-9C7C-5A71-B069EFC797C6}"/>
              </a:ext>
            </a:extLst>
          </p:cNvPr>
          <p:cNvPicPr>
            <a:picLocks noChangeAspect="1"/>
          </p:cNvPicPr>
          <p:nvPr/>
        </p:nvPicPr>
        <p:blipFill>
          <a:blip r:embed="rId3">
            <a:alphaModFix amt="20000"/>
          </a:blip>
          <a:stretch>
            <a:fillRect/>
          </a:stretch>
        </p:blipFill>
        <p:spPr>
          <a:xfrm>
            <a:off x="4622950" y="1510431"/>
            <a:ext cx="4797276" cy="4673718"/>
          </a:xfrm>
          <a:prstGeom prst="rect">
            <a:avLst/>
          </a:prstGeom>
        </p:spPr>
      </p:pic>
      <p:pic>
        <p:nvPicPr>
          <p:cNvPr id="10" name="Picture 9">
            <a:extLst>
              <a:ext uri="{FF2B5EF4-FFF2-40B4-BE49-F238E27FC236}">
                <a16:creationId xmlns:a16="http://schemas.microsoft.com/office/drawing/2014/main" id="{92C768FF-A091-79C8-E726-46B222C4B8D8}"/>
              </a:ext>
            </a:extLst>
          </p:cNvPr>
          <p:cNvPicPr>
            <a:picLocks noChangeAspect="1"/>
          </p:cNvPicPr>
          <p:nvPr/>
        </p:nvPicPr>
        <p:blipFill>
          <a:blip r:embed="rId4"/>
          <a:stretch>
            <a:fillRect/>
          </a:stretch>
        </p:blipFill>
        <p:spPr>
          <a:xfrm>
            <a:off x="4622950" y="3753598"/>
            <a:ext cx="6263218" cy="935160"/>
          </a:xfrm>
          <a:prstGeom prst="rect">
            <a:avLst/>
          </a:prstGeom>
          <a:ln>
            <a:solidFill>
              <a:schemeClr val="accent1"/>
            </a:solidFill>
          </a:ln>
        </p:spPr>
      </p:pic>
    </p:spTree>
    <p:extLst>
      <p:ext uri="{BB962C8B-B14F-4D97-AF65-F5344CB8AC3E}">
        <p14:creationId xmlns:p14="http://schemas.microsoft.com/office/powerpoint/2010/main" val="25426218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A71EF6-C5F2-47C0-9393-37BFD81C32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3F79248-8E21-6F92-82B6-14E97DA3D79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B164800-CBF9-082E-B23B-9E6E84A002EB}"/>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4F92DD7A-1B18-7753-C905-4E91D0C3DBCB}"/>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2C9F73CB-E066-A4FC-B36E-F2343CA85603}"/>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Initiator</a:t>
            </a:r>
          </a:p>
        </p:txBody>
      </p:sp>
      <p:sp>
        <p:nvSpPr>
          <p:cNvPr id="5" name="Rectangle: Rounded Corners 4">
            <a:extLst>
              <a:ext uri="{FF2B5EF4-FFF2-40B4-BE49-F238E27FC236}">
                <a16:creationId xmlns:a16="http://schemas.microsoft.com/office/drawing/2014/main" id="{0121B0D4-825E-C943-941C-8B04BCB10BF1}"/>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Transaction Manager</a:t>
            </a:r>
          </a:p>
        </p:txBody>
      </p:sp>
      <p:pic>
        <p:nvPicPr>
          <p:cNvPr id="8" name="Picture 7">
            <a:extLst>
              <a:ext uri="{FF2B5EF4-FFF2-40B4-BE49-F238E27FC236}">
                <a16:creationId xmlns:a16="http://schemas.microsoft.com/office/drawing/2014/main" id="{4C403F0F-9C16-6F20-4CC5-312522495D7D}"/>
              </a:ext>
            </a:extLst>
          </p:cNvPr>
          <p:cNvPicPr>
            <a:picLocks noChangeAspect="1"/>
          </p:cNvPicPr>
          <p:nvPr/>
        </p:nvPicPr>
        <p:blipFill>
          <a:blip r:embed="rId3">
            <a:alphaModFix amt="20000"/>
          </a:blip>
          <a:stretch>
            <a:fillRect/>
          </a:stretch>
        </p:blipFill>
        <p:spPr>
          <a:xfrm>
            <a:off x="4622950" y="1510431"/>
            <a:ext cx="4797276" cy="4673718"/>
          </a:xfrm>
          <a:prstGeom prst="rect">
            <a:avLst/>
          </a:prstGeom>
        </p:spPr>
      </p:pic>
      <p:pic>
        <p:nvPicPr>
          <p:cNvPr id="12" name="Picture 11">
            <a:extLst>
              <a:ext uri="{FF2B5EF4-FFF2-40B4-BE49-F238E27FC236}">
                <a16:creationId xmlns:a16="http://schemas.microsoft.com/office/drawing/2014/main" id="{CD2AE4D2-B711-7653-0B42-430ADD8D2416}"/>
              </a:ext>
            </a:extLst>
          </p:cNvPr>
          <p:cNvPicPr>
            <a:picLocks noChangeAspect="1"/>
          </p:cNvPicPr>
          <p:nvPr/>
        </p:nvPicPr>
        <p:blipFill>
          <a:blip r:embed="rId4"/>
          <a:stretch>
            <a:fillRect/>
          </a:stretch>
        </p:blipFill>
        <p:spPr>
          <a:xfrm>
            <a:off x="4151742" y="4352925"/>
            <a:ext cx="6825504" cy="1246889"/>
          </a:xfrm>
          <a:prstGeom prst="rect">
            <a:avLst/>
          </a:prstGeom>
          <a:ln>
            <a:solidFill>
              <a:schemeClr val="accent1"/>
            </a:solidFill>
          </a:ln>
        </p:spPr>
      </p:pic>
    </p:spTree>
    <p:extLst>
      <p:ext uri="{BB962C8B-B14F-4D97-AF65-F5344CB8AC3E}">
        <p14:creationId xmlns:p14="http://schemas.microsoft.com/office/powerpoint/2010/main" val="2279479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F803AF-728B-1039-A658-94D6D645A8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EB4D28-DA20-13A0-44B4-F19FA2DC50E2}"/>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33DAD25B-FF05-2AFF-396D-E2F2D1569A86}"/>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DDF80B07-F28E-C8E3-A1B4-F1A5AE7526F1}"/>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1DC75B91-35FD-6EE5-BCA0-CFC077FD110C}"/>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Initiator</a:t>
            </a:r>
          </a:p>
        </p:txBody>
      </p:sp>
      <p:sp>
        <p:nvSpPr>
          <p:cNvPr id="5" name="Rectangle: Rounded Corners 4">
            <a:extLst>
              <a:ext uri="{FF2B5EF4-FFF2-40B4-BE49-F238E27FC236}">
                <a16:creationId xmlns:a16="http://schemas.microsoft.com/office/drawing/2014/main" id="{381D4732-08C4-E6EA-2DC1-7A6ADBBA5B3C}"/>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Transaction Manager</a:t>
            </a:r>
          </a:p>
        </p:txBody>
      </p:sp>
      <p:pic>
        <p:nvPicPr>
          <p:cNvPr id="8" name="Picture 7">
            <a:extLst>
              <a:ext uri="{FF2B5EF4-FFF2-40B4-BE49-F238E27FC236}">
                <a16:creationId xmlns:a16="http://schemas.microsoft.com/office/drawing/2014/main" id="{F6D7E0FE-0B01-216A-9686-F50E7AD7FE62}"/>
              </a:ext>
            </a:extLst>
          </p:cNvPr>
          <p:cNvPicPr>
            <a:picLocks noChangeAspect="1"/>
          </p:cNvPicPr>
          <p:nvPr/>
        </p:nvPicPr>
        <p:blipFill>
          <a:blip r:embed="rId3">
            <a:alphaModFix amt="20000"/>
          </a:blip>
          <a:stretch>
            <a:fillRect/>
          </a:stretch>
        </p:blipFill>
        <p:spPr>
          <a:xfrm>
            <a:off x="4622950" y="1510431"/>
            <a:ext cx="4797276" cy="4673718"/>
          </a:xfrm>
          <a:prstGeom prst="rect">
            <a:avLst/>
          </a:prstGeom>
        </p:spPr>
      </p:pic>
      <p:pic>
        <p:nvPicPr>
          <p:cNvPr id="9" name="Picture 8">
            <a:extLst>
              <a:ext uri="{FF2B5EF4-FFF2-40B4-BE49-F238E27FC236}">
                <a16:creationId xmlns:a16="http://schemas.microsoft.com/office/drawing/2014/main" id="{FCD48A03-8D00-09E3-CE5C-D683613F7CB6}"/>
              </a:ext>
            </a:extLst>
          </p:cNvPr>
          <p:cNvPicPr>
            <a:picLocks noChangeAspect="1"/>
          </p:cNvPicPr>
          <p:nvPr/>
        </p:nvPicPr>
        <p:blipFill>
          <a:blip r:embed="rId4"/>
          <a:stretch>
            <a:fillRect/>
          </a:stretch>
        </p:blipFill>
        <p:spPr>
          <a:xfrm>
            <a:off x="4563795" y="5320154"/>
            <a:ext cx="5866080" cy="863996"/>
          </a:xfrm>
          <a:prstGeom prst="rect">
            <a:avLst/>
          </a:prstGeom>
        </p:spPr>
      </p:pic>
    </p:spTree>
    <p:extLst>
      <p:ext uri="{BB962C8B-B14F-4D97-AF65-F5344CB8AC3E}">
        <p14:creationId xmlns:p14="http://schemas.microsoft.com/office/powerpoint/2010/main" val="28780470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E0E4F-C482-9044-9AF0-51D6F398079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340FB9-EABA-7012-B0B4-E46B0DD190F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5552A763-E293-3296-A3DC-5BAAC7E83976}"/>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96F6F7A9-09D5-EA79-D5DB-3E05D3022874}"/>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057B384F-A5EA-BB0B-968A-8C9E1811A0E4}"/>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Initiator</a:t>
            </a:r>
          </a:p>
        </p:txBody>
      </p:sp>
      <p:sp>
        <p:nvSpPr>
          <p:cNvPr id="5" name="Rectangle: Rounded Corners 4">
            <a:extLst>
              <a:ext uri="{FF2B5EF4-FFF2-40B4-BE49-F238E27FC236}">
                <a16:creationId xmlns:a16="http://schemas.microsoft.com/office/drawing/2014/main" id="{F1C16D54-F10A-6231-0DFF-4BB4A005FA2A}"/>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Transaction Manager</a:t>
            </a:r>
          </a:p>
        </p:txBody>
      </p:sp>
      <p:sp>
        <p:nvSpPr>
          <p:cNvPr id="7" name="Rectangle: Rounded Corners 6">
            <a:extLst>
              <a:ext uri="{FF2B5EF4-FFF2-40B4-BE49-F238E27FC236}">
                <a16:creationId xmlns:a16="http://schemas.microsoft.com/office/drawing/2014/main" id="{503E428F-780C-4038-A0CF-9A1E500C1A42}"/>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9" name="Picture 8">
            <a:extLst>
              <a:ext uri="{FF2B5EF4-FFF2-40B4-BE49-F238E27FC236}">
                <a16:creationId xmlns:a16="http://schemas.microsoft.com/office/drawing/2014/main" id="{989F4338-6B32-25E2-1476-637D6F92B288}"/>
              </a:ext>
            </a:extLst>
          </p:cNvPr>
          <p:cNvPicPr>
            <a:picLocks noChangeAspect="1"/>
          </p:cNvPicPr>
          <p:nvPr/>
        </p:nvPicPr>
        <p:blipFill>
          <a:blip r:embed="rId3"/>
          <a:stretch>
            <a:fillRect/>
          </a:stretch>
        </p:blipFill>
        <p:spPr>
          <a:xfrm>
            <a:off x="5114926" y="162124"/>
            <a:ext cx="5730109" cy="1562757"/>
          </a:xfrm>
          <a:prstGeom prst="rect">
            <a:avLst/>
          </a:prstGeom>
        </p:spPr>
      </p:pic>
      <p:pic>
        <p:nvPicPr>
          <p:cNvPr id="11" name="Picture 10">
            <a:extLst>
              <a:ext uri="{FF2B5EF4-FFF2-40B4-BE49-F238E27FC236}">
                <a16:creationId xmlns:a16="http://schemas.microsoft.com/office/drawing/2014/main" id="{5CC06381-65BA-882E-7A9B-898ACF4E13F6}"/>
              </a:ext>
            </a:extLst>
          </p:cNvPr>
          <p:cNvPicPr>
            <a:picLocks noChangeAspect="1"/>
          </p:cNvPicPr>
          <p:nvPr/>
        </p:nvPicPr>
        <p:blipFill>
          <a:blip r:embed="rId4"/>
          <a:stretch>
            <a:fillRect/>
          </a:stretch>
        </p:blipFill>
        <p:spPr>
          <a:xfrm>
            <a:off x="5114925" y="1782956"/>
            <a:ext cx="5730109" cy="1562757"/>
          </a:xfrm>
          <a:prstGeom prst="rect">
            <a:avLst/>
          </a:prstGeom>
        </p:spPr>
      </p:pic>
      <p:pic>
        <p:nvPicPr>
          <p:cNvPr id="13" name="Picture 12">
            <a:extLst>
              <a:ext uri="{FF2B5EF4-FFF2-40B4-BE49-F238E27FC236}">
                <a16:creationId xmlns:a16="http://schemas.microsoft.com/office/drawing/2014/main" id="{20F0D17A-F059-7A32-FBA5-35D1A6CD041F}"/>
              </a:ext>
            </a:extLst>
          </p:cNvPr>
          <p:cNvPicPr>
            <a:picLocks noChangeAspect="1"/>
          </p:cNvPicPr>
          <p:nvPr/>
        </p:nvPicPr>
        <p:blipFill>
          <a:blip r:embed="rId5"/>
          <a:stretch>
            <a:fillRect/>
          </a:stretch>
        </p:blipFill>
        <p:spPr>
          <a:xfrm>
            <a:off x="5114924" y="3437981"/>
            <a:ext cx="5730109" cy="1562757"/>
          </a:xfrm>
          <a:prstGeom prst="rect">
            <a:avLst/>
          </a:prstGeom>
        </p:spPr>
      </p:pic>
      <p:pic>
        <p:nvPicPr>
          <p:cNvPr id="17" name="Picture 16">
            <a:extLst>
              <a:ext uri="{FF2B5EF4-FFF2-40B4-BE49-F238E27FC236}">
                <a16:creationId xmlns:a16="http://schemas.microsoft.com/office/drawing/2014/main" id="{D7B11F39-F691-106B-2046-BB809E4B1337}"/>
              </a:ext>
            </a:extLst>
          </p:cNvPr>
          <p:cNvPicPr>
            <a:picLocks noChangeAspect="1"/>
          </p:cNvPicPr>
          <p:nvPr/>
        </p:nvPicPr>
        <p:blipFill>
          <a:blip r:embed="rId6"/>
          <a:stretch>
            <a:fillRect/>
          </a:stretch>
        </p:blipFill>
        <p:spPr>
          <a:xfrm>
            <a:off x="5114923" y="5098282"/>
            <a:ext cx="5730110" cy="1577257"/>
          </a:xfrm>
          <a:prstGeom prst="rect">
            <a:avLst/>
          </a:prstGeom>
        </p:spPr>
      </p:pic>
      <p:pic>
        <p:nvPicPr>
          <p:cNvPr id="21" name="Picture 20">
            <a:extLst>
              <a:ext uri="{FF2B5EF4-FFF2-40B4-BE49-F238E27FC236}">
                <a16:creationId xmlns:a16="http://schemas.microsoft.com/office/drawing/2014/main" id="{22B6FD7E-AB1D-7749-1015-9F8898572B87}"/>
              </a:ext>
            </a:extLst>
          </p:cNvPr>
          <p:cNvPicPr>
            <a:picLocks noChangeAspect="1"/>
          </p:cNvPicPr>
          <p:nvPr/>
        </p:nvPicPr>
        <p:blipFill>
          <a:blip r:embed="rId7"/>
          <a:stretch>
            <a:fillRect/>
          </a:stretch>
        </p:blipFill>
        <p:spPr>
          <a:xfrm>
            <a:off x="5114923" y="1777679"/>
            <a:ext cx="5730110" cy="1562758"/>
          </a:xfrm>
          <a:prstGeom prst="rect">
            <a:avLst/>
          </a:prstGeom>
        </p:spPr>
      </p:pic>
      <p:pic>
        <p:nvPicPr>
          <p:cNvPr id="24" name="Picture 23">
            <a:extLst>
              <a:ext uri="{FF2B5EF4-FFF2-40B4-BE49-F238E27FC236}">
                <a16:creationId xmlns:a16="http://schemas.microsoft.com/office/drawing/2014/main" id="{7EED0542-5C9D-3955-20D3-60A0C69B7FF5}"/>
              </a:ext>
            </a:extLst>
          </p:cNvPr>
          <p:cNvPicPr>
            <a:picLocks noChangeAspect="1"/>
          </p:cNvPicPr>
          <p:nvPr/>
        </p:nvPicPr>
        <p:blipFill>
          <a:blip r:embed="rId8"/>
          <a:stretch>
            <a:fillRect/>
          </a:stretch>
        </p:blipFill>
        <p:spPr>
          <a:xfrm>
            <a:off x="5114923" y="154010"/>
            <a:ext cx="5730109" cy="1562757"/>
          </a:xfrm>
          <a:prstGeom prst="rect">
            <a:avLst/>
          </a:prstGeom>
        </p:spPr>
      </p:pic>
      <p:pic>
        <p:nvPicPr>
          <p:cNvPr id="27" name="Picture 26">
            <a:extLst>
              <a:ext uri="{FF2B5EF4-FFF2-40B4-BE49-F238E27FC236}">
                <a16:creationId xmlns:a16="http://schemas.microsoft.com/office/drawing/2014/main" id="{615AAF21-DC5C-3A7B-5C16-89C9A321CE4E}"/>
              </a:ext>
            </a:extLst>
          </p:cNvPr>
          <p:cNvPicPr>
            <a:picLocks noChangeAspect="1"/>
          </p:cNvPicPr>
          <p:nvPr/>
        </p:nvPicPr>
        <p:blipFill>
          <a:blip r:embed="rId9"/>
          <a:stretch>
            <a:fillRect/>
          </a:stretch>
        </p:blipFill>
        <p:spPr>
          <a:xfrm>
            <a:off x="5114923" y="5103558"/>
            <a:ext cx="5782784" cy="1562757"/>
          </a:xfrm>
          <a:prstGeom prst="rect">
            <a:avLst/>
          </a:prstGeom>
        </p:spPr>
      </p:pic>
      <p:pic>
        <p:nvPicPr>
          <p:cNvPr id="29" name="Picture 28">
            <a:extLst>
              <a:ext uri="{FF2B5EF4-FFF2-40B4-BE49-F238E27FC236}">
                <a16:creationId xmlns:a16="http://schemas.microsoft.com/office/drawing/2014/main" id="{D0DE53A9-397A-E7CE-93B6-A1752B4BCF30}"/>
              </a:ext>
            </a:extLst>
          </p:cNvPr>
          <p:cNvPicPr>
            <a:picLocks noChangeAspect="1"/>
          </p:cNvPicPr>
          <p:nvPr/>
        </p:nvPicPr>
        <p:blipFill>
          <a:blip r:embed="rId10"/>
          <a:stretch>
            <a:fillRect/>
          </a:stretch>
        </p:blipFill>
        <p:spPr>
          <a:xfrm>
            <a:off x="5114922" y="3420019"/>
            <a:ext cx="5730109" cy="1548521"/>
          </a:xfrm>
          <a:prstGeom prst="rect">
            <a:avLst/>
          </a:prstGeom>
        </p:spPr>
      </p:pic>
    </p:spTree>
    <p:extLst>
      <p:ext uri="{BB962C8B-B14F-4D97-AF65-F5344CB8AC3E}">
        <p14:creationId xmlns:p14="http://schemas.microsoft.com/office/powerpoint/2010/main" val="44350074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fade">
                                      <p:cBhvr>
                                        <p:cTn id="21" dur="500"/>
                                        <p:tgtEl>
                                          <p:spTgt spid="2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fade">
                                      <p:cBhvr>
                                        <p:cTn id="31" dur="500"/>
                                        <p:tgtEl>
                                          <p:spTgt spid="29"/>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ADF59A-A44C-AF3C-96DB-75B2BF1D35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FE3EBB-2EFF-42A8-7A0E-D36B2ED5CCED}"/>
              </a:ext>
            </a:extLst>
          </p:cNvPr>
          <p:cNvSpPr>
            <a:spLocks noGrp="1"/>
          </p:cNvSpPr>
          <p:nvPr>
            <p:ph type="title"/>
          </p:nvPr>
        </p:nvSpPr>
        <p:spPr/>
        <p:txBody>
          <a:bodyPr/>
          <a:lstStyle/>
          <a:p>
            <a:r>
              <a:rPr lang="en-US" dirty="0"/>
              <a:t>Key Points to Remember</a:t>
            </a:r>
          </a:p>
        </p:txBody>
      </p:sp>
      <p:sp>
        <p:nvSpPr>
          <p:cNvPr id="6" name="Rectangle: Rounded Corners 5">
            <a:extLst>
              <a:ext uri="{FF2B5EF4-FFF2-40B4-BE49-F238E27FC236}">
                <a16:creationId xmlns:a16="http://schemas.microsoft.com/office/drawing/2014/main" id="{5096F640-91E9-6476-5CAA-AD584EEF56EE}"/>
              </a:ext>
            </a:extLst>
          </p:cNvPr>
          <p:cNvSpPr/>
          <p:nvPr/>
        </p:nvSpPr>
        <p:spPr>
          <a:xfrm>
            <a:off x="3389847" y="1866900"/>
            <a:ext cx="5412306"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Atomic Operations</a:t>
            </a:r>
          </a:p>
        </p:txBody>
      </p:sp>
      <p:sp>
        <p:nvSpPr>
          <p:cNvPr id="7" name="Rectangle: Rounded Corners 6">
            <a:extLst>
              <a:ext uri="{FF2B5EF4-FFF2-40B4-BE49-F238E27FC236}">
                <a16:creationId xmlns:a16="http://schemas.microsoft.com/office/drawing/2014/main" id="{149B694C-93D5-2165-FC91-907DAC25280A}"/>
              </a:ext>
            </a:extLst>
          </p:cNvPr>
          <p:cNvSpPr/>
          <p:nvPr/>
        </p:nvSpPr>
        <p:spPr>
          <a:xfrm>
            <a:off x="3389846" y="3057526"/>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Consistency Checks</a:t>
            </a:r>
          </a:p>
        </p:txBody>
      </p:sp>
      <p:sp>
        <p:nvSpPr>
          <p:cNvPr id="8" name="Rectangle: Rounded Corners 7">
            <a:extLst>
              <a:ext uri="{FF2B5EF4-FFF2-40B4-BE49-F238E27FC236}">
                <a16:creationId xmlns:a16="http://schemas.microsoft.com/office/drawing/2014/main" id="{DC3E2E09-2EAE-F6A4-2EEE-C5BBC63AC4D7}"/>
              </a:ext>
            </a:extLst>
          </p:cNvPr>
          <p:cNvSpPr/>
          <p:nvPr/>
        </p:nvSpPr>
        <p:spPr>
          <a:xfrm>
            <a:off x="3389845" y="4248152"/>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Resource Isolation</a:t>
            </a:r>
          </a:p>
        </p:txBody>
      </p:sp>
      <p:sp>
        <p:nvSpPr>
          <p:cNvPr id="9" name="Rectangle: Rounded Corners 8">
            <a:extLst>
              <a:ext uri="{FF2B5EF4-FFF2-40B4-BE49-F238E27FC236}">
                <a16:creationId xmlns:a16="http://schemas.microsoft.com/office/drawing/2014/main" id="{1E75690F-F936-26B1-2274-B729EDF00CF4}"/>
              </a:ext>
            </a:extLst>
          </p:cNvPr>
          <p:cNvSpPr/>
          <p:nvPr/>
        </p:nvSpPr>
        <p:spPr>
          <a:xfrm>
            <a:off x="3389844" y="5438778"/>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Rollback Mechanisms</a:t>
            </a:r>
          </a:p>
        </p:txBody>
      </p:sp>
    </p:spTree>
    <p:extLst>
      <p:ext uri="{BB962C8B-B14F-4D97-AF65-F5344CB8AC3E}">
        <p14:creationId xmlns:p14="http://schemas.microsoft.com/office/powerpoint/2010/main" val="32691656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6"/>
                                        </p:tgtEl>
                                        <p:attrNameLst>
                                          <p:attrName>style.opacity</p:attrName>
                                        </p:attrNameLst>
                                      </p:cBhvr>
                                      <p:to>
                                        <p:strVal val="0.25"/>
                                      </p:to>
                                    </p:set>
                                    <p:animEffect filter="image" prLst="opacity: 0.25">
                                      <p:cBhvr rctx="IE">
                                        <p:cTn id="12" dur="indefinite"/>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8"/>
                                        </p:tgtEl>
                                        <p:attrNameLst>
                                          <p:attrName>style.opacity</p:attrName>
                                        </p:attrNameLst>
                                      </p:cBhvr>
                                      <p:to>
                                        <p:strVal val="0.25"/>
                                      </p:to>
                                    </p:set>
                                    <p:animEffect filter="image" prLst="opacity: 0.25">
                                      <p:cBhvr rctx="IE">
                                        <p:cTn id="28" dur="indefinite"/>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897E38-0BCE-C0B3-E563-917EF1510A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5C8056-F80E-883A-0C92-26BE2B887377}"/>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DF4DA07E-EFAD-9D00-E465-6003EC39416C}"/>
              </a:ext>
            </a:extLst>
          </p:cNvPr>
          <p:cNvSpPr>
            <a:spLocks noGrp="1"/>
          </p:cNvSpPr>
          <p:nvPr>
            <p:ph idx="1"/>
          </p:nvPr>
        </p:nvSpPr>
        <p:spPr/>
        <p:txBody>
          <a:bodyPr/>
          <a:lstStyle/>
          <a:p>
            <a:pPr>
              <a:spcAft>
                <a:spcPts val="1800"/>
              </a:spcAft>
            </a:pPr>
            <a:r>
              <a:rPr lang="en-US" dirty="0"/>
              <a:t>Aggregates related messages for batch processing and data consolidation.</a:t>
            </a:r>
          </a:p>
          <a:p>
            <a:pPr>
              <a:spcAft>
                <a:spcPts val="1800"/>
              </a:spcAft>
            </a:pPr>
            <a:r>
              <a:rPr lang="en-US" dirty="0"/>
              <a:t>Enhances efficiency and scalability by reducing the </a:t>
            </a:r>
            <a:r>
              <a:rPr lang="en-US" dirty="0" err="1"/>
              <a:t>overhread</a:t>
            </a:r>
            <a:r>
              <a:rPr lang="en-US" dirty="0"/>
              <a:t> of processing individual messages.</a:t>
            </a:r>
          </a:p>
          <a:p>
            <a:pPr>
              <a:spcAft>
                <a:spcPts val="1800"/>
              </a:spcAft>
            </a:pPr>
            <a:r>
              <a:rPr lang="en-US" dirty="0"/>
              <a:t>Provides a unified view of related information, simplifying analysis and decision-making.</a:t>
            </a:r>
          </a:p>
        </p:txBody>
      </p:sp>
    </p:spTree>
    <p:extLst>
      <p:ext uri="{BB962C8B-B14F-4D97-AF65-F5344CB8AC3E}">
        <p14:creationId xmlns:p14="http://schemas.microsoft.com/office/powerpoint/2010/main" val="15125844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3026DA-79FD-7C59-4FEA-714754CFD5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F854781-2AC5-8E2B-A868-83B2E6927F7D}"/>
              </a:ext>
            </a:extLst>
          </p:cNvPr>
          <p:cNvSpPr>
            <a:spLocks noGrp="1"/>
          </p:cNvSpPr>
          <p:nvPr>
            <p:ph type="title"/>
          </p:nvPr>
        </p:nvSpPr>
        <p:spPr/>
        <p:txBody>
          <a:bodyPr/>
          <a:lstStyle/>
          <a:p>
            <a:r>
              <a:rPr lang="en-US" dirty="0"/>
              <a:t>Claim Check Pattern</a:t>
            </a:r>
          </a:p>
        </p:txBody>
      </p:sp>
      <p:sp>
        <p:nvSpPr>
          <p:cNvPr id="3" name="Text Placeholder 2">
            <a:extLst>
              <a:ext uri="{FF2B5EF4-FFF2-40B4-BE49-F238E27FC236}">
                <a16:creationId xmlns:a16="http://schemas.microsoft.com/office/drawing/2014/main" id="{97FA72E4-529A-8645-04AB-912AAC01E9F0}"/>
              </a:ext>
            </a:extLst>
          </p:cNvPr>
          <p:cNvSpPr>
            <a:spLocks noGrp="1"/>
          </p:cNvSpPr>
          <p:nvPr>
            <p:ph type="body" idx="1"/>
          </p:nvPr>
        </p:nvSpPr>
        <p:spPr/>
        <p:txBody>
          <a:bodyPr/>
          <a:lstStyle/>
          <a:p>
            <a:r>
              <a:rPr lang="en-US" dirty="0">
                <a:solidFill>
                  <a:srgbClr val="094843"/>
                </a:solidFill>
              </a:rPr>
              <a:t>Advanced Processing Techniques</a:t>
            </a:r>
          </a:p>
        </p:txBody>
      </p:sp>
    </p:spTree>
    <p:extLst>
      <p:ext uri="{BB962C8B-B14F-4D97-AF65-F5344CB8AC3E}">
        <p14:creationId xmlns:p14="http://schemas.microsoft.com/office/powerpoint/2010/main" val="31874434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1BC72E-B57A-5BBD-1A7A-E7D1F663F2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0C8E042-687D-F87F-BA11-8E6C2FB85E1C}"/>
              </a:ext>
            </a:extLst>
          </p:cNvPr>
          <p:cNvSpPr>
            <a:spLocks noGrp="1"/>
          </p:cNvSpPr>
          <p:nvPr>
            <p:ph type="title"/>
          </p:nvPr>
        </p:nvSpPr>
        <p:spPr/>
        <p:txBody>
          <a:bodyPr/>
          <a:lstStyle/>
          <a:p>
            <a:r>
              <a:rPr lang="en-US" dirty="0"/>
              <a:t>What is the Claim Check Pattern</a:t>
            </a:r>
          </a:p>
        </p:txBody>
      </p:sp>
      <p:sp>
        <p:nvSpPr>
          <p:cNvPr id="4" name="Rectangle: Rounded Corners 3">
            <a:extLst>
              <a:ext uri="{FF2B5EF4-FFF2-40B4-BE49-F238E27FC236}">
                <a16:creationId xmlns:a16="http://schemas.microsoft.com/office/drawing/2014/main" id="{60286EEA-4FD4-8516-3319-41B1263799B8}"/>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Storing large payloads in external storage and passing a reference</a:t>
            </a:r>
          </a:p>
        </p:txBody>
      </p:sp>
      <p:sp>
        <p:nvSpPr>
          <p:cNvPr id="5" name="Rectangle: Rounded Corners 4">
            <a:extLst>
              <a:ext uri="{FF2B5EF4-FFF2-40B4-BE49-F238E27FC236}">
                <a16:creationId xmlns:a16="http://schemas.microsoft.com/office/drawing/2014/main" id="{0FF35F4F-7802-CBB9-ED88-F68BAD58D359}"/>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Reduce the size of messages in the queue</a:t>
            </a:r>
          </a:p>
        </p:txBody>
      </p:sp>
    </p:spTree>
    <p:extLst>
      <p:ext uri="{BB962C8B-B14F-4D97-AF65-F5344CB8AC3E}">
        <p14:creationId xmlns:p14="http://schemas.microsoft.com/office/powerpoint/2010/main" val="29908694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AB65E-F4FD-6546-EB39-DE0350B4CD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8B813D-EED0-159B-3522-994EC627D058}"/>
              </a:ext>
            </a:extLst>
          </p:cNvPr>
          <p:cNvSpPr>
            <a:spLocks noGrp="1"/>
          </p:cNvSpPr>
          <p:nvPr>
            <p:ph type="title"/>
          </p:nvPr>
        </p:nvSpPr>
        <p:spPr/>
        <p:txBody>
          <a:bodyPr/>
          <a:lstStyle/>
          <a:p>
            <a:r>
              <a:rPr lang="en-US" dirty="0"/>
              <a:t>Key Components and Flow</a:t>
            </a:r>
          </a:p>
        </p:txBody>
      </p:sp>
      <p:sp>
        <p:nvSpPr>
          <p:cNvPr id="79" name="Rectangle: Rounded Corners 78">
            <a:extLst>
              <a:ext uri="{FF2B5EF4-FFF2-40B4-BE49-F238E27FC236}">
                <a16:creationId xmlns:a16="http://schemas.microsoft.com/office/drawing/2014/main" id="{E068AD1B-ED78-2AEF-11FB-06C1DCFFFC64}"/>
              </a:ext>
            </a:extLst>
          </p:cNvPr>
          <p:cNvSpPr/>
          <p:nvPr/>
        </p:nvSpPr>
        <p:spPr>
          <a:xfrm>
            <a:off x="265794" y="286533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Claim Check</a:t>
            </a:r>
          </a:p>
        </p:txBody>
      </p:sp>
      <p:sp>
        <p:nvSpPr>
          <p:cNvPr id="80" name="Rectangle: Rounded Corners 79">
            <a:extLst>
              <a:ext uri="{FF2B5EF4-FFF2-40B4-BE49-F238E27FC236}">
                <a16:creationId xmlns:a16="http://schemas.microsoft.com/office/drawing/2014/main" id="{8D27F915-03CB-7C46-6783-476B55DAA6D0}"/>
              </a:ext>
            </a:extLst>
          </p:cNvPr>
          <p:cNvSpPr/>
          <p:nvPr/>
        </p:nvSpPr>
        <p:spPr>
          <a:xfrm>
            <a:off x="265794" y="175077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External Storage System</a:t>
            </a:r>
          </a:p>
        </p:txBody>
      </p:sp>
      <p:sp>
        <p:nvSpPr>
          <p:cNvPr id="81" name="Rectangle: Rounded Corners 80">
            <a:extLst>
              <a:ext uri="{FF2B5EF4-FFF2-40B4-BE49-F238E27FC236}">
                <a16:creationId xmlns:a16="http://schemas.microsoft.com/office/drawing/2014/main" id="{D30BB6AE-1597-38D7-FF2F-02E411465C15}"/>
              </a:ext>
            </a:extLst>
          </p:cNvPr>
          <p:cNvSpPr/>
          <p:nvPr/>
        </p:nvSpPr>
        <p:spPr>
          <a:xfrm>
            <a:off x="265794" y="3979889"/>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Queue</a:t>
            </a:r>
          </a:p>
        </p:txBody>
      </p:sp>
      <p:sp>
        <p:nvSpPr>
          <p:cNvPr id="3" name="Rectangle: Rounded Corners 2">
            <a:extLst>
              <a:ext uri="{FF2B5EF4-FFF2-40B4-BE49-F238E27FC236}">
                <a16:creationId xmlns:a16="http://schemas.microsoft.com/office/drawing/2014/main" id="{953A668E-C97F-28CE-73F7-BE6E1470E93D}"/>
              </a:ext>
            </a:extLst>
          </p:cNvPr>
          <p:cNvSpPr/>
          <p:nvPr/>
        </p:nvSpPr>
        <p:spPr>
          <a:xfrm>
            <a:off x="265793" y="5094446"/>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Payload Retrieval Logic</a:t>
            </a:r>
          </a:p>
        </p:txBody>
      </p:sp>
    </p:spTree>
    <p:extLst>
      <p:ext uri="{BB962C8B-B14F-4D97-AF65-F5344CB8AC3E}">
        <p14:creationId xmlns:p14="http://schemas.microsoft.com/office/powerpoint/2010/main" val="13762744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3"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405C06-7044-5F5A-D2D2-12924AE8FC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3FC302-9B1B-3888-B425-5F57C7BD7316}"/>
              </a:ext>
            </a:extLst>
          </p:cNvPr>
          <p:cNvSpPr>
            <a:spLocks noGrp="1"/>
          </p:cNvSpPr>
          <p:nvPr>
            <p:ph type="title"/>
          </p:nvPr>
        </p:nvSpPr>
        <p:spPr/>
        <p:txBody>
          <a:bodyPr/>
          <a:lstStyle/>
          <a:p>
            <a:r>
              <a:rPr lang="en-US" dirty="0"/>
              <a:t>What is Pub/Sub Messaging?</a:t>
            </a:r>
          </a:p>
        </p:txBody>
      </p:sp>
      <p:sp>
        <p:nvSpPr>
          <p:cNvPr id="4" name="Rectangle: Rounded Corners 3">
            <a:extLst>
              <a:ext uri="{FF2B5EF4-FFF2-40B4-BE49-F238E27FC236}">
                <a16:creationId xmlns:a16="http://schemas.microsoft.com/office/drawing/2014/main" id="{2B41F524-8662-5285-B839-26626CE48A29}"/>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Messages published to a topic for multiple subscribers</a:t>
            </a:r>
          </a:p>
        </p:txBody>
      </p:sp>
      <p:sp>
        <p:nvSpPr>
          <p:cNvPr id="5" name="Rectangle: Rounded Corners 4">
            <a:extLst>
              <a:ext uri="{FF2B5EF4-FFF2-40B4-BE49-F238E27FC236}">
                <a16:creationId xmlns:a16="http://schemas.microsoft.com/office/drawing/2014/main" id="{5FFBC3D1-262F-D388-A9DA-9301F934F9BE}"/>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Enables scalable and flexible communication</a:t>
            </a:r>
          </a:p>
        </p:txBody>
      </p:sp>
    </p:spTree>
    <p:extLst>
      <p:ext uri="{BB962C8B-B14F-4D97-AF65-F5344CB8AC3E}">
        <p14:creationId xmlns:p14="http://schemas.microsoft.com/office/powerpoint/2010/main" val="298199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F0675-41FB-625E-AE90-B27A0AB16C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F0DFE2-F07E-3C2F-2DEB-CB488097F613}"/>
              </a:ext>
            </a:extLst>
          </p:cNvPr>
          <p:cNvSpPr>
            <a:spLocks noGrp="1"/>
          </p:cNvSpPr>
          <p:nvPr>
            <p:ph type="title"/>
          </p:nvPr>
        </p:nvSpPr>
        <p:spPr/>
        <p:txBody>
          <a:bodyPr/>
          <a:lstStyle/>
          <a:p>
            <a:r>
              <a:rPr lang="en-US" dirty="0"/>
              <a:t>Key Components and Flow</a:t>
            </a:r>
          </a:p>
        </p:txBody>
      </p:sp>
      <p:sp>
        <p:nvSpPr>
          <p:cNvPr id="4" name="Rectangle: Rounded Corners 3">
            <a:extLst>
              <a:ext uri="{FF2B5EF4-FFF2-40B4-BE49-F238E27FC236}">
                <a16:creationId xmlns:a16="http://schemas.microsoft.com/office/drawing/2014/main" id="{94766592-2032-A567-5D73-67B8F2AC4128}"/>
              </a:ext>
            </a:extLst>
          </p:cNvPr>
          <p:cNvSpPr/>
          <p:nvPr/>
        </p:nvSpPr>
        <p:spPr>
          <a:xfrm>
            <a:off x="4929985" y="3162249"/>
            <a:ext cx="3422076"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 name="Oval 4">
            <a:extLst>
              <a:ext uri="{FF2B5EF4-FFF2-40B4-BE49-F238E27FC236}">
                <a16:creationId xmlns:a16="http://schemas.microsoft.com/office/drawing/2014/main" id="{6868AF28-D0E4-7BE5-CDF8-30E03D8BA9D1}"/>
              </a:ext>
            </a:extLst>
          </p:cNvPr>
          <p:cNvSpPr/>
          <p:nvPr/>
        </p:nvSpPr>
        <p:spPr>
          <a:xfrm>
            <a:off x="8997772" y="310065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 name="Oval 2">
            <a:extLst>
              <a:ext uri="{FF2B5EF4-FFF2-40B4-BE49-F238E27FC236}">
                <a16:creationId xmlns:a16="http://schemas.microsoft.com/office/drawing/2014/main" id="{315E765A-9C5B-3D09-FA3F-09B767DB1281}"/>
              </a:ext>
            </a:extLst>
          </p:cNvPr>
          <p:cNvSpPr/>
          <p:nvPr/>
        </p:nvSpPr>
        <p:spPr>
          <a:xfrm>
            <a:off x="3558484"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1" name="TextBox 20">
            <a:extLst>
              <a:ext uri="{FF2B5EF4-FFF2-40B4-BE49-F238E27FC236}">
                <a16:creationId xmlns:a16="http://schemas.microsoft.com/office/drawing/2014/main" id="{5C58D352-6B31-79CB-7576-4262B97B0F19}"/>
              </a:ext>
            </a:extLst>
          </p:cNvPr>
          <p:cNvSpPr txBox="1"/>
          <p:nvPr/>
        </p:nvSpPr>
        <p:spPr>
          <a:xfrm>
            <a:off x="6548658" y="3541387"/>
            <a:ext cx="184731" cy="338554"/>
          </a:xfrm>
          <a:prstGeom prst="rect">
            <a:avLst/>
          </a:prstGeom>
          <a:noFill/>
        </p:spPr>
        <p:txBody>
          <a:bodyPr wrap="none" rtlCol="0">
            <a:spAutoFit/>
          </a:bodyPr>
          <a:lstStyle/>
          <a:p>
            <a:endParaRPr lang="en-US" sz="1600" dirty="0"/>
          </a:p>
        </p:txBody>
      </p:sp>
      <p:sp>
        <p:nvSpPr>
          <p:cNvPr id="10" name="Cylinder 9">
            <a:extLst>
              <a:ext uri="{FF2B5EF4-FFF2-40B4-BE49-F238E27FC236}">
                <a16:creationId xmlns:a16="http://schemas.microsoft.com/office/drawing/2014/main" id="{7EA3BDE4-FA39-DAB2-39FE-80AA58396589}"/>
              </a:ext>
            </a:extLst>
          </p:cNvPr>
          <p:cNvSpPr/>
          <p:nvPr/>
        </p:nvSpPr>
        <p:spPr>
          <a:xfrm>
            <a:off x="5629495" y="4259079"/>
            <a:ext cx="1838325" cy="979598"/>
          </a:xfrm>
          <a:prstGeom prst="can">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Free Envelope Clipart Black And White, Download Free Envelope Clipart Black  And White png images, Free ClipArts on Clipart Library">
            <a:extLst>
              <a:ext uri="{FF2B5EF4-FFF2-40B4-BE49-F238E27FC236}">
                <a16:creationId xmlns:a16="http://schemas.microsoft.com/office/drawing/2014/main" id="{2F69AC87-91ED-2D3B-C81B-7B4666325E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436"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Graphic 24" descr="Document with solid fill">
            <a:extLst>
              <a:ext uri="{FF2B5EF4-FFF2-40B4-BE49-F238E27FC236}">
                <a16:creationId xmlns:a16="http://schemas.microsoft.com/office/drawing/2014/main" id="{B00E689B-8D6D-74DA-5C02-4C1D9255BD1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70581" y="3259623"/>
            <a:ext cx="369052" cy="369052"/>
          </a:xfrm>
          <a:prstGeom prst="rect">
            <a:avLst/>
          </a:prstGeom>
        </p:spPr>
      </p:pic>
      <p:pic>
        <p:nvPicPr>
          <p:cNvPr id="29" name="Graphic 28" descr="Document with solid fill">
            <a:extLst>
              <a:ext uri="{FF2B5EF4-FFF2-40B4-BE49-F238E27FC236}">
                <a16:creationId xmlns:a16="http://schemas.microsoft.com/office/drawing/2014/main" id="{C526F0B8-0193-0369-5A46-19C51FB9A6C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248274" y="4564351"/>
            <a:ext cx="580077" cy="580077"/>
          </a:xfrm>
          <a:prstGeom prst="rect">
            <a:avLst/>
          </a:prstGeom>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BDD8D603-FC08-0F29-6428-25ACC6997C5F}"/>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3655436"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DBDF5143-4999-9936-E185-06898DC34D68}"/>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597146"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2956A8C5-8F51-8A54-4107-7768B0E15BE8}"/>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9094724" y="325962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Graphic 33" descr="Document with solid fill">
            <a:extLst>
              <a:ext uri="{FF2B5EF4-FFF2-40B4-BE49-F238E27FC236}">
                <a16:creationId xmlns:a16="http://schemas.microsoft.com/office/drawing/2014/main" id="{05A6958A-8665-FDD6-80BE-9FE4DF6B78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353786" y="4669863"/>
            <a:ext cx="369052" cy="369052"/>
          </a:xfrm>
          <a:prstGeom prst="rect">
            <a:avLst/>
          </a:prstGeom>
        </p:spPr>
      </p:pic>
      <p:grpSp>
        <p:nvGrpSpPr>
          <p:cNvPr id="35" name="Group 34">
            <a:extLst>
              <a:ext uri="{FF2B5EF4-FFF2-40B4-BE49-F238E27FC236}">
                <a16:creationId xmlns:a16="http://schemas.microsoft.com/office/drawing/2014/main" id="{30642B2C-9166-5487-4D48-FBBC6655DE2F}"/>
              </a:ext>
            </a:extLst>
          </p:cNvPr>
          <p:cNvGrpSpPr/>
          <p:nvPr/>
        </p:nvGrpSpPr>
        <p:grpSpPr>
          <a:xfrm>
            <a:off x="9108451" y="3259623"/>
            <a:ext cx="584197" cy="369052"/>
            <a:chOff x="4750811" y="2769825"/>
            <a:chExt cx="584197" cy="369052"/>
          </a:xfrm>
        </p:grpSpPr>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EFFCB5DC-4E2C-C36F-CE5D-EC88A34BE5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811" y="276982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Graphic 36" descr="Document with solid fill">
              <a:extLst>
                <a:ext uri="{FF2B5EF4-FFF2-40B4-BE49-F238E27FC236}">
                  <a16:creationId xmlns:a16="http://schemas.microsoft.com/office/drawing/2014/main" id="{12B39235-179E-B3C6-7022-284293969FD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5956" y="2769825"/>
              <a:ext cx="369052" cy="369052"/>
            </a:xfrm>
            <a:prstGeom prst="rect">
              <a:avLst/>
            </a:prstGeom>
          </p:spPr>
        </p:pic>
      </p:grpSp>
      <p:sp>
        <p:nvSpPr>
          <p:cNvPr id="38" name="Rectangle: Rounded Corners 37">
            <a:extLst>
              <a:ext uri="{FF2B5EF4-FFF2-40B4-BE49-F238E27FC236}">
                <a16:creationId xmlns:a16="http://schemas.microsoft.com/office/drawing/2014/main" id="{FD14BBBB-3D4A-862D-725A-66E8AB2354C3}"/>
              </a:ext>
            </a:extLst>
          </p:cNvPr>
          <p:cNvSpPr/>
          <p:nvPr/>
        </p:nvSpPr>
        <p:spPr>
          <a:xfrm>
            <a:off x="265794" y="286533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Claim Check</a:t>
            </a:r>
          </a:p>
        </p:txBody>
      </p:sp>
      <p:sp>
        <p:nvSpPr>
          <p:cNvPr id="39" name="Rectangle: Rounded Corners 38">
            <a:extLst>
              <a:ext uri="{FF2B5EF4-FFF2-40B4-BE49-F238E27FC236}">
                <a16:creationId xmlns:a16="http://schemas.microsoft.com/office/drawing/2014/main" id="{A92460FC-4FF7-8CDD-5269-EC53ACEDB796}"/>
              </a:ext>
            </a:extLst>
          </p:cNvPr>
          <p:cNvSpPr/>
          <p:nvPr/>
        </p:nvSpPr>
        <p:spPr>
          <a:xfrm>
            <a:off x="265794" y="175077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External Storage System</a:t>
            </a:r>
          </a:p>
        </p:txBody>
      </p:sp>
      <p:sp>
        <p:nvSpPr>
          <p:cNvPr id="40" name="Rectangle: Rounded Corners 39">
            <a:extLst>
              <a:ext uri="{FF2B5EF4-FFF2-40B4-BE49-F238E27FC236}">
                <a16:creationId xmlns:a16="http://schemas.microsoft.com/office/drawing/2014/main" id="{32607E0B-CD13-9379-D4FF-0732AE9643D6}"/>
              </a:ext>
            </a:extLst>
          </p:cNvPr>
          <p:cNvSpPr/>
          <p:nvPr/>
        </p:nvSpPr>
        <p:spPr>
          <a:xfrm>
            <a:off x="265794" y="3979889"/>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Queue</a:t>
            </a:r>
          </a:p>
        </p:txBody>
      </p:sp>
      <p:sp>
        <p:nvSpPr>
          <p:cNvPr id="41" name="Rectangle: Rounded Corners 40">
            <a:extLst>
              <a:ext uri="{FF2B5EF4-FFF2-40B4-BE49-F238E27FC236}">
                <a16:creationId xmlns:a16="http://schemas.microsoft.com/office/drawing/2014/main" id="{B6D620DF-75A9-0BFA-C6DB-C76F52FAA393}"/>
              </a:ext>
            </a:extLst>
          </p:cNvPr>
          <p:cNvSpPr/>
          <p:nvPr/>
        </p:nvSpPr>
        <p:spPr>
          <a:xfrm>
            <a:off x="265793" y="5094446"/>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Payload Retrieval Logic</a:t>
            </a:r>
          </a:p>
        </p:txBody>
      </p:sp>
    </p:spTree>
    <p:extLst>
      <p:ext uri="{BB962C8B-B14F-4D97-AF65-F5344CB8AC3E}">
        <p14:creationId xmlns:p14="http://schemas.microsoft.com/office/powerpoint/2010/main" val="1215858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nodeType="clickEffect">
                                  <p:stCondLst>
                                    <p:cond delay="0"/>
                                  </p:stCondLst>
                                  <p:childTnLst>
                                    <p:animMotion origin="layout" path="M -2.08333E-6 -3.33333E-6 L 0.20456 0.20787 " pathEditMode="relative" rAng="0" ptsTypes="AA">
                                      <p:cBhvr>
                                        <p:cTn id="16" dur="1000" fill="hold"/>
                                        <p:tgtEl>
                                          <p:spTgt spid="25"/>
                                        </p:tgtEl>
                                        <p:attrNameLst>
                                          <p:attrName>ppt_x</p:attrName>
                                          <p:attrName>ppt_y</p:attrName>
                                        </p:attrNameLst>
                                      </p:cBhvr>
                                      <p:rCtr x="10221" y="10394"/>
                                    </p:animMotion>
                                  </p:childTnLst>
                                </p:cTn>
                              </p:par>
                            </p:childTnLst>
                          </p:cTn>
                        </p:par>
                        <p:par>
                          <p:cTn id="17" fill="hold">
                            <p:stCondLst>
                              <p:cond delay="1000"/>
                            </p:stCondLst>
                            <p:childTnLst>
                              <p:par>
                                <p:cTn id="18" presetID="1" presetClass="entr" presetSubtype="0" fill="hold" nodeType="afterEffect">
                                  <p:stCondLst>
                                    <p:cond delay="0"/>
                                  </p:stCondLst>
                                  <p:childTnLst>
                                    <p:set>
                                      <p:cBhvr>
                                        <p:cTn id="19" dur="1" fill="hold">
                                          <p:stCondLst>
                                            <p:cond delay="0"/>
                                          </p:stCondLst>
                                        </p:cTn>
                                        <p:tgtEl>
                                          <p:spTgt spid="29"/>
                                        </p:tgtEl>
                                        <p:attrNameLst>
                                          <p:attrName>style.visibility</p:attrName>
                                        </p:attrNameLst>
                                      </p:cBhvr>
                                      <p:to>
                                        <p:strVal val="visible"/>
                                      </p:to>
                                    </p:set>
                                  </p:childTnLst>
                                </p:cTn>
                              </p:par>
                              <p:par>
                                <p:cTn id="20" presetID="1" presetClass="exit" presetSubtype="0" fill="hold" nodeType="withEffect">
                                  <p:stCondLst>
                                    <p:cond delay="0"/>
                                  </p:stCondLst>
                                  <p:childTnLst>
                                    <p:set>
                                      <p:cBhvr>
                                        <p:cTn id="21" dur="1" fill="hold">
                                          <p:stCondLst>
                                            <p:cond delay="0"/>
                                          </p:stCondLst>
                                        </p:cTn>
                                        <p:tgtEl>
                                          <p:spTgt spid="25"/>
                                        </p:tgtEl>
                                        <p:attrNameLst>
                                          <p:attrName>style.visibility</p:attrName>
                                        </p:attrNameLst>
                                      </p:cBhvr>
                                      <p:to>
                                        <p:strVal val="hidden"/>
                                      </p:to>
                                    </p:se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par>
                          <p:cTn id="26" fill="hold">
                            <p:stCondLst>
                              <p:cond delay="1500"/>
                            </p:stCondLst>
                            <p:childTnLst>
                              <p:par>
                                <p:cTn id="27" presetID="1" presetClass="exit" presetSubtype="0" fill="hold" nodeType="afterEffect">
                                  <p:stCondLst>
                                    <p:cond delay="0"/>
                                  </p:stCondLst>
                                  <p:childTnLst>
                                    <p:set>
                                      <p:cBhvr>
                                        <p:cTn id="28" dur="1" fill="hold">
                                          <p:stCondLst>
                                            <p:cond delay="0"/>
                                          </p:stCondLst>
                                        </p:cTn>
                                        <p:tgtEl>
                                          <p:spTgt spid="1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42" presetClass="path" presetSubtype="0" accel="50000" decel="50000" fill="hold" nodeType="clickEffect">
                                  <p:stCondLst>
                                    <p:cond delay="0"/>
                                  </p:stCondLst>
                                  <p:childTnLst>
                                    <p:animMotion origin="layout" path="M -4.79167E-6 -3.33333E-6 L 0.32344 -3.33333E-6 " pathEditMode="relative" rAng="0" ptsTypes="AA">
                                      <p:cBhvr>
                                        <p:cTn id="32" dur="1000" fill="hold"/>
                                        <p:tgtEl>
                                          <p:spTgt spid="30"/>
                                        </p:tgtEl>
                                        <p:attrNameLst>
                                          <p:attrName>ppt_x</p:attrName>
                                          <p:attrName>ppt_y</p:attrName>
                                        </p:attrNameLst>
                                      </p:cBhvr>
                                      <p:rCtr x="16172" y="0"/>
                                    </p:animMotion>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31"/>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30"/>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42" presetClass="path" presetSubtype="0" accel="50000" decel="50000" fill="hold" nodeType="clickEffect">
                                  <p:stCondLst>
                                    <p:cond delay="0"/>
                                  </p:stCondLst>
                                  <p:childTnLst>
                                    <p:animMotion origin="layout" path="M -2.08333E-6 -3.33333E-6 L 0.12253 0.00139 " pathEditMode="relative" rAng="0" ptsTypes="AA">
                                      <p:cBhvr>
                                        <p:cTn id="41" dur="1000" fill="hold"/>
                                        <p:tgtEl>
                                          <p:spTgt spid="31"/>
                                        </p:tgtEl>
                                        <p:attrNameLst>
                                          <p:attrName>ppt_x</p:attrName>
                                          <p:attrName>ppt_y</p:attrName>
                                        </p:attrNameLst>
                                      </p:cBhvr>
                                      <p:rCtr x="6120" y="69"/>
                                    </p:animMotion>
                                  </p:childTnLst>
                                </p:cTn>
                              </p:par>
                            </p:childTnLst>
                          </p:cTn>
                        </p:par>
                        <p:par>
                          <p:cTn id="42" fill="hold">
                            <p:stCondLst>
                              <p:cond delay="1000"/>
                            </p:stCondLst>
                            <p:childTnLst>
                              <p:par>
                                <p:cTn id="43" presetID="1" presetClass="entr" presetSubtype="0" fill="hold" nodeType="after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xit" presetSubtype="0" fill="hold" nodeType="withEffect">
                                  <p:stCondLst>
                                    <p:cond delay="0"/>
                                  </p:stCondLst>
                                  <p:childTnLst>
                                    <p:set>
                                      <p:cBhvr>
                                        <p:cTn id="46" dur="1" fill="hold">
                                          <p:stCondLst>
                                            <p:cond delay="0"/>
                                          </p:stCondLst>
                                        </p:cTn>
                                        <p:tgtEl>
                                          <p:spTgt spid="31"/>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29"/>
                                        </p:tgtEl>
                                        <p:attrNameLst>
                                          <p:attrName>style.visibility</p:attrName>
                                        </p:attrNameLst>
                                      </p:cBhvr>
                                      <p:to>
                                        <p:strVal val="hidden"/>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42" presetClass="path" presetSubtype="0" accel="50000" decel="50000" fill="hold" nodeType="withEffect">
                                  <p:stCondLst>
                                    <p:cond delay="0"/>
                                  </p:stCondLst>
                                  <p:childTnLst>
                                    <p:animMotion origin="layout" path="M 2.08333E-6 -3.7037E-7 L 0.24075 -0.20787 " pathEditMode="relative" rAng="0" ptsTypes="AA">
                                      <p:cBhvr>
                                        <p:cTn id="54" dur="1000" fill="hold"/>
                                        <p:tgtEl>
                                          <p:spTgt spid="34"/>
                                        </p:tgtEl>
                                        <p:attrNameLst>
                                          <p:attrName>ppt_x</p:attrName>
                                          <p:attrName>ppt_y</p:attrName>
                                        </p:attrNameLst>
                                      </p:cBhvr>
                                      <p:rCtr x="12031" y="-10394"/>
                                    </p:animMotion>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35"/>
                                        </p:tgtEl>
                                        <p:attrNameLst>
                                          <p:attrName>style.visibility</p:attrName>
                                        </p:attrNameLst>
                                      </p:cBhvr>
                                      <p:to>
                                        <p:strVal val="visible"/>
                                      </p:to>
                                    </p:set>
                                    <p:animEffect transition="in" filter="fade">
                                      <p:cBhvr>
                                        <p:cTn id="58" dur="500"/>
                                        <p:tgtEl>
                                          <p:spTgt spid="35"/>
                                        </p:tgtEl>
                                      </p:cBhvr>
                                    </p:animEffect>
                                  </p:childTnLst>
                                </p:cTn>
                              </p:par>
                              <p:par>
                                <p:cTn id="59" presetID="1" presetClass="exit" presetSubtype="0" fill="hold" nodeType="withEffect">
                                  <p:stCondLst>
                                    <p:cond delay="0"/>
                                  </p:stCondLst>
                                  <p:childTnLst>
                                    <p:set>
                                      <p:cBhvr>
                                        <p:cTn id="60" dur="1" fill="hold">
                                          <p:stCondLst>
                                            <p:cond delay="0"/>
                                          </p:stCondLst>
                                        </p:cTn>
                                        <p:tgtEl>
                                          <p:spTgt spid="32"/>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34"/>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9" presetClass="exit" presetSubtype="0" fill="hold" nodeType="clickEffect">
                                  <p:stCondLst>
                                    <p:cond delay="0"/>
                                  </p:stCondLst>
                                  <p:childTnLst>
                                    <p:animEffect transition="out" filter="dissolve">
                                      <p:cBhvr>
                                        <p:cTn id="66" dur="500"/>
                                        <p:tgtEl>
                                          <p:spTgt spid="35"/>
                                        </p:tgtEl>
                                      </p:cBhvr>
                                    </p:animEffect>
                                    <p:set>
                                      <p:cBhvr>
                                        <p:cTn id="6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FE31B-6235-D728-6619-51AACDF218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C0823D-4B2E-A31D-2536-410D63062CED}"/>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A88DD012-ED0B-89C0-12E3-C4A647C928E0}"/>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Improved Performance</a:t>
            </a:r>
          </a:p>
        </p:txBody>
      </p:sp>
      <p:sp>
        <p:nvSpPr>
          <p:cNvPr id="4" name="Rectangle: Rounded Corners 3">
            <a:extLst>
              <a:ext uri="{FF2B5EF4-FFF2-40B4-BE49-F238E27FC236}">
                <a16:creationId xmlns:a16="http://schemas.microsoft.com/office/drawing/2014/main" id="{91C7B46B-D53C-BB23-24BB-7629BAA6D94D}"/>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5" name="Rectangle: Rounded Corners 4">
            <a:extLst>
              <a:ext uri="{FF2B5EF4-FFF2-40B4-BE49-F238E27FC236}">
                <a16:creationId xmlns:a16="http://schemas.microsoft.com/office/drawing/2014/main" id="{28F67B4C-93FF-AB5C-7E4E-281822DC2973}"/>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Efficiency</a:t>
            </a:r>
          </a:p>
        </p:txBody>
      </p:sp>
    </p:spTree>
    <p:extLst>
      <p:ext uri="{BB962C8B-B14F-4D97-AF65-F5344CB8AC3E}">
        <p14:creationId xmlns:p14="http://schemas.microsoft.com/office/powerpoint/2010/main" val="399857941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54E1-AC36-F343-5A2A-EA3FD38B1B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8E6AE7-39EC-4939-72DC-52C505658EFD}"/>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CB5CF120-F52B-D81D-624A-070618143E4C}"/>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35CF48AD-935A-6FEB-7F80-92D59ED337E6}"/>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a:t>
            </a:r>
          </a:p>
        </p:txBody>
      </p:sp>
      <p:sp>
        <p:nvSpPr>
          <p:cNvPr id="5" name="Rectangle: Rounded Corners 4">
            <a:extLst>
              <a:ext uri="{FF2B5EF4-FFF2-40B4-BE49-F238E27FC236}">
                <a16:creationId xmlns:a16="http://schemas.microsoft.com/office/drawing/2014/main" id="{8939E1B6-CD14-93DE-6223-2DB84155E277}"/>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Dependencies</a:t>
            </a:r>
          </a:p>
        </p:txBody>
      </p:sp>
    </p:spTree>
    <p:extLst>
      <p:ext uri="{BB962C8B-B14F-4D97-AF65-F5344CB8AC3E}">
        <p14:creationId xmlns:p14="http://schemas.microsoft.com/office/powerpoint/2010/main" val="18445460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3C98D-6997-7721-5BE7-DCEEC2BE7C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2FECFB-79D3-F8C0-C0EE-65F2E16115A3}"/>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2937A8B2-713F-A9ED-2184-A4BF23BF3B9E}"/>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Large File Transfers</a:t>
            </a:r>
          </a:p>
        </p:txBody>
      </p:sp>
      <p:sp>
        <p:nvSpPr>
          <p:cNvPr id="4" name="Rectangle: Rounded Corners 3">
            <a:extLst>
              <a:ext uri="{FF2B5EF4-FFF2-40B4-BE49-F238E27FC236}">
                <a16:creationId xmlns:a16="http://schemas.microsoft.com/office/drawing/2014/main" id="{91DC9CA1-EB2F-BEC1-9216-FCBE1FD46AB3}"/>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 Data Structures</a:t>
            </a:r>
          </a:p>
        </p:txBody>
      </p:sp>
      <p:sp>
        <p:nvSpPr>
          <p:cNvPr id="5" name="Rectangle: Rounded Corners 4">
            <a:extLst>
              <a:ext uri="{FF2B5EF4-FFF2-40B4-BE49-F238E27FC236}">
                <a16:creationId xmlns:a16="http://schemas.microsoft.com/office/drawing/2014/main" id="{49ECF05C-BF78-F0BE-CAFF-1D4F1D4D718C}"/>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Optimization</a:t>
            </a:r>
          </a:p>
        </p:txBody>
      </p:sp>
    </p:spTree>
    <p:extLst>
      <p:ext uri="{BB962C8B-B14F-4D97-AF65-F5344CB8AC3E}">
        <p14:creationId xmlns:p14="http://schemas.microsoft.com/office/powerpoint/2010/main" val="2319332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6DCFC4-5AFF-AF53-C6FF-A406E9D91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F26FB81-697F-ACC4-AE66-54451A9D498C}"/>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3921EE3C-5E00-80BA-A9E0-320BF214A2F2}"/>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pic>
        <p:nvPicPr>
          <p:cNvPr id="5" name="Picture 4">
            <a:extLst>
              <a:ext uri="{FF2B5EF4-FFF2-40B4-BE49-F238E27FC236}">
                <a16:creationId xmlns:a16="http://schemas.microsoft.com/office/drawing/2014/main" id="{3C2BE323-4022-B18F-7FA8-42620F970779}"/>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2200648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21E16-E015-BD7F-432F-F802E75711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862747-197A-E685-76BD-05AD0A4B8B8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3F1A00A0-E5F9-207A-D670-AB9FF74FE362}"/>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AC46A74B-3D7C-F8DB-5A40-D9AC4E2FDAE4}"/>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pic>
        <p:nvPicPr>
          <p:cNvPr id="5" name="Picture 4">
            <a:extLst>
              <a:ext uri="{FF2B5EF4-FFF2-40B4-BE49-F238E27FC236}">
                <a16:creationId xmlns:a16="http://schemas.microsoft.com/office/drawing/2014/main" id="{EFFF8A04-1CB9-D2E5-233A-7D9668BDD373}"/>
              </a:ext>
            </a:extLst>
          </p:cNvPr>
          <p:cNvPicPr>
            <a:picLocks noChangeAspect="1"/>
          </p:cNvPicPr>
          <p:nvPr/>
        </p:nvPicPr>
        <p:blipFill>
          <a:blip r:embed="rId3"/>
          <a:stretch>
            <a:fillRect/>
          </a:stretch>
        </p:blipFill>
        <p:spPr>
          <a:xfrm>
            <a:off x="4622949" y="1510430"/>
            <a:ext cx="6848012" cy="4508629"/>
          </a:xfrm>
          <a:prstGeom prst="rect">
            <a:avLst/>
          </a:prstGeom>
        </p:spPr>
      </p:pic>
    </p:spTree>
    <p:extLst>
      <p:ext uri="{BB962C8B-B14F-4D97-AF65-F5344CB8AC3E}">
        <p14:creationId xmlns:p14="http://schemas.microsoft.com/office/powerpoint/2010/main" val="17315050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A6C9F-4333-2C25-9832-B6C99744F0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537663-508D-347C-C7E9-255B01E32B3C}"/>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A20136D2-C2F9-E938-BCD0-4C1AB75C3822}"/>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06645F5D-83F5-8422-1705-846F54FE81DD}"/>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7D502E4F-4CEF-8E74-E2E1-A819FE0304F2}"/>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pic>
        <p:nvPicPr>
          <p:cNvPr id="7" name="Picture 6">
            <a:extLst>
              <a:ext uri="{FF2B5EF4-FFF2-40B4-BE49-F238E27FC236}">
                <a16:creationId xmlns:a16="http://schemas.microsoft.com/office/drawing/2014/main" id="{15C10636-5852-2C1E-8714-68589B6C98E2}"/>
              </a:ext>
            </a:extLst>
          </p:cNvPr>
          <p:cNvPicPr>
            <a:picLocks noChangeAspect="1"/>
          </p:cNvPicPr>
          <p:nvPr/>
        </p:nvPicPr>
        <p:blipFill>
          <a:blip r:embed="rId3"/>
          <a:stretch>
            <a:fillRect/>
          </a:stretch>
        </p:blipFill>
        <p:spPr>
          <a:xfrm>
            <a:off x="4622949" y="1510432"/>
            <a:ext cx="6375251" cy="4757026"/>
          </a:xfrm>
          <a:prstGeom prst="rect">
            <a:avLst/>
          </a:prstGeom>
        </p:spPr>
      </p:pic>
    </p:spTree>
    <p:extLst>
      <p:ext uri="{BB962C8B-B14F-4D97-AF65-F5344CB8AC3E}">
        <p14:creationId xmlns:p14="http://schemas.microsoft.com/office/powerpoint/2010/main" val="28766602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F2E0E5-7438-21DF-B45D-6BABB36CDC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49C45F-EB23-2FE7-3A14-46BEB6CFEFD5}"/>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BCE7C74C-CE0C-1B70-43DB-DBA8A3349A9F}"/>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D05026C4-CD37-B717-9AAA-7E90FF2319FE}"/>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CD9F5611-5C77-8B13-AE93-9AECC968BF1A}"/>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7D6FBE87-0ADA-F56B-7E8E-B10FFE95F8A2}"/>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Consumer</a:t>
            </a:r>
          </a:p>
        </p:txBody>
      </p:sp>
      <p:pic>
        <p:nvPicPr>
          <p:cNvPr id="8" name="Picture 7">
            <a:extLst>
              <a:ext uri="{FF2B5EF4-FFF2-40B4-BE49-F238E27FC236}">
                <a16:creationId xmlns:a16="http://schemas.microsoft.com/office/drawing/2014/main" id="{1F47482F-7BA2-A449-6CF9-4A10F95F1C9D}"/>
              </a:ext>
            </a:extLst>
          </p:cNvPr>
          <p:cNvPicPr>
            <a:picLocks noChangeAspect="1"/>
          </p:cNvPicPr>
          <p:nvPr/>
        </p:nvPicPr>
        <p:blipFill>
          <a:blip r:embed="rId3"/>
          <a:stretch>
            <a:fillRect/>
          </a:stretch>
        </p:blipFill>
        <p:spPr>
          <a:xfrm>
            <a:off x="4622949" y="1408814"/>
            <a:ext cx="4183700" cy="4939950"/>
          </a:xfrm>
          <a:prstGeom prst="rect">
            <a:avLst/>
          </a:prstGeom>
        </p:spPr>
      </p:pic>
    </p:spTree>
    <p:extLst>
      <p:ext uri="{BB962C8B-B14F-4D97-AF65-F5344CB8AC3E}">
        <p14:creationId xmlns:p14="http://schemas.microsoft.com/office/powerpoint/2010/main" val="1050378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9959F-2767-FC47-9CF9-F87E7388DF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BF779FA-3E44-F059-4223-0D2520DB267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EF3EB35C-FBCD-D82F-8D0B-E4D7907FDE4E}"/>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6C51694E-B450-50CF-9994-099861B6FE47}"/>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D49C777F-986E-EBAF-696F-00CBA152D494}"/>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9DE3FF5A-4599-BF63-0E43-B7F057B672D5}"/>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Consumer</a:t>
            </a:r>
          </a:p>
        </p:txBody>
      </p:sp>
      <p:pic>
        <p:nvPicPr>
          <p:cNvPr id="8" name="Picture 7">
            <a:extLst>
              <a:ext uri="{FF2B5EF4-FFF2-40B4-BE49-F238E27FC236}">
                <a16:creationId xmlns:a16="http://schemas.microsoft.com/office/drawing/2014/main" id="{667368CE-94B3-1C11-5B87-D3C69F74BB61}"/>
              </a:ext>
            </a:extLst>
          </p:cNvPr>
          <p:cNvPicPr>
            <a:picLocks noChangeAspect="1"/>
          </p:cNvPicPr>
          <p:nvPr/>
        </p:nvPicPr>
        <p:blipFill>
          <a:blip r:embed="rId3">
            <a:alphaModFix amt="20000"/>
          </a:blip>
          <a:stretch>
            <a:fillRect/>
          </a:stretch>
        </p:blipFill>
        <p:spPr>
          <a:xfrm>
            <a:off x="4622949" y="1408814"/>
            <a:ext cx="4183700" cy="4939950"/>
          </a:xfrm>
          <a:prstGeom prst="rect">
            <a:avLst/>
          </a:prstGeom>
        </p:spPr>
      </p:pic>
      <p:pic>
        <p:nvPicPr>
          <p:cNvPr id="9" name="Picture 8">
            <a:extLst>
              <a:ext uri="{FF2B5EF4-FFF2-40B4-BE49-F238E27FC236}">
                <a16:creationId xmlns:a16="http://schemas.microsoft.com/office/drawing/2014/main" id="{8DF1953F-3BB3-F73D-AD50-B87BCB82CD6B}"/>
              </a:ext>
            </a:extLst>
          </p:cNvPr>
          <p:cNvPicPr>
            <a:picLocks noChangeAspect="1"/>
          </p:cNvPicPr>
          <p:nvPr/>
        </p:nvPicPr>
        <p:blipFill>
          <a:blip r:embed="rId4"/>
          <a:stretch>
            <a:fillRect/>
          </a:stretch>
        </p:blipFill>
        <p:spPr>
          <a:xfrm>
            <a:off x="4252404" y="2173194"/>
            <a:ext cx="7101396" cy="3531951"/>
          </a:xfrm>
          <a:prstGeom prst="rect">
            <a:avLst/>
          </a:prstGeom>
          <a:ln>
            <a:solidFill>
              <a:schemeClr val="accent1"/>
            </a:solidFill>
          </a:ln>
        </p:spPr>
      </p:pic>
    </p:spTree>
    <p:extLst>
      <p:ext uri="{BB962C8B-B14F-4D97-AF65-F5344CB8AC3E}">
        <p14:creationId xmlns:p14="http://schemas.microsoft.com/office/powerpoint/2010/main" val="33271701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8EB497-F640-B5EC-318E-1A18C2FE4B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B09D8A-2E80-0FAF-BD01-D1B3037345EF}"/>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C1AF1056-5DCD-9B0A-6E0B-4CEE28934EC3}"/>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CB910048-8D5A-A520-B140-B9D4CDF0B05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47DDCB07-74D6-76A1-FE39-617D2D9D65A8}"/>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495221FB-5AED-1A76-BD90-86F03CF5C6FD}"/>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Consumer</a:t>
            </a:r>
          </a:p>
        </p:txBody>
      </p:sp>
      <p:sp>
        <p:nvSpPr>
          <p:cNvPr id="7" name="Rectangle: Rounded Corners 6">
            <a:extLst>
              <a:ext uri="{FF2B5EF4-FFF2-40B4-BE49-F238E27FC236}">
                <a16:creationId xmlns:a16="http://schemas.microsoft.com/office/drawing/2014/main" id="{3505369B-871F-AE98-5EB4-0C7870E36E6B}"/>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spTree>
    <p:extLst>
      <p:ext uri="{BB962C8B-B14F-4D97-AF65-F5344CB8AC3E}">
        <p14:creationId xmlns:p14="http://schemas.microsoft.com/office/powerpoint/2010/main" val="42761634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9252E-148C-9377-7B02-7B0C7F029649}"/>
              </a:ext>
            </a:extLst>
          </p:cNvPr>
          <p:cNvSpPr>
            <a:spLocks noGrp="1"/>
          </p:cNvSpPr>
          <p:nvPr>
            <p:ph type="title"/>
          </p:nvPr>
        </p:nvSpPr>
        <p:spPr/>
        <p:txBody>
          <a:bodyPr/>
          <a:lstStyle/>
          <a:p>
            <a:r>
              <a:rPr lang="en-US" dirty="0"/>
              <a:t>Pub/Sub Key Components &amp; Flow</a:t>
            </a:r>
          </a:p>
        </p:txBody>
      </p:sp>
      <p:cxnSp>
        <p:nvCxnSpPr>
          <p:cNvPr id="10" name="Straight Arrow Connector 9">
            <a:extLst>
              <a:ext uri="{FF2B5EF4-FFF2-40B4-BE49-F238E27FC236}">
                <a16:creationId xmlns:a16="http://schemas.microsoft.com/office/drawing/2014/main" id="{78B4911C-4FC7-D952-E5FE-B14098F538AE}"/>
              </a:ext>
            </a:extLst>
          </p:cNvPr>
          <p:cNvCxnSpPr>
            <a:cxnSpLocks/>
            <a:stCxn id="7" idx="6"/>
            <a:endCxn id="6" idx="1"/>
          </p:cNvCxnSpPr>
          <p:nvPr/>
        </p:nvCxnSpPr>
        <p:spPr>
          <a:xfrm>
            <a:off x="1748578" y="3669427"/>
            <a:ext cx="1002061"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60" name="Group 59">
            <a:extLst>
              <a:ext uri="{FF2B5EF4-FFF2-40B4-BE49-F238E27FC236}">
                <a16:creationId xmlns:a16="http://schemas.microsoft.com/office/drawing/2014/main" id="{F0E21CF0-E9A6-F2BC-CF25-94ABF1402D1D}"/>
              </a:ext>
            </a:extLst>
          </p:cNvPr>
          <p:cNvGrpSpPr/>
          <p:nvPr/>
        </p:nvGrpSpPr>
        <p:grpSpPr>
          <a:xfrm>
            <a:off x="810916" y="3325934"/>
            <a:ext cx="1059906" cy="1753288"/>
            <a:chOff x="810916" y="3325934"/>
            <a:chExt cx="1059906" cy="1753288"/>
          </a:xfrm>
        </p:grpSpPr>
        <p:sp>
          <p:nvSpPr>
            <p:cNvPr id="7" name="Oval 6">
              <a:extLst>
                <a:ext uri="{FF2B5EF4-FFF2-40B4-BE49-F238E27FC236}">
                  <a16:creationId xmlns:a16="http://schemas.microsoft.com/office/drawing/2014/main" id="{52A774D9-F8BC-B5EA-8A45-195F5151CEF1}"/>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A3C532CF-6C2C-FDC4-97EF-DAC515656273}"/>
                </a:ext>
              </a:extLst>
            </p:cNvPr>
            <p:cNvSpPr txBox="1"/>
            <p:nvPr/>
          </p:nvSpPr>
          <p:spPr>
            <a:xfrm>
              <a:off x="810916" y="4709890"/>
              <a:ext cx="1059906" cy="369332"/>
            </a:xfrm>
            <a:prstGeom prst="rect">
              <a:avLst/>
            </a:prstGeom>
            <a:noFill/>
          </p:spPr>
          <p:txBody>
            <a:bodyPr wrap="none" rtlCol="0">
              <a:spAutoFit/>
            </a:bodyPr>
            <a:lstStyle/>
            <a:p>
              <a:r>
                <a:rPr lang="en-US" dirty="0"/>
                <a:t>Publisher</a:t>
              </a:r>
            </a:p>
          </p:txBody>
        </p:sp>
      </p:grpSp>
      <p:grpSp>
        <p:nvGrpSpPr>
          <p:cNvPr id="61" name="Group 60">
            <a:extLst>
              <a:ext uri="{FF2B5EF4-FFF2-40B4-BE49-F238E27FC236}">
                <a16:creationId xmlns:a16="http://schemas.microsoft.com/office/drawing/2014/main" id="{8632A547-93E7-1198-B23C-75CB8CAD93ED}"/>
              </a:ext>
            </a:extLst>
          </p:cNvPr>
          <p:cNvGrpSpPr/>
          <p:nvPr/>
        </p:nvGrpSpPr>
        <p:grpSpPr>
          <a:xfrm>
            <a:off x="2750639" y="3388747"/>
            <a:ext cx="2777940" cy="1757850"/>
            <a:chOff x="2750639" y="3388747"/>
            <a:chExt cx="2777940" cy="1757850"/>
          </a:xfrm>
        </p:grpSpPr>
        <p:sp>
          <p:nvSpPr>
            <p:cNvPr id="6" name="Rectangle: Rounded Corners 5">
              <a:extLst>
                <a:ext uri="{FF2B5EF4-FFF2-40B4-BE49-F238E27FC236}">
                  <a16:creationId xmlns:a16="http://schemas.microsoft.com/office/drawing/2014/main" id="{612331DB-61E3-8DA5-B0FF-F0C3BFC445E6}"/>
                </a:ext>
              </a:extLst>
            </p:cNvPr>
            <p:cNvSpPr/>
            <p:nvPr/>
          </p:nvSpPr>
          <p:spPr>
            <a:xfrm>
              <a:off x="2750639" y="3388747"/>
              <a:ext cx="2777940"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9C83154C-F33D-2A98-F772-BC5B47F8EDAF}"/>
                </a:ext>
              </a:extLst>
            </p:cNvPr>
            <p:cNvSpPr txBox="1"/>
            <p:nvPr/>
          </p:nvSpPr>
          <p:spPr>
            <a:xfrm>
              <a:off x="3804261" y="4777265"/>
              <a:ext cx="670696" cy="369332"/>
            </a:xfrm>
            <a:prstGeom prst="rect">
              <a:avLst/>
            </a:prstGeom>
            <a:noFill/>
          </p:spPr>
          <p:txBody>
            <a:bodyPr wrap="none" rtlCol="0">
              <a:spAutoFit/>
            </a:bodyPr>
            <a:lstStyle/>
            <a:p>
              <a:r>
                <a:rPr lang="en-US" dirty="0"/>
                <a:t>Topic</a:t>
              </a:r>
            </a:p>
          </p:txBody>
        </p:sp>
      </p:grpSp>
      <p:cxnSp>
        <p:nvCxnSpPr>
          <p:cNvPr id="21" name="Straight Arrow Connector 20">
            <a:extLst>
              <a:ext uri="{FF2B5EF4-FFF2-40B4-BE49-F238E27FC236}">
                <a16:creationId xmlns:a16="http://schemas.microsoft.com/office/drawing/2014/main" id="{1DE89043-DEDF-AE82-9D56-86B6D8726CC1}"/>
              </a:ext>
            </a:extLst>
          </p:cNvPr>
          <p:cNvCxnSpPr>
            <a:cxnSpLocks/>
            <a:stCxn id="17" idx="3"/>
            <a:endCxn id="20" idx="2"/>
          </p:cNvCxnSpPr>
          <p:nvPr/>
        </p:nvCxnSpPr>
        <p:spPr>
          <a:xfrm flipV="1">
            <a:off x="8306519" y="2860694"/>
            <a:ext cx="1002061" cy="475107"/>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A7AACC8-8F7E-34B4-5C5D-0FDB48A444C5}"/>
              </a:ext>
            </a:extLst>
          </p:cNvPr>
          <p:cNvCxnSpPr>
            <a:cxnSpLocks/>
            <a:stCxn id="18" idx="3"/>
            <a:endCxn id="19" idx="2"/>
          </p:cNvCxnSpPr>
          <p:nvPr/>
        </p:nvCxnSpPr>
        <p:spPr>
          <a:xfrm>
            <a:off x="8306519" y="3929578"/>
            <a:ext cx="1002060" cy="212375"/>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id="{3FF5BB73-BAEF-E5FA-3E33-95BCC3D9249B}"/>
              </a:ext>
            </a:extLst>
          </p:cNvPr>
          <p:cNvGrpSpPr/>
          <p:nvPr/>
        </p:nvGrpSpPr>
        <p:grpSpPr>
          <a:xfrm>
            <a:off x="9045014" y="2517201"/>
            <a:ext cx="1256754" cy="2562021"/>
            <a:chOff x="9045014" y="2517201"/>
            <a:chExt cx="1256754" cy="2562021"/>
          </a:xfrm>
        </p:grpSpPr>
        <p:sp>
          <p:nvSpPr>
            <p:cNvPr id="19" name="Oval 18">
              <a:extLst>
                <a:ext uri="{FF2B5EF4-FFF2-40B4-BE49-F238E27FC236}">
                  <a16:creationId xmlns:a16="http://schemas.microsoft.com/office/drawing/2014/main" id="{A2B8D897-0ED2-1656-65E9-AF0FF5D8C5A9}"/>
                </a:ext>
              </a:extLst>
            </p:cNvPr>
            <p:cNvSpPr/>
            <p:nvPr/>
          </p:nvSpPr>
          <p:spPr>
            <a:xfrm>
              <a:off x="9308579" y="379846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0" name="Oval 19">
              <a:extLst>
                <a:ext uri="{FF2B5EF4-FFF2-40B4-BE49-F238E27FC236}">
                  <a16:creationId xmlns:a16="http://schemas.microsoft.com/office/drawing/2014/main" id="{DCFAB787-21FA-1140-A4A5-956F59C45075}"/>
                </a:ext>
              </a:extLst>
            </p:cNvPr>
            <p:cNvSpPr/>
            <p:nvPr/>
          </p:nvSpPr>
          <p:spPr>
            <a:xfrm>
              <a:off x="9308580" y="251720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7" name="TextBox 26">
              <a:extLst>
                <a:ext uri="{FF2B5EF4-FFF2-40B4-BE49-F238E27FC236}">
                  <a16:creationId xmlns:a16="http://schemas.microsoft.com/office/drawing/2014/main" id="{508E459E-E580-C4B9-C703-1970477F82F6}"/>
                </a:ext>
              </a:extLst>
            </p:cNvPr>
            <p:cNvSpPr txBox="1"/>
            <p:nvPr/>
          </p:nvSpPr>
          <p:spPr>
            <a:xfrm>
              <a:off x="9045014" y="4709890"/>
              <a:ext cx="1256754" cy="369332"/>
            </a:xfrm>
            <a:prstGeom prst="rect">
              <a:avLst/>
            </a:prstGeom>
            <a:noFill/>
          </p:spPr>
          <p:txBody>
            <a:bodyPr wrap="none" rtlCol="0">
              <a:spAutoFit/>
            </a:bodyPr>
            <a:lstStyle/>
            <a:p>
              <a:r>
                <a:rPr lang="en-US" dirty="0"/>
                <a:t>Subscribers</a:t>
              </a:r>
            </a:p>
          </p:txBody>
        </p:sp>
      </p:grpSp>
      <p:grpSp>
        <p:nvGrpSpPr>
          <p:cNvPr id="62" name="Group 61">
            <a:extLst>
              <a:ext uri="{FF2B5EF4-FFF2-40B4-BE49-F238E27FC236}">
                <a16:creationId xmlns:a16="http://schemas.microsoft.com/office/drawing/2014/main" id="{D929AD64-D26E-685A-C5F4-1DA92DDA2017}"/>
              </a:ext>
            </a:extLst>
          </p:cNvPr>
          <p:cNvGrpSpPr/>
          <p:nvPr/>
        </p:nvGrpSpPr>
        <p:grpSpPr>
          <a:xfrm>
            <a:off x="5528579" y="3053900"/>
            <a:ext cx="2777940" cy="2025322"/>
            <a:chOff x="5528579" y="3053900"/>
            <a:chExt cx="2777940" cy="2025322"/>
          </a:xfrm>
        </p:grpSpPr>
        <p:sp>
          <p:nvSpPr>
            <p:cNvPr id="17" name="Rectangle: Rounded Corners 16">
              <a:extLst>
                <a:ext uri="{FF2B5EF4-FFF2-40B4-BE49-F238E27FC236}">
                  <a16:creationId xmlns:a16="http://schemas.microsoft.com/office/drawing/2014/main" id="{9A280F69-B7F9-76BD-18EE-854EB39B5663}"/>
                </a:ext>
              </a:extLst>
            </p:cNvPr>
            <p:cNvSpPr/>
            <p:nvPr/>
          </p:nvSpPr>
          <p:spPr>
            <a:xfrm>
              <a:off x="5528579" y="3053900"/>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8" name="Rectangle: Rounded Corners 17">
              <a:extLst>
                <a:ext uri="{FF2B5EF4-FFF2-40B4-BE49-F238E27FC236}">
                  <a16:creationId xmlns:a16="http://schemas.microsoft.com/office/drawing/2014/main" id="{25494C99-B4D9-C5F5-9187-D789A5274367}"/>
                </a:ext>
              </a:extLst>
            </p:cNvPr>
            <p:cNvSpPr/>
            <p:nvPr/>
          </p:nvSpPr>
          <p:spPr>
            <a:xfrm>
              <a:off x="5528579" y="3647677"/>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8" name="TextBox 27">
              <a:extLst>
                <a:ext uri="{FF2B5EF4-FFF2-40B4-BE49-F238E27FC236}">
                  <a16:creationId xmlns:a16="http://schemas.microsoft.com/office/drawing/2014/main" id="{C18B3220-D242-B6CE-DAAB-2C05B1CD7893}"/>
                </a:ext>
              </a:extLst>
            </p:cNvPr>
            <p:cNvSpPr txBox="1"/>
            <p:nvPr/>
          </p:nvSpPr>
          <p:spPr>
            <a:xfrm>
              <a:off x="6198730" y="4709890"/>
              <a:ext cx="1437638" cy="369332"/>
            </a:xfrm>
            <a:prstGeom prst="rect">
              <a:avLst/>
            </a:prstGeom>
            <a:noFill/>
          </p:spPr>
          <p:txBody>
            <a:bodyPr wrap="none" rtlCol="0">
              <a:spAutoFit/>
            </a:bodyPr>
            <a:lstStyle/>
            <a:p>
              <a:r>
                <a:rPr lang="en-US" dirty="0"/>
                <a:t>Subscriptions</a:t>
              </a:r>
            </a:p>
          </p:txBody>
        </p:sp>
      </p:grpSp>
      <p:pic>
        <p:nvPicPr>
          <p:cNvPr id="39" name="Picture 38" descr="Free Envelope Clipart Black And White, Download Free Envelope Clipart Black  And White png images, Free ClipArts on Clipart Library">
            <a:extLst>
              <a:ext uri="{FF2B5EF4-FFF2-40B4-BE49-F238E27FC236}">
                <a16:creationId xmlns:a16="http://schemas.microsoft.com/office/drawing/2014/main" id="{707F2481-7937-F1EA-31B7-36FF76A673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descr="Free Envelope Clipart Black And White, Download Free Envelope Clipart Black  And White png images, Free ClipArts on Clipart Library">
            <a:extLst>
              <a:ext uri="{FF2B5EF4-FFF2-40B4-BE49-F238E27FC236}">
                <a16:creationId xmlns:a16="http://schemas.microsoft.com/office/drawing/2014/main" id="{785A4F70-40D4-58CC-C199-561BB82BC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7"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descr="Free Envelope Clipart Black And White, Download Free Envelope Clipart Black  And White png images, Free ClipArts on Clipart Library">
            <a:extLst>
              <a:ext uri="{FF2B5EF4-FFF2-40B4-BE49-F238E27FC236}">
                <a16:creationId xmlns:a16="http://schemas.microsoft.com/office/drawing/2014/main" id="{FD66BA77-477C-5396-9D60-D83BF40210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539" y="348739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F1114A5F-8CB9-87E2-59FD-CEA8562050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847" y="314140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descr="Free Envelope Clipart Black And White, Download Free Envelope Clipart Black  And White png images, Free ClipArts on Clipart Library">
            <a:extLst>
              <a:ext uri="{FF2B5EF4-FFF2-40B4-BE49-F238E27FC236}">
                <a16:creationId xmlns:a16="http://schemas.microsoft.com/office/drawing/2014/main" id="{1B923F92-973A-9B5E-8A05-CABB408FAB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1174" y="315127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4" descr="Free Envelope Clipart Black And White, Download Free Envelope Clipart Black  And White png images, Free ClipArts on Clipart Library">
            <a:extLst>
              <a:ext uri="{FF2B5EF4-FFF2-40B4-BE49-F238E27FC236}">
                <a16:creationId xmlns:a16="http://schemas.microsoft.com/office/drawing/2014/main" id="{58973B19-A229-DE69-9E26-112B3EFFC7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368" y="373493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95CB0ED7-847B-6391-F306-E531E7D20D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3695" y="37448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FF80D131-1DE1-2088-0F1D-8AD986F3ED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899108ED-8E5B-EEBB-CCF0-55548955A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353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8BDBC48F-9B21-133C-B8F9-6738D713BA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Free Envelope Clipart Black And White, Download Free Envelope Clipart Black  And White png images, Free ClipArts on Clipart Library">
            <a:extLst>
              <a:ext uri="{FF2B5EF4-FFF2-40B4-BE49-F238E27FC236}">
                <a16:creationId xmlns:a16="http://schemas.microsoft.com/office/drawing/2014/main" id="{C6F95AB4-5867-DBF4-B252-329E74A95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590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Free Envelope Clipart Black And White, Download Free Envelope Clipart Black  And White png images, Free ClipArts on Clipart Library">
            <a:extLst>
              <a:ext uri="{FF2B5EF4-FFF2-40B4-BE49-F238E27FC236}">
                <a16:creationId xmlns:a16="http://schemas.microsoft.com/office/drawing/2014/main" id="{BFFE6A5C-EAF0-25EB-AB67-069E4F3ECF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761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Free Envelope Clipart Black And White, Download Free Envelope Clipart Black  And White png images, Free ClipArts on Clipart Library">
            <a:extLst>
              <a:ext uri="{FF2B5EF4-FFF2-40B4-BE49-F238E27FC236}">
                <a16:creationId xmlns:a16="http://schemas.microsoft.com/office/drawing/2014/main" id="{46767109-461D-AA76-9251-6E4CD7DA25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39574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Free Envelope Clipart Black And White, Download Free Envelope Clipart Black  And White png images, Free ClipArts on Clipart Library">
            <a:extLst>
              <a:ext uri="{FF2B5EF4-FFF2-40B4-BE49-F238E27FC236}">
                <a16:creationId xmlns:a16="http://schemas.microsoft.com/office/drawing/2014/main" id="{3E853B2B-4CF4-ED37-9D50-F65D19E217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73844" y="313772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Free Envelope Clipart Black And White, Download Free Envelope Clipart Black  And White png images, Free ClipArts on Clipart Library">
            <a:extLst>
              <a:ext uri="{FF2B5EF4-FFF2-40B4-BE49-F238E27FC236}">
                <a16:creationId xmlns:a16="http://schemas.microsoft.com/office/drawing/2014/main" id="{537F0C0E-46F8-F6EC-C8AF-40946BB1A1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6367" y="373493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Free Envelope Clipart Black And White, Download Free Envelope Clipart Black  And White png images, Free ClipArts on Clipart Library">
            <a:extLst>
              <a:ext uri="{FF2B5EF4-FFF2-40B4-BE49-F238E27FC236}">
                <a16:creationId xmlns:a16="http://schemas.microsoft.com/office/drawing/2014/main" id="{B8E9215C-05FD-CB7E-3D83-6AE6896C11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2207" y="267500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Free Envelope Clipart Black And White, Download Free Envelope Clipart Black  And White png images, Free ClipArts on Clipart Library">
            <a:extLst>
              <a:ext uri="{FF2B5EF4-FFF2-40B4-BE49-F238E27FC236}">
                <a16:creationId xmlns:a16="http://schemas.microsoft.com/office/drawing/2014/main" id="{83737A9A-4AA4-0DB7-5EDD-FD6E472451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2207" y="3957426"/>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8" name="Rectangle: Rounded Corners 67">
            <a:extLst>
              <a:ext uri="{FF2B5EF4-FFF2-40B4-BE49-F238E27FC236}">
                <a16:creationId xmlns:a16="http://schemas.microsoft.com/office/drawing/2014/main" id="{7CD23C03-7905-5325-7412-15329D868591}"/>
              </a:ext>
            </a:extLst>
          </p:cNvPr>
          <p:cNvSpPr/>
          <p:nvPr/>
        </p:nvSpPr>
        <p:spPr>
          <a:xfrm>
            <a:off x="2750639" y="2109876"/>
            <a:ext cx="5555880" cy="445613"/>
          </a:xfrm>
          <a:prstGeom prst="roundRect">
            <a:avLst/>
          </a:prstGeom>
          <a:solidFill>
            <a:srgbClr val="DC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spTree>
    <p:extLst>
      <p:ext uri="{BB962C8B-B14F-4D97-AF65-F5344CB8AC3E}">
        <p14:creationId xmlns:p14="http://schemas.microsoft.com/office/powerpoint/2010/main" val="25415231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
                                        </p:tgtEl>
                                        <p:attrNameLst>
                                          <p:attrName>style.visibility</p:attrName>
                                        </p:attrNameLst>
                                      </p:cBhvr>
                                      <p:to>
                                        <p:strVal val="visible"/>
                                      </p:to>
                                    </p:set>
                                    <p:animEffect transition="in" filter="fade">
                                      <p:cBhvr>
                                        <p:cTn id="17" dur="500"/>
                                        <p:tgtEl>
                                          <p:spTgt spid="6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wipe(left)">
                                      <p:cBhvr>
                                        <p:cTn id="27" dur="500"/>
                                        <p:tgtEl>
                                          <p:spTgt spid="6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42" presetClass="path" presetSubtype="0" accel="50000" decel="50000" fill="hold" nodeType="clickEffect">
                                  <p:stCondLst>
                                    <p:cond delay="0"/>
                                  </p:stCondLst>
                                  <p:childTnLst>
                                    <p:animMotion origin="layout" path="M -1.45833E-6 -3.7037E-6 L 0.31042 -0.00023 " pathEditMode="relative" rAng="0" ptsTypes="AA">
                                      <p:cBhvr>
                                        <p:cTn id="36" dur="1500" fill="hold"/>
                                        <p:tgtEl>
                                          <p:spTgt spid="39"/>
                                        </p:tgtEl>
                                        <p:attrNameLst>
                                          <p:attrName>ppt_x</p:attrName>
                                          <p:attrName>ppt_y</p:attrName>
                                        </p:attrNameLst>
                                      </p:cBhvr>
                                      <p:rCtr x="15521" y="-23"/>
                                    </p:animMotion>
                                  </p:childTnLst>
                                </p:cTn>
                              </p:par>
                              <p:par>
                                <p:cTn id="37" presetID="22" presetClass="entr" presetSubtype="8"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par>
                          <p:cTn id="40" fill="hold">
                            <p:stCondLst>
                              <p:cond delay="1500"/>
                            </p:stCondLst>
                            <p:childTnLst>
                              <p:par>
                                <p:cTn id="41" presetID="1" presetClass="entr" presetSubtype="0" fill="hold" nodeType="after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39"/>
                                        </p:tgtEl>
                                        <p:attrNameLst>
                                          <p:attrName>style.visibility</p:attrName>
                                        </p:attrNameLst>
                                      </p:cBhvr>
                                      <p:to>
                                        <p:strVal val="hidden"/>
                                      </p:to>
                                    </p:set>
                                  </p:childTnLst>
                                </p:cTn>
                              </p:par>
                            </p:childTnLst>
                          </p:cTn>
                        </p:par>
                        <p:par>
                          <p:cTn id="45" fill="hold">
                            <p:stCondLst>
                              <p:cond delay="1500"/>
                            </p:stCondLst>
                            <p:childTnLst>
                              <p:par>
                                <p:cTn id="46" presetID="1" presetClass="entr" presetSubtype="0" fill="hold" nodeType="afterEffect">
                                  <p:stCondLst>
                                    <p:cond delay="250"/>
                                  </p:stCondLst>
                                  <p:childTnLst>
                                    <p:set>
                                      <p:cBhvr>
                                        <p:cTn id="47" dur="1" fill="hold">
                                          <p:stCondLst>
                                            <p:cond delay="0"/>
                                          </p:stCondLst>
                                        </p:cTn>
                                        <p:tgtEl>
                                          <p:spTgt spid="39"/>
                                        </p:tgtEl>
                                        <p:attrNameLst>
                                          <p:attrName>style.visibility</p:attrName>
                                        </p:attrNameLst>
                                      </p:cBhvr>
                                      <p:to>
                                        <p:strVal val="visible"/>
                                      </p:to>
                                    </p:set>
                                  </p:childTnLst>
                                </p:cTn>
                              </p:par>
                            </p:childTnLst>
                          </p:cTn>
                        </p:par>
                        <p:par>
                          <p:cTn id="48" fill="hold">
                            <p:stCondLst>
                              <p:cond delay="1750"/>
                            </p:stCondLst>
                            <p:childTnLst>
                              <p:par>
                                <p:cTn id="49" presetID="42" presetClass="path" presetSubtype="0" accel="50000" decel="50000" fill="hold" nodeType="afterEffect">
                                  <p:stCondLst>
                                    <p:cond delay="0"/>
                                  </p:stCondLst>
                                  <p:childTnLst>
                                    <p:animMotion origin="layout" path="M -1.45833E-6 -3.7037E-6 L 0.26263 -0.00023 " pathEditMode="relative" rAng="0" ptsTypes="AA">
                                      <p:cBhvr>
                                        <p:cTn id="50" dur="1500" fill="hold"/>
                                        <p:tgtEl>
                                          <p:spTgt spid="39"/>
                                        </p:tgtEl>
                                        <p:attrNameLst>
                                          <p:attrName>ppt_x</p:attrName>
                                          <p:attrName>ppt_y</p:attrName>
                                        </p:attrNameLst>
                                      </p:cBhvr>
                                      <p:rCtr x="13125" y="-23"/>
                                    </p:animMotion>
                                  </p:childTnLst>
                                </p:cTn>
                              </p:par>
                            </p:childTnLst>
                          </p:cTn>
                        </p:par>
                        <p:par>
                          <p:cTn id="51" fill="hold">
                            <p:stCondLst>
                              <p:cond delay="3250"/>
                            </p:stCondLst>
                            <p:childTnLst>
                              <p:par>
                                <p:cTn id="52" presetID="1" presetClass="entr" presetSubtype="0" fill="hold" nodeType="afterEffect">
                                  <p:stCondLst>
                                    <p:cond delay="0"/>
                                  </p:stCondLst>
                                  <p:childTnLst>
                                    <p:set>
                                      <p:cBhvr>
                                        <p:cTn id="53" dur="1" fill="hold">
                                          <p:stCondLst>
                                            <p:cond delay="0"/>
                                          </p:stCondLst>
                                        </p:cTn>
                                        <p:tgtEl>
                                          <p:spTgt spid="41"/>
                                        </p:tgtEl>
                                        <p:attrNameLst>
                                          <p:attrName>style.visibility</p:attrName>
                                        </p:attrNameLst>
                                      </p:cBhvr>
                                      <p:to>
                                        <p:strVal val="visible"/>
                                      </p:to>
                                    </p:set>
                                  </p:childTnLst>
                                </p:cTn>
                              </p:par>
                              <p:par>
                                <p:cTn id="54" presetID="1" presetClass="exit" presetSubtype="0" fill="hold" nodeType="withEffect">
                                  <p:stCondLst>
                                    <p:cond delay="0"/>
                                  </p:stCondLst>
                                  <p:childTnLst>
                                    <p:set>
                                      <p:cBhvr>
                                        <p:cTn id="55" dur="1" fill="hold">
                                          <p:stCondLst>
                                            <p:cond delay="0"/>
                                          </p:stCondLst>
                                        </p:cTn>
                                        <p:tgtEl>
                                          <p:spTgt spid="39"/>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8"/>
                                        </p:tgtEl>
                                        <p:attrNameLst>
                                          <p:attrName>style.visibility</p:attrName>
                                        </p:attrNameLst>
                                      </p:cBhvr>
                                      <p:to>
                                        <p:strVal val="visible"/>
                                      </p:to>
                                    </p:set>
                                  </p:childTnLst>
                                </p:cTn>
                              </p:par>
                            </p:childTnLst>
                          </p:cTn>
                        </p:par>
                        <p:par>
                          <p:cTn id="60" fill="hold">
                            <p:stCondLst>
                              <p:cond delay="0"/>
                            </p:stCondLst>
                            <p:childTnLst>
                              <p:par>
                                <p:cTn id="61" presetID="42" presetClass="path" presetSubtype="0" accel="50000" decel="50000" fill="hold" nodeType="afterEffect">
                                  <p:stCondLst>
                                    <p:cond delay="0"/>
                                  </p:stCondLst>
                                  <p:childTnLst>
                                    <p:animMotion origin="layout" path="M 2.5E-6 -3.7037E-6 L 0.22786 -0.05 " pathEditMode="relative" rAng="0" ptsTypes="AA">
                                      <p:cBhvr>
                                        <p:cTn id="62" dur="1500" fill="hold"/>
                                        <p:tgtEl>
                                          <p:spTgt spid="40"/>
                                        </p:tgtEl>
                                        <p:attrNameLst>
                                          <p:attrName>ppt_x</p:attrName>
                                          <p:attrName>ppt_y</p:attrName>
                                        </p:attrNameLst>
                                      </p:cBhvr>
                                      <p:rCtr x="11393" y="-2500"/>
                                    </p:animMotion>
                                  </p:childTnLst>
                                </p:cTn>
                              </p:par>
                              <p:par>
                                <p:cTn id="63" presetID="42" presetClass="path" presetSubtype="0" accel="50000" decel="50000" fill="hold" nodeType="withEffect">
                                  <p:stCondLst>
                                    <p:cond delay="0"/>
                                  </p:stCondLst>
                                  <p:childTnLst>
                                    <p:animMotion origin="layout" path="M 2.5E-6 -3.7037E-6 L 0.225 0.03797 " pathEditMode="relative" rAng="0" ptsTypes="AA">
                                      <p:cBhvr>
                                        <p:cTn id="64" dur="1500" fill="hold"/>
                                        <p:tgtEl>
                                          <p:spTgt spid="48"/>
                                        </p:tgtEl>
                                        <p:attrNameLst>
                                          <p:attrName>ppt_x</p:attrName>
                                          <p:attrName>ppt_y</p:attrName>
                                        </p:attrNameLst>
                                      </p:cBhvr>
                                      <p:rCtr x="11250" y="1898"/>
                                    </p:animMotion>
                                  </p:childTnLst>
                                </p:cTn>
                              </p:par>
                            </p:childTnLst>
                          </p:cTn>
                        </p:par>
                        <p:par>
                          <p:cTn id="65" fill="hold">
                            <p:stCondLst>
                              <p:cond delay="1500"/>
                            </p:stCondLst>
                            <p:childTnLst>
                              <p:par>
                                <p:cTn id="66" presetID="1" presetClass="entr" presetSubtype="0" fill="hold" nodeType="afterEffect">
                                  <p:stCondLst>
                                    <p:cond delay="0"/>
                                  </p:stCondLst>
                                  <p:childTnLst>
                                    <p:set>
                                      <p:cBhvr>
                                        <p:cTn id="67" dur="1" fill="hold">
                                          <p:stCondLst>
                                            <p:cond delay="0"/>
                                          </p:stCondLst>
                                        </p:cTn>
                                        <p:tgtEl>
                                          <p:spTgt spid="4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45"/>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40"/>
                                        </p:tgtEl>
                                        <p:attrNameLst>
                                          <p:attrName>style.visibility</p:attrName>
                                        </p:attrNameLst>
                                      </p:cBhvr>
                                      <p:to>
                                        <p:strVal val="hidden"/>
                                      </p:to>
                                    </p:set>
                                  </p:childTnLst>
                                </p:cTn>
                              </p:par>
                              <p:par>
                                <p:cTn id="72" presetID="1" presetClass="exit" presetSubtype="0" fill="hold" nodeType="withEffect">
                                  <p:stCondLst>
                                    <p:cond delay="0"/>
                                  </p:stCondLst>
                                  <p:childTnLst>
                                    <p:set>
                                      <p:cBhvr>
                                        <p:cTn id="73" dur="1" fill="hold">
                                          <p:stCondLst>
                                            <p:cond delay="0"/>
                                          </p:stCondLst>
                                        </p:cTn>
                                        <p:tgtEl>
                                          <p:spTgt spid="48"/>
                                        </p:tgtEl>
                                        <p:attrNameLst>
                                          <p:attrName>style.visibility</p:attrName>
                                        </p:attrNameLst>
                                      </p:cBhvr>
                                      <p:to>
                                        <p:strVal val="hidden"/>
                                      </p:to>
                                    </p:set>
                                  </p:childTnLst>
                                </p:cTn>
                              </p:par>
                            </p:childTnLst>
                          </p:cTn>
                        </p:par>
                        <p:par>
                          <p:cTn id="74" fill="hold">
                            <p:stCondLst>
                              <p:cond delay="1500"/>
                            </p:stCondLst>
                            <p:childTnLst>
                              <p:par>
                                <p:cTn id="75" presetID="1" presetClass="entr" presetSubtype="0" fill="hold" nodeType="afterEffect">
                                  <p:stCondLst>
                                    <p:cond delay="250"/>
                                  </p:stCondLst>
                                  <p:childTnLst>
                                    <p:set>
                                      <p:cBhvr>
                                        <p:cTn id="76" dur="1" fill="hold">
                                          <p:stCondLst>
                                            <p:cond delay="0"/>
                                          </p:stCondLst>
                                        </p:cTn>
                                        <p:tgtEl>
                                          <p:spTgt spid="49"/>
                                        </p:tgtEl>
                                        <p:attrNameLst>
                                          <p:attrName>style.visibility</p:attrName>
                                        </p:attrNameLst>
                                      </p:cBhvr>
                                      <p:to>
                                        <p:strVal val="visible"/>
                                      </p:to>
                                    </p:set>
                                  </p:childTnLst>
                                </p:cTn>
                              </p:par>
                              <p:par>
                                <p:cTn id="77" presetID="1" presetClass="exit" presetSubtype="0" fill="hold" nodeType="withEffect">
                                  <p:stCondLst>
                                    <p:cond delay="250"/>
                                  </p:stCondLst>
                                  <p:childTnLst>
                                    <p:set>
                                      <p:cBhvr>
                                        <p:cTn id="78" dur="1" fill="hold">
                                          <p:stCondLst>
                                            <p:cond delay="0"/>
                                          </p:stCondLst>
                                        </p:cTn>
                                        <p:tgtEl>
                                          <p:spTgt spid="49"/>
                                        </p:tgtEl>
                                        <p:attrNameLst>
                                          <p:attrName>style.visibility</p:attrName>
                                        </p:attrNameLst>
                                      </p:cBhvr>
                                      <p:to>
                                        <p:strVal val="hidden"/>
                                      </p:to>
                                    </p:set>
                                  </p:childTnLst>
                                </p:cTn>
                              </p:par>
                            </p:childTnLst>
                          </p:cTn>
                        </p:par>
                        <p:par>
                          <p:cTn id="79" fill="hold">
                            <p:stCondLst>
                              <p:cond delay="1750"/>
                            </p:stCondLst>
                            <p:childTnLst>
                              <p:par>
                                <p:cTn id="80" presetID="42" presetClass="path" presetSubtype="0" accel="50000" decel="50000" fill="hold" nodeType="afterEffect">
                                  <p:stCondLst>
                                    <p:cond delay="0"/>
                                  </p:stCondLst>
                                  <p:childTnLst>
                                    <p:animMotion origin="layout" path="M -1.25E-6 -3.7037E-6 L 0.04792 -0.00046 " pathEditMode="relative" rAng="0" ptsTypes="AA">
                                      <p:cBhvr>
                                        <p:cTn id="81" dur="750" fill="hold"/>
                                        <p:tgtEl>
                                          <p:spTgt spid="49"/>
                                        </p:tgtEl>
                                        <p:attrNameLst>
                                          <p:attrName>ppt_x</p:attrName>
                                          <p:attrName>ppt_y</p:attrName>
                                        </p:attrNameLst>
                                      </p:cBhvr>
                                      <p:rCtr x="2396" y="-23"/>
                                    </p:animMotion>
                                  </p:childTnLst>
                                </p:cTn>
                              </p:par>
                            </p:childTnLst>
                          </p:cTn>
                        </p:par>
                        <p:par>
                          <p:cTn id="82" fill="hold">
                            <p:stCondLst>
                              <p:cond delay="2500"/>
                            </p:stCondLst>
                            <p:childTnLst>
                              <p:par>
                                <p:cTn id="83" presetID="1" presetClass="entr" presetSubtype="0" fill="hold" nodeType="after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xit" presetSubtype="0" fill="hold" nodeType="withEffect">
                                  <p:stCondLst>
                                    <p:cond delay="0"/>
                                  </p:stCondLst>
                                  <p:childTnLst>
                                    <p:set>
                                      <p:cBhvr>
                                        <p:cTn id="86" dur="1" fill="hold">
                                          <p:stCondLst>
                                            <p:cond delay="0"/>
                                          </p:stCondLst>
                                        </p:cTn>
                                        <p:tgtEl>
                                          <p:spTgt spid="41"/>
                                        </p:tgtEl>
                                        <p:attrNameLst>
                                          <p:attrName>style.visibility</p:attrName>
                                        </p:attrNameLst>
                                      </p:cBhvr>
                                      <p:to>
                                        <p:strVal val="hidden"/>
                                      </p:to>
                                    </p:set>
                                  </p:childTnLst>
                                </p:cTn>
                              </p:par>
                            </p:childTnLst>
                          </p:cTn>
                        </p:par>
                        <p:par>
                          <p:cTn id="87" fill="hold">
                            <p:stCondLst>
                              <p:cond delay="2500"/>
                            </p:stCondLst>
                            <p:childTnLst>
                              <p:par>
                                <p:cTn id="88" presetID="1" presetClass="entr" presetSubtype="0" fill="hold" nodeType="afterEffect">
                                  <p:stCondLst>
                                    <p:cond delay="250"/>
                                  </p:stCondLst>
                                  <p:childTnLst>
                                    <p:set>
                                      <p:cBhvr>
                                        <p:cTn id="89" dur="1" fill="hold">
                                          <p:stCondLst>
                                            <p:cond delay="0"/>
                                          </p:stCondLst>
                                        </p:cTn>
                                        <p:tgtEl>
                                          <p:spTgt spid="52"/>
                                        </p:tgtEl>
                                        <p:attrNameLst>
                                          <p:attrName>style.visibility</p:attrName>
                                        </p:attrNameLst>
                                      </p:cBhvr>
                                      <p:to>
                                        <p:strVal val="visible"/>
                                      </p:to>
                                    </p:set>
                                  </p:childTnLst>
                                </p:cTn>
                              </p:par>
                            </p:childTnLst>
                          </p:cTn>
                        </p:par>
                        <p:par>
                          <p:cTn id="90" fill="hold">
                            <p:stCondLst>
                              <p:cond delay="2750"/>
                            </p:stCondLst>
                            <p:childTnLst>
                              <p:par>
                                <p:cTn id="91" presetID="42" presetClass="path" presetSubtype="0" accel="50000" decel="50000" fill="hold" nodeType="afterEffect">
                                  <p:stCondLst>
                                    <p:cond delay="0"/>
                                  </p:stCondLst>
                                  <p:childTnLst>
                                    <p:animMotion origin="layout" path="M 2.5E-6 -3.7037E-6 L 0.17578 -0.04861 " pathEditMode="relative" rAng="0" ptsTypes="AA">
                                      <p:cBhvr>
                                        <p:cTn id="92" dur="1500" fill="hold"/>
                                        <p:tgtEl>
                                          <p:spTgt spid="50"/>
                                        </p:tgtEl>
                                        <p:attrNameLst>
                                          <p:attrName>ppt_x</p:attrName>
                                          <p:attrName>ppt_y</p:attrName>
                                        </p:attrNameLst>
                                      </p:cBhvr>
                                      <p:rCtr x="8789" y="-2431"/>
                                    </p:animMotion>
                                  </p:childTnLst>
                                </p:cTn>
                              </p:par>
                              <p:par>
                                <p:cTn id="93" presetID="42" presetClass="path" presetSubtype="0" accel="50000" decel="50000" fill="hold" nodeType="withEffect">
                                  <p:stCondLst>
                                    <p:cond delay="0"/>
                                  </p:stCondLst>
                                  <p:childTnLst>
                                    <p:animMotion origin="layout" path="M 2.5E-6 -3.7037E-6 L 0.17344 0.03797 " pathEditMode="relative" rAng="0" ptsTypes="AA">
                                      <p:cBhvr>
                                        <p:cTn id="94" dur="1500" fill="hold"/>
                                        <p:tgtEl>
                                          <p:spTgt spid="52"/>
                                        </p:tgtEl>
                                        <p:attrNameLst>
                                          <p:attrName>ppt_x</p:attrName>
                                          <p:attrName>ppt_y</p:attrName>
                                        </p:attrNameLst>
                                      </p:cBhvr>
                                      <p:rCtr x="8672" y="1898"/>
                                    </p:animMotion>
                                  </p:childTnLst>
                                </p:cTn>
                              </p:par>
                            </p:childTnLst>
                          </p:cTn>
                        </p:par>
                        <p:par>
                          <p:cTn id="95" fill="hold">
                            <p:stCondLst>
                              <p:cond delay="4250"/>
                            </p:stCondLst>
                            <p:childTnLst>
                              <p:par>
                                <p:cTn id="96" presetID="1" presetClass="entr" presetSubtype="0" fill="hold" nodeType="afterEffect">
                                  <p:stCondLst>
                                    <p:cond delay="0"/>
                                  </p:stCondLst>
                                  <p:childTnLst>
                                    <p:set>
                                      <p:cBhvr>
                                        <p:cTn id="97" dur="1" fill="hold">
                                          <p:stCondLst>
                                            <p:cond delay="0"/>
                                          </p:stCondLst>
                                        </p:cTn>
                                        <p:tgtEl>
                                          <p:spTgt spid="44"/>
                                        </p:tgtEl>
                                        <p:attrNameLst>
                                          <p:attrName>style.visibility</p:attrName>
                                        </p:attrNameLst>
                                      </p:cBhvr>
                                      <p:to>
                                        <p:strVal val="visible"/>
                                      </p:to>
                                    </p:set>
                                  </p:childTnLst>
                                </p:cTn>
                              </p:par>
                              <p:par>
                                <p:cTn id="98" presetID="1" presetClass="entr" presetSubtype="0" fill="hold" nodeType="withEffect">
                                  <p:stCondLst>
                                    <p:cond delay="0"/>
                                  </p:stCondLst>
                                  <p:childTnLst>
                                    <p:set>
                                      <p:cBhvr>
                                        <p:cTn id="99" dur="1" fill="hold">
                                          <p:stCondLst>
                                            <p:cond delay="0"/>
                                          </p:stCondLst>
                                        </p:cTn>
                                        <p:tgtEl>
                                          <p:spTgt spid="46"/>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50"/>
                                        </p:tgtEl>
                                        <p:attrNameLst>
                                          <p:attrName>style.visibility</p:attrName>
                                        </p:attrNameLst>
                                      </p:cBhvr>
                                      <p:to>
                                        <p:strVal val="hidden"/>
                                      </p:to>
                                    </p:set>
                                  </p:childTnLst>
                                </p:cTn>
                              </p:par>
                              <p:par>
                                <p:cTn id="102" presetID="1" presetClass="exit" presetSubtype="0" fill="hold" nodeType="withEffect">
                                  <p:stCondLst>
                                    <p:cond delay="0"/>
                                  </p:stCondLst>
                                  <p:childTnLst>
                                    <p:set>
                                      <p:cBhvr>
                                        <p:cTn id="103" dur="1" fill="hold">
                                          <p:stCondLst>
                                            <p:cond delay="0"/>
                                          </p:stCondLst>
                                        </p:cTn>
                                        <p:tgtEl>
                                          <p:spTgt spid="52"/>
                                        </p:tgtEl>
                                        <p:attrNameLst>
                                          <p:attrName>style.visibility</p:attrName>
                                        </p:attrNameLst>
                                      </p:cBhvr>
                                      <p:to>
                                        <p:strVal val="hidden"/>
                                      </p:to>
                                    </p:set>
                                  </p:childTnLst>
                                </p:cTn>
                              </p:par>
                            </p:childTnLst>
                          </p:cTn>
                        </p:par>
                      </p:childTnLst>
                    </p:cTn>
                  </p:par>
                  <p:par>
                    <p:cTn id="104" fill="hold">
                      <p:stCondLst>
                        <p:cond delay="indefinite"/>
                      </p:stCondLst>
                      <p:childTnLst>
                        <p:par>
                          <p:cTn id="105" fill="hold">
                            <p:stCondLst>
                              <p:cond delay="0"/>
                            </p:stCondLst>
                            <p:childTnLst>
                              <p:par>
                                <p:cTn id="106" presetID="42" presetClass="path" presetSubtype="0" accel="50000" decel="50000" fill="hold" nodeType="clickEffect">
                                  <p:stCondLst>
                                    <p:cond delay="0"/>
                                  </p:stCondLst>
                                  <p:childTnLst>
                                    <p:animMotion origin="layout" path="M -2.08333E-6 -3.7037E-6 L 0.14167 -0.06782 " pathEditMode="relative" rAng="0" ptsTypes="AA">
                                      <p:cBhvr>
                                        <p:cTn id="107" dur="1500" fill="hold"/>
                                        <p:tgtEl>
                                          <p:spTgt spid="42"/>
                                        </p:tgtEl>
                                        <p:attrNameLst>
                                          <p:attrName>ppt_x</p:attrName>
                                          <p:attrName>ppt_y</p:attrName>
                                        </p:attrNameLst>
                                      </p:cBhvr>
                                      <p:rCtr x="7083" y="-3403"/>
                                    </p:animMotion>
                                  </p:childTnLst>
                                </p:cTn>
                              </p:par>
                              <p:par>
                                <p:cTn id="108" presetID="42" presetClass="path" presetSubtype="0" accel="50000" decel="50000" fill="hold" nodeType="withEffect">
                                  <p:stCondLst>
                                    <p:cond delay="0"/>
                                  </p:stCondLst>
                                  <p:childTnLst>
                                    <p:animMotion origin="layout" path="M 2.70833E-6 2.22222E-6 L 0.14583 0.03241 " pathEditMode="relative" rAng="0" ptsTypes="AA">
                                      <p:cBhvr>
                                        <p:cTn id="109" dur="1500" fill="hold"/>
                                        <p:tgtEl>
                                          <p:spTgt spid="45"/>
                                        </p:tgtEl>
                                        <p:attrNameLst>
                                          <p:attrName>ppt_x</p:attrName>
                                          <p:attrName>ppt_y</p:attrName>
                                        </p:attrNameLst>
                                      </p:cBhvr>
                                      <p:rCtr x="7292" y="1620"/>
                                    </p:animMotion>
                                  </p:childTnLst>
                                </p:cTn>
                              </p:par>
                              <p:par>
                                <p:cTn id="110" presetID="22" presetClass="entr" presetSubtype="8" fill="hold" nodeType="with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left)">
                                      <p:cBhvr>
                                        <p:cTn id="112" dur="500"/>
                                        <p:tgtEl>
                                          <p:spTgt spid="21"/>
                                        </p:tgtEl>
                                      </p:cBhvr>
                                    </p:animEffect>
                                  </p:childTnLst>
                                </p:cTn>
                              </p:par>
                              <p:par>
                                <p:cTn id="113" presetID="22" presetClass="entr" presetSubtype="8" fill="hold" nodeType="with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wipe(left)">
                                      <p:cBhvr>
                                        <p:cTn id="115" dur="500"/>
                                        <p:tgtEl>
                                          <p:spTgt spid="24"/>
                                        </p:tgtEl>
                                      </p:cBhvr>
                                    </p:animEffect>
                                  </p:childTnLst>
                                </p:cTn>
                              </p:par>
                            </p:childTnLst>
                          </p:cTn>
                        </p:par>
                        <p:par>
                          <p:cTn id="116" fill="hold">
                            <p:stCondLst>
                              <p:cond delay="1500"/>
                            </p:stCondLst>
                            <p:childTnLst>
                              <p:par>
                                <p:cTn id="117" presetID="1" presetClass="entr" presetSubtype="0" fill="hold" nodeType="afterEffect">
                                  <p:stCondLst>
                                    <p:cond delay="0"/>
                                  </p:stCondLst>
                                  <p:childTnLst>
                                    <p:set>
                                      <p:cBhvr>
                                        <p:cTn id="118" dur="1" fill="hold">
                                          <p:stCondLst>
                                            <p:cond delay="0"/>
                                          </p:stCondLst>
                                        </p:cTn>
                                        <p:tgtEl>
                                          <p:spTgt spid="53"/>
                                        </p:tgtEl>
                                        <p:attrNameLst>
                                          <p:attrName>style.visibility</p:attrName>
                                        </p:attrNameLst>
                                      </p:cBhvr>
                                      <p:to>
                                        <p:strVal val="visible"/>
                                      </p:to>
                                    </p:set>
                                  </p:childTnLst>
                                </p:cTn>
                              </p:par>
                              <p:par>
                                <p:cTn id="119" presetID="1" presetClass="exit" presetSubtype="0" fill="hold" nodeType="withEffect">
                                  <p:stCondLst>
                                    <p:cond delay="0"/>
                                  </p:stCondLst>
                                  <p:childTnLst>
                                    <p:set>
                                      <p:cBhvr>
                                        <p:cTn id="120" dur="1" fill="hold">
                                          <p:stCondLst>
                                            <p:cond delay="0"/>
                                          </p:stCondLst>
                                        </p:cTn>
                                        <p:tgtEl>
                                          <p:spTgt spid="42"/>
                                        </p:tgtEl>
                                        <p:attrNameLst>
                                          <p:attrName>style.visibility</p:attrName>
                                        </p:attrNameLst>
                                      </p:cBhvr>
                                      <p:to>
                                        <p:strVal val="hidden"/>
                                      </p:to>
                                    </p:set>
                                  </p:childTnLst>
                                </p:cTn>
                              </p:par>
                              <p:par>
                                <p:cTn id="121" presetID="1" presetClass="exit" presetSubtype="0" fill="hold" nodeType="withEffect">
                                  <p:stCondLst>
                                    <p:cond delay="0"/>
                                  </p:stCondLst>
                                  <p:childTnLst>
                                    <p:set>
                                      <p:cBhvr>
                                        <p:cTn id="122" dur="1" fill="hold">
                                          <p:stCondLst>
                                            <p:cond delay="0"/>
                                          </p:stCondLst>
                                        </p:cTn>
                                        <p:tgtEl>
                                          <p:spTgt spid="45"/>
                                        </p:tgtEl>
                                        <p:attrNameLst>
                                          <p:attrName>style.visibility</p:attrName>
                                        </p:attrNameLst>
                                      </p:cBhvr>
                                      <p:to>
                                        <p:strVal val="hidden"/>
                                      </p:to>
                                    </p:set>
                                  </p:childTnLst>
                                </p:cTn>
                              </p:par>
                              <p:par>
                                <p:cTn id="123" presetID="1" presetClass="entr" presetSubtype="0" fill="hold" nodeType="withEffect">
                                  <p:stCondLst>
                                    <p:cond delay="0"/>
                                  </p:stCondLst>
                                  <p:childTnLst>
                                    <p:set>
                                      <p:cBhvr>
                                        <p:cTn id="124" dur="1" fill="hold">
                                          <p:stCondLst>
                                            <p:cond delay="0"/>
                                          </p:stCondLst>
                                        </p:cTn>
                                        <p:tgtEl>
                                          <p:spTgt spid="54"/>
                                        </p:tgtEl>
                                        <p:attrNameLst>
                                          <p:attrName>style.visibility</p:attrName>
                                        </p:attrNameLst>
                                      </p:cBhvr>
                                      <p:to>
                                        <p:strVal val="visible"/>
                                      </p:to>
                                    </p:set>
                                  </p:childTnLst>
                                </p:cTn>
                              </p:par>
                            </p:childTnLst>
                          </p:cTn>
                        </p:par>
                        <p:par>
                          <p:cTn id="125" fill="hold">
                            <p:stCondLst>
                              <p:cond delay="1500"/>
                            </p:stCondLst>
                            <p:childTnLst>
                              <p:par>
                                <p:cTn id="126" presetID="42" presetClass="path" presetSubtype="0" accel="50000" decel="50000" fill="hold" nodeType="afterEffect">
                                  <p:stCondLst>
                                    <p:cond delay="250"/>
                                  </p:stCondLst>
                                  <p:childTnLst>
                                    <p:animMotion origin="layout" path="M 8.33333E-7 -2.59259E-6 L 0.05182 -0.00139 " pathEditMode="relative" rAng="0" ptsTypes="AA">
                                      <p:cBhvr>
                                        <p:cTn id="127" dur="750" fill="hold"/>
                                        <p:tgtEl>
                                          <p:spTgt spid="44"/>
                                        </p:tgtEl>
                                        <p:attrNameLst>
                                          <p:attrName>ppt_x</p:attrName>
                                          <p:attrName>ppt_y</p:attrName>
                                        </p:attrNameLst>
                                      </p:cBhvr>
                                      <p:rCtr x="2604" y="0"/>
                                    </p:animMotion>
                                  </p:childTnLst>
                                </p:cTn>
                              </p:par>
                              <p:par>
                                <p:cTn id="128" presetID="42" presetClass="path" presetSubtype="0" accel="50000" decel="50000" fill="hold" nodeType="withEffect">
                                  <p:stCondLst>
                                    <p:cond delay="250"/>
                                  </p:stCondLst>
                                  <p:childTnLst>
                                    <p:animMotion origin="layout" path="M -4.16667E-6 3.33333E-6 L 0.05196 -0.00139 " pathEditMode="relative" rAng="0" ptsTypes="AA">
                                      <p:cBhvr>
                                        <p:cTn id="129" dur="750" fill="hold"/>
                                        <p:tgtEl>
                                          <p:spTgt spid="46"/>
                                        </p:tgtEl>
                                        <p:attrNameLst>
                                          <p:attrName>ppt_x</p:attrName>
                                          <p:attrName>ppt_y</p:attrName>
                                        </p:attrNameLst>
                                      </p:cBhvr>
                                      <p:rCtr x="2578" y="0"/>
                                    </p:animMotion>
                                  </p:childTnLst>
                                </p:cTn>
                              </p:par>
                            </p:childTnLst>
                          </p:cTn>
                        </p:par>
                        <p:par>
                          <p:cTn id="130" fill="hold">
                            <p:stCondLst>
                              <p:cond delay="2500"/>
                            </p:stCondLst>
                            <p:childTnLst>
                              <p:par>
                                <p:cTn id="131" presetID="1" presetClass="exit" presetSubtype="0" fill="hold" nodeType="afterEffect">
                                  <p:stCondLst>
                                    <p:cond delay="0"/>
                                  </p:stCondLst>
                                  <p:childTnLst>
                                    <p:set>
                                      <p:cBhvr>
                                        <p:cTn id="132" dur="1" fill="hold">
                                          <p:stCondLst>
                                            <p:cond delay="0"/>
                                          </p:stCondLst>
                                        </p:cTn>
                                        <p:tgtEl>
                                          <p:spTgt spid="44"/>
                                        </p:tgtEl>
                                        <p:attrNameLst>
                                          <p:attrName>style.visibility</p:attrName>
                                        </p:attrNameLst>
                                      </p:cBhvr>
                                      <p:to>
                                        <p:strVal val="hidden"/>
                                      </p:to>
                                    </p:set>
                                  </p:childTnLst>
                                </p:cTn>
                              </p:par>
                              <p:par>
                                <p:cTn id="133" presetID="1" presetClass="exit" presetSubtype="0" fill="hold" nodeType="withEffect">
                                  <p:stCondLst>
                                    <p:cond delay="0"/>
                                  </p:stCondLst>
                                  <p:childTnLst>
                                    <p:set>
                                      <p:cBhvr>
                                        <p:cTn id="134" dur="1" fill="hold">
                                          <p:stCondLst>
                                            <p:cond delay="0"/>
                                          </p:stCondLst>
                                        </p:cTn>
                                        <p:tgtEl>
                                          <p:spTgt spid="46"/>
                                        </p:tgtEl>
                                        <p:attrNameLst>
                                          <p:attrName>style.visibility</p:attrName>
                                        </p:attrNameLst>
                                      </p:cBhvr>
                                      <p:to>
                                        <p:strVal val="hidden"/>
                                      </p:to>
                                    </p:set>
                                  </p:childTnLst>
                                </p:cTn>
                              </p:par>
                              <p:par>
                                <p:cTn id="135" presetID="1" presetClass="entr" presetSubtype="0" fill="hold" nodeType="withEffect">
                                  <p:stCondLst>
                                    <p:cond delay="0"/>
                                  </p:stCondLst>
                                  <p:childTnLst>
                                    <p:set>
                                      <p:cBhvr>
                                        <p:cTn id="136" dur="1" fill="hold">
                                          <p:stCondLst>
                                            <p:cond delay="0"/>
                                          </p:stCondLst>
                                        </p:cTn>
                                        <p:tgtEl>
                                          <p:spTgt spid="55"/>
                                        </p:tgtEl>
                                        <p:attrNameLst>
                                          <p:attrName>style.visibility</p:attrName>
                                        </p:attrNameLst>
                                      </p:cBhvr>
                                      <p:to>
                                        <p:strVal val="visible"/>
                                      </p:to>
                                    </p:set>
                                  </p:childTnLst>
                                </p:cTn>
                              </p:par>
                              <p:par>
                                <p:cTn id="137" presetID="1" presetClass="entr" presetSubtype="0" fill="hold" nodeType="withEffect">
                                  <p:stCondLst>
                                    <p:cond delay="0"/>
                                  </p:stCondLst>
                                  <p:childTnLst>
                                    <p:set>
                                      <p:cBhvr>
                                        <p:cTn id="138" dur="1" fill="hold">
                                          <p:stCondLst>
                                            <p:cond delay="0"/>
                                          </p:stCondLst>
                                        </p:cTn>
                                        <p:tgtEl>
                                          <p:spTgt spid="56"/>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0" presetClass="exit" presetSubtype="0" fill="hold" nodeType="clickEffect">
                                  <p:stCondLst>
                                    <p:cond delay="0"/>
                                  </p:stCondLst>
                                  <p:childTnLst>
                                    <p:animEffect transition="out" filter="fade">
                                      <p:cBhvr>
                                        <p:cTn id="142" dur="500"/>
                                        <p:tgtEl>
                                          <p:spTgt spid="53"/>
                                        </p:tgtEl>
                                      </p:cBhvr>
                                    </p:animEffect>
                                    <p:set>
                                      <p:cBhvr>
                                        <p:cTn id="143" dur="1" fill="hold">
                                          <p:stCondLst>
                                            <p:cond delay="499"/>
                                          </p:stCondLst>
                                        </p:cTn>
                                        <p:tgtEl>
                                          <p:spTgt spid="53"/>
                                        </p:tgtEl>
                                        <p:attrNameLst>
                                          <p:attrName>style.visibility</p:attrName>
                                        </p:attrNameLst>
                                      </p:cBhvr>
                                      <p:to>
                                        <p:strVal val="hidden"/>
                                      </p:to>
                                    </p:set>
                                  </p:childTnLst>
                                </p:cTn>
                              </p:par>
                              <p:par>
                                <p:cTn id="144" presetID="10" presetClass="exit" presetSubtype="0" fill="hold" nodeType="withEffect">
                                  <p:stCondLst>
                                    <p:cond delay="0"/>
                                  </p:stCondLst>
                                  <p:childTnLst>
                                    <p:animEffect transition="out" filter="fade">
                                      <p:cBhvr>
                                        <p:cTn id="145" dur="500"/>
                                        <p:tgtEl>
                                          <p:spTgt spid="54"/>
                                        </p:tgtEl>
                                      </p:cBhvr>
                                    </p:animEffect>
                                    <p:set>
                                      <p:cBhvr>
                                        <p:cTn id="146" dur="1" fill="hold">
                                          <p:stCondLst>
                                            <p:cond delay="499"/>
                                          </p:stCondLst>
                                        </p:cTn>
                                        <p:tgtEl>
                                          <p:spTgt spid="54"/>
                                        </p:tgtEl>
                                        <p:attrNameLst>
                                          <p:attrName>style.visibility</p:attrName>
                                        </p:attrNameLst>
                                      </p:cBhvr>
                                      <p:to>
                                        <p:strVal val="hidden"/>
                                      </p:to>
                                    </p:set>
                                  </p:childTnLst>
                                </p:cTn>
                              </p:par>
                            </p:childTnLst>
                          </p:cTn>
                        </p:par>
                        <p:par>
                          <p:cTn id="147" fill="hold">
                            <p:stCondLst>
                              <p:cond delay="500"/>
                            </p:stCondLst>
                            <p:childTnLst>
                              <p:par>
                                <p:cTn id="148" presetID="42" presetClass="path" presetSubtype="0" accel="50000" decel="50000" fill="hold" nodeType="afterEffect">
                                  <p:stCondLst>
                                    <p:cond delay="250"/>
                                  </p:stCondLst>
                                  <p:childTnLst>
                                    <p:animMotion origin="layout" path="M -2.08333E-6 -7.40741E-7 L 0.14284 -0.06782 " pathEditMode="relative" rAng="0" ptsTypes="AA">
                                      <p:cBhvr>
                                        <p:cTn id="149" dur="1500" fill="hold"/>
                                        <p:tgtEl>
                                          <p:spTgt spid="55"/>
                                        </p:tgtEl>
                                        <p:attrNameLst>
                                          <p:attrName>ppt_x</p:attrName>
                                          <p:attrName>ppt_y</p:attrName>
                                        </p:attrNameLst>
                                      </p:cBhvr>
                                      <p:rCtr x="7135" y="-3403"/>
                                    </p:animMotion>
                                  </p:childTnLst>
                                </p:cTn>
                              </p:par>
                              <p:par>
                                <p:cTn id="150" presetID="42" presetClass="path" presetSubtype="0" accel="50000" decel="50000" fill="hold" nodeType="withEffect">
                                  <p:stCondLst>
                                    <p:cond delay="250"/>
                                  </p:stCondLst>
                                  <p:childTnLst>
                                    <p:animMotion origin="layout" path="M 2.70833E-6 2.22222E-6 L 0.14505 0.03241 " pathEditMode="relative" rAng="0" ptsTypes="AA">
                                      <p:cBhvr>
                                        <p:cTn id="151" dur="1500" fill="hold"/>
                                        <p:tgtEl>
                                          <p:spTgt spid="56"/>
                                        </p:tgtEl>
                                        <p:attrNameLst>
                                          <p:attrName>ppt_x</p:attrName>
                                          <p:attrName>ppt_y</p:attrName>
                                        </p:attrNameLst>
                                      </p:cBhvr>
                                      <p:rCtr x="7253" y="1620"/>
                                    </p:animMotion>
                                  </p:childTnLst>
                                </p:cTn>
                              </p:par>
                            </p:childTnLst>
                          </p:cTn>
                        </p:par>
                        <p:par>
                          <p:cTn id="152" fill="hold">
                            <p:stCondLst>
                              <p:cond delay="2250"/>
                            </p:stCondLst>
                            <p:childTnLst>
                              <p:par>
                                <p:cTn id="153" presetID="1" presetClass="exit" presetSubtype="0" fill="hold" nodeType="afterEffect">
                                  <p:stCondLst>
                                    <p:cond delay="0"/>
                                  </p:stCondLst>
                                  <p:childTnLst>
                                    <p:set>
                                      <p:cBhvr>
                                        <p:cTn id="154" dur="1" fill="hold">
                                          <p:stCondLst>
                                            <p:cond delay="0"/>
                                          </p:stCondLst>
                                        </p:cTn>
                                        <p:tgtEl>
                                          <p:spTgt spid="55"/>
                                        </p:tgtEl>
                                        <p:attrNameLst>
                                          <p:attrName>style.visibility</p:attrName>
                                        </p:attrNameLst>
                                      </p:cBhvr>
                                      <p:to>
                                        <p:strVal val="hidden"/>
                                      </p:to>
                                    </p:set>
                                  </p:childTnLst>
                                </p:cTn>
                              </p:par>
                              <p:par>
                                <p:cTn id="155" presetID="1" presetClass="exit" presetSubtype="0" fill="hold" nodeType="withEffect">
                                  <p:stCondLst>
                                    <p:cond delay="0"/>
                                  </p:stCondLst>
                                  <p:childTnLst>
                                    <p:set>
                                      <p:cBhvr>
                                        <p:cTn id="156" dur="1" fill="hold">
                                          <p:stCondLst>
                                            <p:cond delay="0"/>
                                          </p:stCondLst>
                                        </p:cTn>
                                        <p:tgtEl>
                                          <p:spTgt spid="56"/>
                                        </p:tgtEl>
                                        <p:attrNameLst>
                                          <p:attrName>style.visibility</p:attrName>
                                        </p:attrNameLst>
                                      </p:cBhvr>
                                      <p:to>
                                        <p:strVal val="hidden"/>
                                      </p:to>
                                    </p:set>
                                  </p:childTnLst>
                                </p:cTn>
                              </p:par>
                              <p:par>
                                <p:cTn id="157" presetID="1" presetClass="entr" presetSubtype="0" fill="hold" nodeType="withEffect">
                                  <p:stCondLst>
                                    <p:cond delay="0"/>
                                  </p:stCondLst>
                                  <p:childTnLst>
                                    <p:set>
                                      <p:cBhvr>
                                        <p:cTn id="158" dur="1" fill="hold">
                                          <p:stCondLst>
                                            <p:cond delay="0"/>
                                          </p:stCondLst>
                                        </p:cTn>
                                        <p:tgtEl>
                                          <p:spTgt spid="58"/>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59"/>
                                        </p:tgtEl>
                                        <p:attrNameLst>
                                          <p:attrName>style.visibility</p:attrName>
                                        </p:attrNameLst>
                                      </p:cBhvr>
                                      <p:to>
                                        <p:strVal val="visible"/>
                                      </p:to>
                                    </p:set>
                                  </p:childTnLst>
                                </p:cTn>
                              </p:par>
                            </p:childTnLst>
                          </p:cTn>
                        </p:par>
                        <p:par>
                          <p:cTn id="161" fill="hold">
                            <p:stCondLst>
                              <p:cond delay="2250"/>
                            </p:stCondLst>
                            <p:childTnLst>
                              <p:par>
                                <p:cTn id="162" presetID="10" presetClass="exit" presetSubtype="0" fill="hold" nodeType="afterEffect">
                                  <p:stCondLst>
                                    <p:cond delay="250"/>
                                  </p:stCondLst>
                                  <p:childTnLst>
                                    <p:animEffect transition="out" filter="fade">
                                      <p:cBhvr>
                                        <p:cTn id="163" dur="500"/>
                                        <p:tgtEl>
                                          <p:spTgt spid="58"/>
                                        </p:tgtEl>
                                      </p:cBhvr>
                                    </p:animEffect>
                                    <p:set>
                                      <p:cBhvr>
                                        <p:cTn id="164" dur="1" fill="hold">
                                          <p:stCondLst>
                                            <p:cond delay="499"/>
                                          </p:stCondLst>
                                        </p:cTn>
                                        <p:tgtEl>
                                          <p:spTgt spid="58"/>
                                        </p:tgtEl>
                                        <p:attrNameLst>
                                          <p:attrName>style.visibility</p:attrName>
                                        </p:attrNameLst>
                                      </p:cBhvr>
                                      <p:to>
                                        <p:strVal val="hidden"/>
                                      </p:to>
                                    </p:set>
                                  </p:childTnLst>
                                </p:cTn>
                              </p:par>
                              <p:par>
                                <p:cTn id="165" presetID="10" presetClass="exit" presetSubtype="0" fill="hold" nodeType="withEffect">
                                  <p:stCondLst>
                                    <p:cond delay="250"/>
                                  </p:stCondLst>
                                  <p:childTnLst>
                                    <p:animEffect transition="out" filter="fade">
                                      <p:cBhvr>
                                        <p:cTn id="166" dur="500"/>
                                        <p:tgtEl>
                                          <p:spTgt spid="59"/>
                                        </p:tgtEl>
                                      </p:cBhvr>
                                    </p:animEffect>
                                    <p:set>
                                      <p:cBhvr>
                                        <p:cTn id="167" dur="1" fill="hold">
                                          <p:stCondLst>
                                            <p:cond delay="499"/>
                                          </p:stCondLst>
                                        </p:cTn>
                                        <p:tgtEl>
                                          <p:spTgt spid="5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B46AC-BE31-24E6-F372-488ACB11F0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F02B20-6B15-A07D-1DA9-65DE30F86711}"/>
              </a:ext>
            </a:extLst>
          </p:cNvPr>
          <p:cNvSpPr>
            <a:spLocks noGrp="1"/>
          </p:cNvSpPr>
          <p:nvPr>
            <p:ph type="title"/>
          </p:nvPr>
        </p:nvSpPr>
        <p:spPr/>
        <p:txBody>
          <a:bodyPr/>
          <a:lstStyle/>
          <a:p>
            <a:r>
              <a:rPr lang="en-US" dirty="0"/>
              <a:t>Demonstration</a:t>
            </a:r>
          </a:p>
        </p:txBody>
      </p:sp>
      <p:pic>
        <p:nvPicPr>
          <p:cNvPr id="9" name="Picture 8">
            <a:extLst>
              <a:ext uri="{FF2B5EF4-FFF2-40B4-BE49-F238E27FC236}">
                <a16:creationId xmlns:a16="http://schemas.microsoft.com/office/drawing/2014/main" id="{AC59DB14-4AB5-FFE9-77E5-371196915628}"/>
              </a:ext>
            </a:extLst>
          </p:cNvPr>
          <p:cNvPicPr>
            <a:picLocks noChangeAspect="1"/>
          </p:cNvPicPr>
          <p:nvPr/>
        </p:nvPicPr>
        <p:blipFill>
          <a:blip r:embed="rId3"/>
          <a:stretch>
            <a:fillRect/>
          </a:stretch>
        </p:blipFill>
        <p:spPr>
          <a:xfrm>
            <a:off x="64604" y="1690688"/>
            <a:ext cx="4957275" cy="3857348"/>
          </a:xfrm>
          <a:prstGeom prst="rect">
            <a:avLst/>
          </a:prstGeom>
        </p:spPr>
      </p:pic>
      <p:pic>
        <p:nvPicPr>
          <p:cNvPr id="11" name="Picture 10">
            <a:extLst>
              <a:ext uri="{FF2B5EF4-FFF2-40B4-BE49-F238E27FC236}">
                <a16:creationId xmlns:a16="http://schemas.microsoft.com/office/drawing/2014/main" id="{40B202ED-43CA-611B-A4E1-AB77EC34087C}"/>
              </a:ext>
            </a:extLst>
          </p:cNvPr>
          <p:cNvPicPr>
            <a:picLocks noChangeAspect="1"/>
          </p:cNvPicPr>
          <p:nvPr/>
        </p:nvPicPr>
        <p:blipFill>
          <a:blip r:embed="rId4"/>
          <a:stretch>
            <a:fillRect/>
          </a:stretch>
        </p:blipFill>
        <p:spPr>
          <a:xfrm>
            <a:off x="5533195" y="1459205"/>
            <a:ext cx="6355019" cy="2346587"/>
          </a:xfrm>
          <a:prstGeom prst="rect">
            <a:avLst/>
          </a:prstGeom>
        </p:spPr>
      </p:pic>
      <p:pic>
        <p:nvPicPr>
          <p:cNvPr id="13" name="Picture 12">
            <a:extLst>
              <a:ext uri="{FF2B5EF4-FFF2-40B4-BE49-F238E27FC236}">
                <a16:creationId xmlns:a16="http://schemas.microsoft.com/office/drawing/2014/main" id="{793F89EF-408D-3143-CD8B-72396FF340E3}"/>
              </a:ext>
            </a:extLst>
          </p:cNvPr>
          <p:cNvPicPr>
            <a:picLocks noChangeAspect="1"/>
          </p:cNvPicPr>
          <p:nvPr/>
        </p:nvPicPr>
        <p:blipFill>
          <a:blip r:embed="rId5"/>
          <a:stretch>
            <a:fillRect/>
          </a:stretch>
        </p:blipFill>
        <p:spPr>
          <a:xfrm>
            <a:off x="5567818" y="3953895"/>
            <a:ext cx="6285775" cy="2346586"/>
          </a:xfrm>
          <a:prstGeom prst="rect">
            <a:avLst/>
          </a:prstGeom>
        </p:spPr>
      </p:pic>
      <p:pic>
        <p:nvPicPr>
          <p:cNvPr id="15" name="Picture 14">
            <a:extLst>
              <a:ext uri="{FF2B5EF4-FFF2-40B4-BE49-F238E27FC236}">
                <a16:creationId xmlns:a16="http://schemas.microsoft.com/office/drawing/2014/main" id="{2DCDB15B-5BB6-A3B3-A554-6DABEA742E8A}"/>
              </a:ext>
            </a:extLst>
          </p:cNvPr>
          <p:cNvPicPr>
            <a:picLocks noChangeAspect="1"/>
          </p:cNvPicPr>
          <p:nvPr/>
        </p:nvPicPr>
        <p:blipFill>
          <a:blip r:embed="rId6"/>
          <a:stretch>
            <a:fillRect/>
          </a:stretch>
        </p:blipFill>
        <p:spPr>
          <a:xfrm>
            <a:off x="5556268" y="3953895"/>
            <a:ext cx="6285775" cy="2346586"/>
          </a:xfrm>
          <a:prstGeom prst="rect">
            <a:avLst/>
          </a:prstGeom>
        </p:spPr>
      </p:pic>
      <p:pic>
        <p:nvPicPr>
          <p:cNvPr id="21" name="Picture 20">
            <a:extLst>
              <a:ext uri="{FF2B5EF4-FFF2-40B4-BE49-F238E27FC236}">
                <a16:creationId xmlns:a16="http://schemas.microsoft.com/office/drawing/2014/main" id="{8C714ABA-7A59-682C-28AD-EB8447C936BC}"/>
              </a:ext>
            </a:extLst>
          </p:cNvPr>
          <p:cNvPicPr>
            <a:picLocks noChangeAspect="1"/>
          </p:cNvPicPr>
          <p:nvPr/>
        </p:nvPicPr>
        <p:blipFill>
          <a:blip r:embed="rId7"/>
          <a:stretch>
            <a:fillRect/>
          </a:stretch>
        </p:blipFill>
        <p:spPr>
          <a:xfrm>
            <a:off x="5533195" y="1459205"/>
            <a:ext cx="6355020" cy="2346587"/>
          </a:xfrm>
          <a:prstGeom prst="rect">
            <a:avLst/>
          </a:prstGeom>
        </p:spPr>
      </p:pic>
      <p:pic>
        <p:nvPicPr>
          <p:cNvPr id="23" name="Picture 22">
            <a:extLst>
              <a:ext uri="{FF2B5EF4-FFF2-40B4-BE49-F238E27FC236}">
                <a16:creationId xmlns:a16="http://schemas.microsoft.com/office/drawing/2014/main" id="{A2DD9CDC-DAD6-AAAE-D84A-F35E616A6864}"/>
              </a:ext>
            </a:extLst>
          </p:cNvPr>
          <p:cNvPicPr>
            <a:picLocks noChangeAspect="1"/>
          </p:cNvPicPr>
          <p:nvPr/>
        </p:nvPicPr>
        <p:blipFill>
          <a:blip r:embed="rId8"/>
          <a:stretch>
            <a:fillRect/>
          </a:stretch>
        </p:blipFill>
        <p:spPr>
          <a:xfrm>
            <a:off x="99252" y="1724856"/>
            <a:ext cx="4934177" cy="3789011"/>
          </a:xfrm>
          <a:prstGeom prst="rect">
            <a:avLst/>
          </a:prstGeom>
        </p:spPr>
      </p:pic>
    </p:spTree>
    <p:extLst>
      <p:ext uri="{BB962C8B-B14F-4D97-AF65-F5344CB8AC3E}">
        <p14:creationId xmlns:p14="http://schemas.microsoft.com/office/powerpoint/2010/main" val="20100963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xit" presetSubtype="0" fill="hold" nodeType="clickEffect">
                                  <p:stCondLst>
                                    <p:cond delay="0"/>
                                  </p:stCondLst>
                                  <p:childTnLst>
                                    <p:set>
                                      <p:cBhvr>
                                        <p:cTn id="19" dur="1" fill="hold">
                                          <p:stCondLst>
                                            <p:cond delay="0"/>
                                          </p:stCondLst>
                                        </p:cTn>
                                        <p:tgtEl>
                                          <p:spTgt spid="9"/>
                                        </p:tgtEl>
                                        <p:attrNameLst>
                                          <p:attrName>style.visibility</p:attrName>
                                        </p:attrNameLst>
                                      </p:cBhvr>
                                      <p:to>
                                        <p:strVal val="hidden"/>
                                      </p:to>
                                    </p:set>
                                  </p:childTnLst>
                                </p:cTn>
                              </p:par>
                              <p:par>
                                <p:cTn id="20" presetID="10" presetClass="entr" presetSubtype="0" fill="hold"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605DB5-71B0-C92C-60DC-53D73B0DB25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ADFCCB-5C6D-F035-C201-E683B5FFCA7C}"/>
              </a:ext>
            </a:extLst>
          </p:cNvPr>
          <p:cNvSpPr>
            <a:spLocks noGrp="1"/>
          </p:cNvSpPr>
          <p:nvPr>
            <p:ph type="title"/>
          </p:nvPr>
        </p:nvSpPr>
        <p:spPr/>
        <p:txBody>
          <a:bodyPr/>
          <a:lstStyle/>
          <a:p>
            <a:r>
              <a:rPr lang="en-US" dirty="0"/>
              <a:t>Key Points to Remember</a:t>
            </a:r>
          </a:p>
        </p:txBody>
      </p:sp>
      <p:sp>
        <p:nvSpPr>
          <p:cNvPr id="6" name="Rectangle: Rounded Corners 5">
            <a:extLst>
              <a:ext uri="{FF2B5EF4-FFF2-40B4-BE49-F238E27FC236}">
                <a16:creationId xmlns:a16="http://schemas.microsoft.com/office/drawing/2014/main" id="{6C44D111-0B58-A462-5705-B59D1F8658A9}"/>
              </a:ext>
            </a:extLst>
          </p:cNvPr>
          <p:cNvSpPr/>
          <p:nvPr/>
        </p:nvSpPr>
        <p:spPr>
          <a:xfrm>
            <a:off x="3389847" y="1866900"/>
            <a:ext cx="5412306"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Store Large Payloads Externally</a:t>
            </a:r>
          </a:p>
        </p:txBody>
      </p:sp>
      <p:sp>
        <p:nvSpPr>
          <p:cNvPr id="7" name="Rectangle: Rounded Corners 6">
            <a:extLst>
              <a:ext uri="{FF2B5EF4-FFF2-40B4-BE49-F238E27FC236}">
                <a16:creationId xmlns:a16="http://schemas.microsoft.com/office/drawing/2014/main" id="{23ED310E-466E-18FB-2764-DA785CA40295}"/>
              </a:ext>
            </a:extLst>
          </p:cNvPr>
          <p:cNvSpPr/>
          <p:nvPr/>
        </p:nvSpPr>
        <p:spPr>
          <a:xfrm>
            <a:off x="3389846" y="3057526"/>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Include Claim Checks</a:t>
            </a:r>
          </a:p>
        </p:txBody>
      </p:sp>
      <p:sp>
        <p:nvSpPr>
          <p:cNvPr id="8" name="Rectangle: Rounded Corners 7">
            <a:extLst>
              <a:ext uri="{FF2B5EF4-FFF2-40B4-BE49-F238E27FC236}">
                <a16:creationId xmlns:a16="http://schemas.microsoft.com/office/drawing/2014/main" id="{BA47D01E-76E2-0ACB-CADC-1BCC0722BCFD}"/>
              </a:ext>
            </a:extLst>
          </p:cNvPr>
          <p:cNvSpPr/>
          <p:nvPr/>
        </p:nvSpPr>
        <p:spPr>
          <a:xfrm>
            <a:off x="3389845" y="4248152"/>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Ensure Storage Reliability</a:t>
            </a:r>
          </a:p>
        </p:txBody>
      </p:sp>
      <p:sp>
        <p:nvSpPr>
          <p:cNvPr id="9" name="Rectangle: Rounded Corners 8">
            <a:extLst>
              <a:ext uri="{FF2B5EF4-FFF2-40B4-BE49-F238E27FC236}">
                <a16:creationId xmlns:a16="http://schemas.microsoft.com/office/drawing/2014/main" id="{F8888443-6567-BDB0-BA3E-9B390D49987D}"/>
              </a:ext>
            </a:extLst>
          </p:cNvPr>
          <p:cNvSpPr/>
          <p:nvPr/>
        </p:nvSpPr>
        <p:spPr>
          <a:xfrm>
            <a:off x="3389844" y="5438778"/>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Coordinate Components</a:t>
            </a:r>
          </a:p>
        </p:txBody>
      </p:sp>
    </p:spTree>
    <p:extLst>
      <p:ext uri="{BB962C8B-B14F-4D97-AF65-F5344CB8AC3E}">
        <p14:creationId xmlns:p14="http://schemas.microsoft.com/office/powerpoint/2010/main" val="1778694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6"/>
                                        </p:tgtEl>
                                        <p:attrNameLst>
                                          <p:attrName>style.opacity</p:attrName>
                                        </p:attrNameLst>
                                      </p:cBhvr>
                                      <p:to>
                                        <p:strVal val="0.25"/>
                                      </p:to>
                                    </p:set>
                                    <p:animEffect filter="image" prLst="opacity: 0.25">
                                      <p:cBhvr rctx="IE">
                                        <p:cTn id="12" dur="indefinite"/>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8"/>
                                        </p:tgtEl>
                                        <p:attrNameLst>
                                          <p:attrName>style.opacity</p:attrName>
                                        </p:attrNameLst>
                                      </p:cBhvr>
                                      <p:to>
                                        <p:strVal val="0.25"/>
                                      </p:to>
                                    </p:set>
                                    <p:animEffect filter="image" prLst="opacity: 0.25">
                                      <p:cBhvr rctx="IE">
                                        <p:cTn id="28" dur="indefinite"/>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57849C-C0F0-2EC3-D1FF-8AA53FA600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6527AD-7BB1-4D4C-A1C3-F6DA79BC83E9}"/>
              </a:ext>
            </a:extLst>
          </p:cNvPr>
          <p:cNvSpPr>
            <a:spLocks noGrp="1"/>
          </p:cNvSpPr>
          <p:nvPr>
            <p:ph type="title"/>
          </p:nvPr>
        </p:nvSpPr>
        <p:spPr/>
        <p:txBody>
          <a:bodyPr/>
          <a:lstStyle/>
          <a:p>
            <a:r>
              <a:rPr lang="en-US" dirty="0"/>
              <a:t>Wrap-Up</a:t>
            </a:r>
          </a:p>
        </p:txBody>
      </p:sp>
      <p:sp>
        <p:nvSpPr>
          <p:cNvPr id="3" name="Text Placeholder 2">
            <a:extLst>
              <a:ext uri="{FF2B5EF4-FFF2-40B4-BE49-F238E27FC236}">
                <a16:creationId xmlns:a16="http://schemas.microsoft.com/office/drawing/2014/main" id="{D5F4FA80-4E85-064B-2FB8-3664B6ED056B}"/>
              </a:ext>
            </a:extLst>
          </p:cNvPr>
          <p:cNvSpPr>
            <a:spLocks noGrp="1"/>
          </p:cNvSpPr>
          <p:nvPr>
            <p:ph type="body" idx="1"/>
          </p:nvPr>
        </p:nvSpPr>
        <p:spPr/>
        <p:txBody>
          <a:bodyPr/>
          <a:lstStyle/>
          <a:p>
            <a:r>
              <a:rPr lang="en-US" dirty="0">
                <a:solidFill>
                  <a:srgbClr val="094843"/>
                </a:solidFill>
              </a:rPr>
              <a:t>Advanced Processing Techniques</a:t>
            </a:r>
          </a:p>
        </p:txBody>
      </p:sp>
    </p:spTree>
    <p:extLst>
      <p:ext uri="{BB962C8B-B14F-4D97-AF65-F5344CB8AC3E}">
        <p14:creationId xmlns:p14="http://schemas.microsoft.com/office/powerpoint/2010/main" val="251721365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CD422-2F0A-B4C3-065A-E6EE8537AA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D795C5-3DF0-A041-DCCA-980877BD9374}"/>
              </a:ext>
            </a:extLst>
          </p:cNvPr>
          <p:cNvSpPr>
            <a:spLocks noGrp="1"/>
          </p:cNvSpPr>
          <p:nvPr>
            <p:ph type="title"/>
          </p:nvPr>
        </p:nvSpPr>
        <p:spPr/>
        <p:txBody>
          <a:bodyPr/>
          <a:lstStyle/>
          <a:p>
            <a:r>
              <a:rPr lang="en-US" dirty="0"/>
              <a:t>Key Takeaways</a:t>
            </a:r>
          </a:p>
        </p:txBody>
      </p:sp>
      <p:sp>
        <p:nvSpPr>
          <p:cNvPr id="3" name="Rectangle: Rounded Corners 2">
            <a:extLst>
              <a:ext uri="{FF2B5EF4-FFF2-40B4-BE49-F238E27FC236}">
                <a16:creationId xmlns:a16="http://schemas.microsoft.com/office/drawing/2014/main" id="{258DB008-9CFD-6BB1-FEA5-D260787FC95F}"/>
              </a:ext>
            </a:extLst>
          </p:cNvPr>
          <p:cNvSpPr/>
          <p:nvPr/>
        </p:nvSpPr>
        <p:spPr>
          <a:xfrm>
            <a:off x="1940585" y="19789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Idempotent Receivers</a:t>
            </a:r>
          </a:p>
        </p:txBody>
      </p:sp>
      <p:sp>
        <p:nvSpPr>
          <p:cNvPr id="4" name="Rectangle: Rounded Corners 3">
            <a:extLst>
              <a:ext uri="{FF2B5EF4-FFF2-40B4-BE49-F238E27FC236}">
                <a16:creationId xmlns:a16="http://schemas.microsoft.com/office/drawing/2014/main" id="{B0D81F48-B540-0CB7-C22A-914BD85B6B8B}"/>
              </a:ext>
            </a:extLst>
          </p:cNvPr>
          <p:cNvSpPr/>
          <p:nvPr/>
        </p:nvSpPr>
        <p:spPr>
          <a:xfrm>
            <a:off x="6604375" y="1978969"/>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Scheduling</a:t>
            </a:r>
          </a:p>
        </p:txBody>
      </p:sp>
      <p:sp>
        <p:nvSpPr>
          <p:cNvPr id="5" name="Rectangle: Rounded Corners 4">
            <a:extLst>
              <a:ext uri="{FF2B5EF4-FFF2-40B4-BE49-F238E27FC236}">
                <a16:creationId xmlns:a16="http://schemas.microsoft.com/office/drawing/2014/main" id="{F4D5180E-A777-0D23-D9A3-D2A3F9FAC77E}"/>
              </a:ext>
            </a:extLst>
          </p:cNvPr>
          <p:cNvSpPr/>
          <p:nvPr/>
        </p:nvSpPr>
        <p:spPr>
          <a:xfrm>
            <a:off x="1940585" y="3553467"/>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Transactional Queues</a:t>
            </a:r>
          </a:p>
        </p:txBody>
      </p:sp>
      <p:sp>
        <p:nvSpPr>
          <p:cNvPr id="6" name="Rectangle: Rounded Corners 5">
            <a:extLst>
              <a:ext uri="{FF2B5EF4-FFF2-40B4-BE49-F238E27FC236}">
                <a16:creationId xmlns:a16="http://schemas.microsoft.com/office/drawing/2014/main" id="{77613DEA-F248-77D2-EE08-24923CC68F6A}"/>
              </a:ext>
            </a:extLst>
          </p:cNvPr>
          <p:cNvSpPr/>
          <p:nvPr/>
        </p:nvSpPr>
        <p:spPr>
          <a:xfrm>
            <a:off x="6604375" y="3553467"/>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Claim Checks</a:t>
            </a:r>
          </a:p>
        </p:txBody>
      </p:sp>
    </p:spTree>
    <p:extLst>
      <p:ext uri="{BB962C8B-B14F-4D97-AF65-F5344CB8AC3E}">
        <p14:creationId xmlns:p14="http://schemas.microsoft.com/office/powerpoint/2010/main" val="27565256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9940B-1B4C-C5D8-05DB-7CBD04D24F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2A7E1E-BDE5-54EC-3076-09FED9B50B12}"/>
              </a:ext>
            </a:extLst>
          </p:cNvPr>
          <p:cNvSpPr>
            <a:spLocks noGrp="1"/>
          </p:cNvSpPr>
          <p:nvPr>
            <p:ph type="title"/>
          </p:nvPr>
        </p:nvSpPr>
        <p:spPr/>
        <p:txBody>
          <a:bodyPr>
            <a:normAutofit/>
          </a:bodyPr>
          <a:lstStyle/>
          <a:p>
            <a:r>
              <a:rPr lang="en-US" dirty="0"/>
              <a:t>Preview: Resilience and Reliability</a:t>
            </a:r>
          </a:p>
        </p:txBody>
      </p:sp>
      <p:sp>
        <p:nvSpPr>
          <p:cNvPr id="3" name="Rectangle: Rounded Corners 2">
            <a:extLst>
              <a:ext uri="{FF2B5EF4-FFF2-40B4-BE49-F238E27FC236}">
                <a16:creationId xmlns:a16="http://schemas.microsoft.com/office/drawing/2014/main" id="{EDC21F65-F913-9396-826A-EE9A5CAD08B4}"/>
              </a:ext>
            </a:extLst>
          </p:cNvPr>
          <p:cNvSpPr/>
          <p:nvPr/>
        </p:nvSpPr>
        <p:spPr>
          <a:xfrm>
            <a:off x="838200" y="1857659"/>
            <a:ext cx="395485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Circuit Breaker</a:t>
            </a:r>
          </a:p>
        </p:txBody>
      </p:sp>
      <p:sp>
        <p:nvSpPr>
          <p:cNvPr id="4" name="Rectangle: Rounded Corners 3">
            <a:extLst>
              <a:ext uri="{FF2B5EF4-FFF2-40B4-BE49-F238E27FC236}">
                <a16:creationId xmlns:a16="http://schemas.microsoft.com/office/drawing/2014/main" id="{2431FD58-C531-2CE4-54EA-E09A00114BEF}"/>
              </a:ext>
            </a:extLst>
          </p:cNvPr>
          <p:cNvSpPr/>
          <p:nvPr/>
        </p:nvSpPr>
        <p:spPr>
          <a:xfrm>
            <a:off x="7598089" y="1857658"/>
            <a:ext cx="395485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Saga</a:t>
            </a:r>
          </a:p>
        </p:txBody>
      </p:sp>
      <p:sp>
        <p:nvSpPr>
          <p:cNvPr id="5" name="Rectangle: Rounded Corners 4">
            <a:extLst>
              <a:ext uri="{FF2B5EF4-FFF2-40B4-BE49-F238E27FC236}">
                <a16:creationId xmlns:a16="http://schemas.microsoft.com/office/drawing/2014/main" id="{E0F2EC26-976E-0877-6D83-FE8D37FC941A}"/>
              </a:ext>
            </a:extLst>
          </p:cNvPr>
          <p:cNvSpPr/>
          <p:nvPr/>
        </p:nvSpPr>
        <p:spPr>
          <a:xfrm>
            <a:off x="4208503" y="3674779"/>
            <a:ext cx="395485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Sequential Convoy</a:t>
            </a:r>
          </a:p>
        </p:txBody>
      </p:sp>
    </p:spTree>
    <p:extLst>
      <p:ext uri="{BB962C8B-B14F-4D97-AF65-F5344CB8AC3E}">
        <p14:creationId xmlns:p14="http://schemas.microsoft.com/office/powerpoint/2010/main" val="30089379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B05B27-C8E5-DFCA-4AA3-DD70AB9DF6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EA0D03-52F5-6D7D-AAE7-0348DC231F40}"/>
              </a:ext>
            </a:extLst>
          </p:cNvPr>
          <p:cNvSpPr>
            <a:spLocks noGrp="1"/>
          </p:cNvSpPr>
          <p:nvPr>
            <p:ph type="title"/>
          </p:nvPr>
        </p:nvSpPr>
        <p:spPr/>
        <p:txBody>
          <a:bodyPr/>
          <a:lstStyle/>
          <a:p>
            <a:r>
              <a:rPr lang="en-US" dirty="0"/>
              <a:t>Resilience and Reliability</a:t>
            </a:r>
          </a:p>
        </p:txBody>
      </p:sp>
      <p:sp>
        <p:nvSpPr>
          <p:cNvPr id="3" name="Text Placeholder 2">
            <a:extLst>
              <a:ext uri="{FF2B5EF4-FFF2-40B4-BE49-F238E27FC236}">
                <a16:creationId xmlns:a16="http://schemas.microsoft.com/office/drawing/2014/main" id="{6E4E506C-2B06-ABE2-AD12-5E71DCE50160}"/>
              </a:ext>
            </a:extLst>
          </p:cNvPr>
          <p:cNvSpPr>
            <a:spLocks noGrp="1"/>
          </p:cNvSpPr>
          <p:nvPr>
            <p:ph type="body" idx="1"/>
          </p:nvPr>
        </p:nvSpPr>
        <p:spPr/>
        <p:txBody>
          <a:bodyPr/>
          <a:lstStyle/>
          <a:p>
            <a:r>
              <a:rPr lang="en-US" dirty="0">
                <a:solidFill>
                  <a:srgbClr val="094843"/>
                </a:solidFill>
              </a:rPr>
              <a:t>Unlock the Power of Messaging Patterns</a:t>
            </a:r>
          </a:p>
        </p:txBody>
      </p:sp>
    </p:spTree>
    <p:extLst>
      <p:ext uri="{BB962C8B-B14F-4D97-AF65-F5344CB8AC3E}">
        <p14:creationId xmlns:p14="http://schemas.microsoft.com/office/powerpoint/2010/main" val="28583663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177DC7-E33F-E0DD-65A4-70F4B1E24F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EB85DD-D525-A5F7-8923-D5039EDC8669}"/>
              </a:ext>
            </a:extLst>
          </p:cNvPr>
          <p:cNvSpPr>
            <a:spLocks noGrp="1"/>
          </p:cNvSpPr>
          <p:nvPr>
            <p:ph type="title"/>
          </p:nvPr>
        </p:nvSpPr>
        <p:spPr/>
        <p:txBody>
          <a:bodyPr/>
          <a:lstStyle/>
          <a:p>
            <a:r>
              <a:rPr lang="en-US" dirty="0"/>
              <a:t>Circuit Breaker</a:t>
            </a:r>
          </a:p>
        </p:txBody>
      </p:sp>
      <p:sp>
        <p:nvSpPr>
          <p:cNvPr id="3" name="Text Placeholder 2">
            <a:extLst>
              <a:ext uri="{FF2B5EF4-FFF2-40B4-BE49-F238E27FC236}">
                <a16:creationId xmlns:a16="http://schemas.microsoft.com/office/drawing/2014/main" id="{2421617F-B49A-D255-4090-AE5E6DC9CE4A}"/>
              </a:ext>
            </a:extLst>
          </p:cNvPr>
          <p:cNvSpPr>
            <a:spLocks noGrp="1"/>
          </p:cNvSpPr>
          <p:nvPr>
            <p:ph type="body" idx="1"/>
          </p:nvPr>
        </p:nvSpPr>
        <p:spPr/>
        <p:txBody>
          <a:bodyPr/>
          <a:lstStyle/>
          <a:p>
            <a:r>
              <a:rPr lang="en-US" dirty="0">
                <a:solidFill>
                  <a:srgbClr val="094843"/>
                </a:solidFill>
              </a:rPr>
              <a:t>Resilience and Reliability</a:t>
            </a:r>
          </a:p>
        </p:txBody>
      </p:sp>
    </p:spTree>
    <p:extLst>
      <p:ext uri="{BB962C8B-B14F-4D97-AF65-F5344CB8AC3E}">
        <p14:creationId xmlns:p14="http://schemas.microsoft.com/office/powerpoint/2010/main" val="1262446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354A9E-81C1-6310-3680-B57493DE0D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A6CAFC-DA40-1918-2F1A-6B09AC6113F3}"/>
              </a:ext>
            </a:extLst>
          </p:cNvPr>
          <p:cNvSpPr>
            <a:spLocks noGrp="1"/>
          </p:cNvSpPr>
          <p:nvPr>
            <p:ph type="title"/>
          </p:nvPr>
        </p:nvSpPr>
        <p:spPr/>
        <p:txBody>
          <a:bodyPr/>
          <a:lstStyle/>
          <a:p>
            <a:r>
              <a:rPr lang="en-US" dirty="0"/>
              <a:t>What is the Circuit Breaker Pattern</a:t>
            </a:r>
          </a:p>
        </p:txBody>
      </p:sp>
      <p:sp>
        <p:nvSpPr>
          <p:cNvPr id="4" name="Rectangle: Rounded Corners 3">
            <a:extLst>
              <a:ext uri="{FF2B5EF4-FFF2-40B4-BE49-F238E27FC236}">
                <a16:creationId xmlns:a16="http://schemas.microsoft.com/office/drawing/2014/main" id="{252D9699-834C-DB2B-5383-0D8B2514439B}"/>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Detects and handles failures gracefully</a:t>
            </a:r>
          </a:p>
        </p:txBody>
      </p:sp>
      <p:sp>
        <p:nvSpPr>
          <p:cNvPr id="5" name="Rectangle: Rounded Corners 4">
            <a:extLst>
              <a:ext uri="{FF2B5EF4-FFF2-40B4-BE49-F238E27FC236}">
                <a16:creationId xmlns:a16="http://schemas.microsoft.com/office/drawing/2014/main" id="{25606EC6-F9B6-1702-345F-E47A4ECBFD29}"/>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Improve system resilience and stability</a:t>
            </a:r>
          </a:p>
        </p:txBody>
      </p:sp>
    </p:spTree>
    <p:extLst>
      <p:ext uri="{BB962C8B-B14F-4D97-AF65-F5344CB8AC3E}">
        <p14:creationId xmlns:p14="http://schemas.microsoft.com/office/powerpoint/2010/main" val="23635842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2ABD8-F3EF-73C1-9E98-337485077C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5C4BED-A582-7AD4-DB89-761900E5F596}"/>
              </a:ext>
            </a:extLst>
          </p:cNvPr>
          <p:cNvSpPr>
            <a:spLocks noGrp="1"/>
          </p:cNvSpPr>
          <p:nvPr>
            <p:ph type="title"/>
          </p:nvPr>
        </p:nvSpPr>
        <p:spPr/>
        <p:txBody>
          <a:bodyPr/>
          <a:lstStyle/>
          <a:p>
            <a:r>
              <a:rPr lang="en-US" dirty="0"/>
              <a:t>Key Components and Flow</a:t>
            </a:r>
          </a:p>
        </p:txBody>
      </p:sp>
      <p:sp>
        <p:nvSpPr>
          <p:cNvPr id="79" name="Rectangle: Rounded Corners 78">
            <a:extLst>
              <a:ext uri="{FF2B5EF4-FFF2-40B4-BE49-F238E27FC236}">
                <a16:creationId xmlns:a16="http://schemas.microsoft.com/office/drawing/2014/main" id="{9FBEE148-9594-B1E8-AF85-BF7AAADC44E5}"/>
              </a:ext>
            </a:extLst>
          </p:cNvPr>
          <p:cNvSpPr/>
          <p:nvPr/>
        </p:nvSpPr>
        <p:spPr>
          <a:xfrm>
            <a:off x="265794" y="286533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Failure Threshold</a:t>
            </a:r>
          </a:p>
        </p:txBody>
      </p:sp>
      <p:sp>
        <p:nvSpPr>
          <p:cNvPr id="80" name="Rectangle: Rounded Corners 79">
            <a:extLst>
              <a:ext uri="{FF2B5EF4-FFF2-40B4-BE49-F238E27FC236}">
                <a16:creationId xmlns:a16="http://schemas.microsoft.com/office/drawing/2014/main" id="{0C16EAB5-3A26-0FEC-7C7E-CA3BE90DB42E}"/>
              </a:ext>
            </a:extLst>
          </p:cNvPr>
          <p:cNvSpPr/>
          <p:nvPr/>
        </p:nvSpPr>
        <p:spPr>
          <a:xfrm>
            <a:off x="265794" y="175077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Circuit Breaker State</a:t>
            </a:r>
          </a:p>
        </p:txBody>
      </p:sp>
      <p:sp>
        <p:nvSpPr>
          <p:cNvPr id="81" name="Rectangle: Rounded Corners 80">
            <a:extLst>
              <a:ext uri="{FF2B5EF4-FFF2-40B4-BE49-F238E27FC236}">
                <a16:creationId xmlns:a16="http://schemas.microsoft.com/office/drawing/2014/main" id="{37772384-627D-FB0F-47FA-EA5FA1DC8B7E}"/>
              </a:ext>
            </a:extLst>
          </p:cNvPr>
          <p:cNvSpPr/>
          <p:nvPr/>
        </p:nvSpPr>
        <p:spPr>
          <a:xfrm>
            <a:off x="265794" y="3979889"/>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Fallback Mechanism</a:t>
            </a:r>
          </a:p>
        </p:txBody>
      </p:sp>
      <p:sp>
        <p:nvSpPr>
          <p:cNvPr id="3" name="Rectangle: Rounded Corners 2">
            <a:extLst>
              <a:ext uri="{FF2B5EF4-FFF2-40B4-BE49-F238E27FC236}">
                <a16:creationId xmlns:a16="http://schemas.microsoft.com/office/drawing/2014/main" id="{F5870AFD-BBA3-DA2D-66FC-B255753765D3}"/>
              </a:ext>
            </a:extLst>
          </p:cNvPr>
          <p:cNvSpPr/>
          <p:nvPr/>
        </p:nvSpPr>
        <p:spPr>
          <a:xfrm>
            <a:off x="265793" y="5094446"/>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Recovery Logic</a:t>
            </a:r>
          </a:p>
        </p:txBody>
      </p:sp>
    </p:spTree>
    <p:extLst>
      <p:ext uri="{BB962C8B-B14F-4D97-AF65-F5344CB8AC3E}">
        <p14:creationId xmlns:p14="http://schemas.microsoft.com/office/powerpoint/2010/main" val="2361605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3" grpId="0" animBg="1"/>
    </p:bld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77370-E40A-330E-7945-4D2F99D3A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5EE1E1-573A-DD50-AA2E-30A67EC8B69C}"/>
              </a:ext>
            </a:extLst>
          </p:cNvPr>
          <p:cNvSpPr>
            <a:spLocks noGrp="1"/>
          </p:cNvSpPr>
          <p:nvPr>
            <p:ph type="title"/>
          </p:nvPr>
        </p:nvSpPr>
        <p:spPr/>
        <p:txBody>
          <a:bodyPr/>
          <a:lstStyle/>
          <a:p>
            <a:r>
              <a:rPr lang="en-US" dirty="0"/>
              <a:t>Key Components and Flow</a:t>
            </a:r>
          </a:p>
        </p:txBody>
      </p:sp>
      <p:sp>
        <p:nvSpPr>
          <p:cNvPr id="4" name="Rectangle: Rounded Corners 3">
            <a:extLst>
              <a:ext uri="{FF2B5EF4-FFF2-40B4-BE49-F238E27FC236}">
                <a16:creationId xmlns:a16="http://schemas.microsoft.com/office/drawing/2014/main" id="{73DF5446-AC52-27B7-B109-2136F72E521B}"/>
              </a:ext>
            </a:extLst>
          </p:cNvPr>
          <p:cNvSpPr/>
          <p:nvPr/>
        </p:nvSpPr>
        <p:spPr>
          <a:xfrm>
            <a:off x="6545317" y="3162248"/>
            <a:ext cx="3422076"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 name="Oval 4">
            <a:extLst>
              <a:ext uri="{FF2B5EF4-FFF2-40B4-BE49-F238E27FC236}">
                <a16:creationId xmlns:a16="http://schemas.microsoft.com/office/drawing/2014/main" id="{467125BA-3750-951D-0D2A-B2C5A9394BFE}"/>
              </a:ext>
            </a:extLst>
          </p:cNvPr>
          <p:cNvSpPr/>
          <p:nvPr/>
        </p:nvSpPr>
        <p:spPr>
          <a:xfrm>
            <a:off x="10609269" y="310065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 name="Oval 2">
            <a:extLst>
              <a:ext uri="{FF2B5EF4-FFF2-40B4-BE49-F238E27FC236}">
                <a16:creationId xmlns:a16="http://schemas.microsoft.com/office/drawing/2014/main" id="{C0470728-5687-8E8F-99A2-FC5E9BCB3975}"/>
              </a:ext>
            </a:extLst>
          </p:cNvPr>
          <p:cNvSpPr/>
          <p:nvPr/>
        </p:nvSpPr>
        <p:spPr>
          <a:xfrm>
            <a:off x="3558484"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8" name="Rectangle: Rounded Corners 37">
            <a:extLst>
              <a:ext uri="{FF2B5EF4-FFF2-40B4-BE49-F238E27FC236}">
                <a16:creationId xmlns:a16="http://schemas.microsoft.com/office/drawing/2014/main" id="{89930F20-B406-99FD-08C5-22C1D1355A7D}"/>
              </a:ext>
            </a:extLst>
          </p:cNvPr>
          <p:cNvSpPr/>
          <p:nvPr/>
        </p:nvSpPr>
        <p:spPr>
          <a:xfrm>
            <a:off x="265794" y="286533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Claim Check</a:t>
            </a:r>
          </a:p>
        </p:txBody>
      </p:sp>
      <p:sp>
        <p:nvSpPr>
          <p:cNvPr id="39" name="Rectangle: Rounded Corners 38">
            <a:extLst>
              <a:ext uri="{FF2B5EF4-FFF2-40B4-BE49-F238E27FC236}">
                <a16:creationId xmlns:a16="http://schemas.microsoft.com/office/drawing/2014/main" id="{D08C0486-87EC-BB35-9637-94D662A9CE47}"/>
              </a:ext>
            </a:extLst>
          </p:cNvPr>
          <p:cNvSpPr/>
          <p:nvPr/>
        </p:nvSpPr>
        <p:spPr>
          <a:xfrm>
            <a:off x="265794" y="175077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External Storage System</a:t>
            </a:r>
          </a:p>
        </p:txBody>
      </p:sp>
      <p:sp>
        <p:nvSpPr>
          <p:cNvPr id="40" name="Rectangle: Rounded Corners 39">
            <a:extLst>
              <a:ext uri="{FF2B5EF4-FFF2-40B4-BE49-F238E27FC236}">
                <a16:creationId xmlns:a16="http://schemas.microsoft.com/office/drawing/2014/main" id="{BEF6E5CB-CC5B-70A8-5A0B-F087F4658FBC}"/>
              </a:ext>
            </a:extLst>
          </p:cNvPr>
          <p:cNvSpPr/>
          <p:nvPr/>
        </p:nvSpPr>
        <p:spPr>
          <a:xfrm>
            <a:off x="265794" y="3979889"/>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Queue</a:t>
            </a:r>
          </a:p>
        </p:txBody>
      </p:sp>
      <p:sp>
        <p:nvSpPr>
          <p:cNvPr id="41" name="Rectangle: Rounded Corners 40">
            <a:extLst>
              <a:ext uri="{FF2B5EF4-FFF2-40B4-BE49-F238E27FC236}">
                <a16:creationId xmlns:a16="http://schemas.microsoft.com/office/drawing/2014/main" id="{98B2650F-017A-887A-DE8F-C29A5008DAF6}"/>
              </a:ext>
            </a:extLst>
          </p:cNvPr>
          <p:cNvSpPr/>
          <p:nvPr/>
        </p:nvSpPr>
        <p:spPr>
          <a:xfrm>
            <a:off x="265793" y="5094446"/>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Payload Retrieval Logic</a:t>
            </a:r>
          </a:p>
        </p:txBody>
      </p:sp>
      <p:sp>
        <p:nvSpPr>
          <p:cNvPr id="8" name="Rectangle: Rounded Corners 7">
            <a:extLst>
              <a:ext uri="{FF2B5EF4-FFF2-40B4-BE49-F238E27FC236}">
                <a16:creationId xmlns:a16="http://schemas.microsoft.com/office/drawing/2014/main" id="{01317711-7117-D723-6562-AE4EC5FA1152}"/>
              </a:ext>
            </a:extLst>
          </p:cNvPr>
          <p:cNvSpPr/>
          <p:nvPr/>
        </p:nvSpPr>
        <p:spPr>
          <a:xfrm>
            <a:off x="4929985" y="2582777"/>
            <a:ext cx="599440" cy="1722743"/>
          </a:xfrm>
          <a:prstGeom prst="roundRect">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B2093F30-833D-A579-3CD7-28DA23FF853F}"/>
              </a:ext>
            </a:extLst>
          </p:cNvPr>
          <p:cNvCxnSpPr>
            <a:cxnSpLocks/>
            <a:stCxn id="3" idx="6"/>
            <a:endCxn id="8" idx="1"/>
          </p:cNvCxnSpPr>
          <p:nvPr/>
        </p:nvCxnSpPr>
        <p:spPr>
          <a:xfrm>
            <a:off x="4288109" y="3429000"/>
            <a:ext cx="641876" cy="1514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8785815-279D-B62C-E9B7-C2D6F238C131}"/>
              </a:ext>
            </a:extLst>
          </p:cNvPr>
          <p:cNvCxnSpPr>
            <a:cxnSpLocks/>
            <a:stCxn id="8" idx="3"/>
            <a:endCxn id="4" idx="1"/>
          </p:cNvCxnSpPr>
          <p:nvPr/>
        </p:nvCxnSpPr>
        <p:spPr>
          <a:xfrm>
            <a:off x="5529425" y="3444149"/>
            <a:ext cx="1015892"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414610A-0564-AFD8-DCED-F89AEF0E1F46}"/>
              </a:ext>
            </a:extLst>
          </p:cNvPr>
          <p:cNvCxnSpPr>
            <a:stCxn id="4" idx="3"/>
            <a:endCxn id="5" idx="2"/>
          </p:cNvCxnSpPr>
          <p:nvPr/>
        </p:nvCxnSpPr>
        <p:spPr>
          <a:xfrm>
            <a:off x="9967393" y="3444149"/>
            <a:ext cx="641876"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8B2E46DE-FBE4-BF64-7BCF-59CD15B9A99A}"/>
              </a:ext>
            </a:extLst>
          </p:cNvPr>
          <p:cNvSpPr txBox="1"/>
          <p:nvPr/>
        </p:nvSpPr>
        <p:spPr>
          <a:xfrm>
            <a:off x="4777113" y="4481402"/>
            <a:ext cx="905184" cy="646331"/>
          </a:xfrm>
          <a:prstGeom prst="rect">
            <a:avLst/>
          </a:prstGeom>
          <a:noFill/>
        </p:spPr>
        <p:txBody>
          <a:bodyPr wrap="none" rtlCol="0">
            <a:spAutoFit/>
          </a:bodyPr>
          <a:lstStyle/>
          <a:p>
            <a:pPr algn="ctr"/>
            <a:r>
              <a:rPr lang="en-US" dirty="0"/>
              <a:t>Circuit</a:t>
            </a:r>
            <a:br>
              <a:rPr lang="en-US" dirty="0"/>
            </a:br>
            <a:r>
              <a:rPr lang="en-US" dirty="0"/>
              <a:t>Breaker</a:t>
            </a:r>
          </a:p>
        </p:txBody>
      </p:sp>
      <p:sp>
        <p:nvSpPr>
          <p:cNvPr id="18" name="TextBox 17">
            <a:extLst>
              <a:ext uri="{FF2B5EF4-FFF2-40B4-BE49-F238E27FC236}">
                <a16:creationId xmlns:a16="http://schemas.microsoft.com/office/drawing/2014/main" id="{76ECEBD6-1AFE-B2C1-3DF1-D7BCC1ECE7A3}"/>
              </a:ext>
            </a:extLst>
          </p:cNvPr>
          <p:cNvSpPr txBox="1"/>
          <p:nvPr/>
        </p:nvSpPr>
        <p:spPr>
          <a:xfrm>
            <a:off x="3407956" y="3913730"/>
            <a:ext cx="1038554" cy="369332"/>
          </a:xfrm>
          <a:prstGeom prst="rect">
            <a:avLst/>
          </a:prstGeom>
          <a:noFill/>
        </p:spPr>
        <p:txBody>
          <a:bodyPr wrap="none" rtlCol="0">
            <a:spAutoFit/>
          </a:bodyPr>
          <a:lstStyle/>
          <a:p>
            <a:r>
              <a:rPr lang="en-US" dirty="0"/>
              <a:t>Producer</a:t>
            </a:r>
          </a:p>
        </p:txBody>
      </p:sp>
      <p:sp>
        <p:nvSpPr>
          <p:cNvPr id="19" name="TextBox 18">
            <a:extLst>
              <a:ext uri="{FF2B5EF4-FFF2-40B4-BE49-F238E27FC236}">
                <a16:creationId xmlns:a16="http://schemas.microsoft.com/office/drawing/2014/main" id="{85A1CD08-DFFC-C82A-F13B-5D20B8813383}"/>
              </a:ext>
            </a:extLst>
          </p:cNvPr>
          <p:cNvSpPr txBox="1"/>
          <p:nvPr/>
        </p:nvSpPr>
        <p:spPr>
          <a:xfrm>
            <a:off x="7561132" y="3913730"/>
            <a:ext cx="1390445" cy="369332"/>
          </a:xfrm>
          <a:prstGeom prst="rect">
            <a:avLst/>
          </a:prstGeom>
          <a:noFill/>
        </p:spPr>
        <p:txBody>
          <a:bodyPr wrap="none" rtlCol="0">
            <a:spAutoFit/>
          </a:bodyPr>
          <a:lstStyle/>
          <a:p>
            <a:r>
              <a:rPr lang="en-US" dirty="0"/>
              <a:t>Queue/Topic</a:t>
            </a:r>
          </a:p>
        </p:txBody>
      </p:sp>
      <p:sp>
        <p:nvSpPr>
          <p:cNvPr id="22" name="TextBox 21">
            <a:extLst>
              <a:ext uri="{FF2B5EF4-FFF2-40B4-BE49-F238E27FC236}">
                <a16:creationId xmlns:a16="http://schemas.microsoft.com/office/drawing/2014/main" id="{AE6D2B39-30D3-3DC9-378B-3970C9FFC654}"/>
              </a:ext>
            </a:extLst>
          </p:cNvPr>
          <p:cNvSpPr txBox="1"/>
          <p:nvPr/>
        </p:nvSpPr>
        <p:spPr>
          <a:xfrm>
            <a:off x="10341409" y="3914471"/>
            <a:ext cx="1143262" cy="369332"/>
          </a:xfrm>
          <a:prstGeom prst="rect">
            <a:avLst/>
          </a:prstGeom>
          <a:noFill/>
        </p:spPr>
        <p:txBody>
          <a:bodyPr wrap="none" rtlCol="0">
            <a:spAutoFit/>
          </a:bodyPr>
          <a:lstStyle/>
          <a:p>
            <a:r>
              <a:rPr lang="en-US" dirty="0"/>
              <a:t>Consumer</a:t>
            </a:r>
          </a:p>
        </p:txBody>
      </p:sp>
      <p:pic>
        <p:nvPicPr>
          <p:cNvPr id="42" name="Picture 41" descr="Free Envelope Clipart Black And White, Download Free Envelope Clipart Black  And White png images, Free ClipArts on Clipart Library">
            <a:extLst>
              <a:ext uri="{FF2B5EF4-FFF2-40B4-BE49-F238E27FC236}">
                <a16:creationId xmlns:a16="http://schemas.microsoft.com/office/drawing/2014/main" id="{950A5EB5-015C-CE00-36DD-BE3CBB3BFD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6683" y="32444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D62DD785-3CAA-BFEC-3AB5-9EC41CE344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4649" y="3259622"/>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85D5CFA0-2D72-311E-A9B1-7A4EFB508FD8}"/>
              </a:ext>
            </a:extLst>
          </p:cNvPr>
          <p:cNvSpPr txBox="1"/>
          <p:nvPr/>
        </p:nvSpPr>
        <p:spPr>
          <a:xfrm>
            <a:off x="5553528" y="3464883"/>
            <a:ext cx="809837" cy="369332"/>
          </a:xfrm>
          <a:prstGeom prst="rect">
            <a:avLst/>
          </a:prstGeom>
          <a:noFill/>
        </p:spPr>
        <p:txBody>
          <a:bodyPr wrap="square" rtlCol="0">
            <a:spAutoFit/>
          </a:bodyPr>
          <a:lstStyle/>
          <a:p>
            <a:r>
              <a:rPr lang="en-US" b="1" dirty="0">
                <a:solidFill>
                  <a:srgbClr val="FF0000"/>
                </a:solidFill>
              </a:rPr>
              <a:t>Closed</a:t>
            </a:r>
          </a:p>
        </p:txBody>
      </p:sp>
      <p:sp>
        <p:nvSpPr>
          <p:cNvPr id="48" name="TextBox 47">
            <a:extLst>
              <a:ext uri="{FF2B5EF4-FFF2-40B4-BE49-F238E27FC236}">
                <a16:creationId xmlns:a16="http://schemas.microsoft.com/office/drawing/2014/main" id="{DF4E5862-00A3-AE2B-1697-3B0BD279F411}"/>
              </a:ext>
            </a:extLst>
          </p:cNvPr>
          <p:cNvSpPr txBox="1"/>
          <p:nvPr/>
        </p:nvSpPr>
        <p:spPr>
          <a:xfrm>
            <a:off x="5621073" y="3062667"/>
            <a:ext cx="702436" cy="369332"/>
          </a:xfrm>
          <a:prstGeom prst="rect">
            <a:avLst/>
          </a:prstGeom>
          <a:noFill/>
        </p:spPr>
        <p:txBody>
          <a:bodyPr wrap="none" rtlCol="0">
            <a:spAutoFit/>
          </a:bodyPr>
          <a:lstStyle/>
          <a:p>
            <a:r>
              <a:rPr lang="en-US" b="1" dirty="0">
                <a:solidFill>
                  <a:srgbClr val="00B050"/>
                </a:solidFill>
              </a:rPr>
              <a:t>Open</a:t>
            </a:r>
          </a:p>
        </p:txBody>
      </p:sp>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9EA82E22-F60C-FB9F-37F2-5F527217C1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78" y="32520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767D56B8-38D1-B618-BCDD-AD717B144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6184" y="326346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Envelope Clipart Black And White, Download Free Envelope Clipart Black  And White png images, Free ClipArts on Clipart Library">
            <a:extLst>
              <a:ext uri="{FF2B5EF4-FFF2-40B4-BE49-F238E27FC236}">
                <a16:creationId xmlns:a16="http://schemas.microsoft.com/office/drawing/2014/main" id="{32FDEF2C-F07B-DF75-EAA7-3FE55F034E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436" y="32444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ree Envelope Clipart Black And White, Download Free Envelope Clipart Black  And White png images, Free ClipArts on Clipart Library">
            <a:extLst>
              <a:ext uri="{FF2B5EF4-FFF2-40B4-BE49-F238E27FC236}">
                <a16:creationId xmlns:a16="http://schemas.microsoft.com/office/drawing/2014/main" id="{03180663-5469-9433-2A32-002E0F411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650" y="324945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Free Envelope Clipart Black And White, Download Free Envelope Clipart Black  And White png images, Free ClipArts on Clipart Library">
            <a:extLst>
              <a:ext uri="{FF2B5EF4-FFF2-40B4-BE49-F238E27FC236}">
                <a16:creationId xmlns:a16="http://schemas.microsoft.com/office/drawing/2014/main" id="{D2FA9482-A286-45D6-E813-A6EA6ABB1B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9145" y="32444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ree Envelope Clipart Black And White, Download Free Envelope Clipart Black  And White png images, Free ClipArts on Clipart Library">
            <a:extLst>
              <a:ext uri="{FF2B5EF4-FFF2-40B4-BE49-F238E27FC236}">
                <a16:creationId xmlns:a16="http://schemas.microsoft.com/office/drawing/2014/main" id="{92F6CDA4-4D50-0A56-E793-3862B1DA2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845" y="32520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ree Envelope Clipart Black And White, Download Free Envelope Clipart Black  And White png images, Free ClipArts on Clipart Library">
            <a:extLst>
              <a:ext uri="{FF2B5EF4-FFF2-40B4-BE49-F238E27FC236}">
                <a16:creationId xmlns:a16="http://schemas.microsoft.com/office/drawing/2014/main" id="{09C53FF1-FF36-F8B2-8285-FB9B1B7E4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282478" y="32596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ree Envelope Clipart Black And White, Download Free Envelope Clipart Black  And White png images, Free ClipArts on Clipart Library">
            <a:extLst>
              <a:ext uri="{FF2B5EF4-FFF2-40B4-BE49-F238E27FC236}">
                <a16:creationId xmlns:a16="http://schemas.microsoft.com/office/drawing/2014/main" id="{66D21B8E-963B-3B16-AB04-DA4ACFE64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6184" y="3269001"/>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9761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5E-6 0 L 0.10691 0.00231 " pathEditMode="relative" rAng="0" ptsTypes="AA">
                                      <p:cBhvr>
                                        <p:cTn id="10" dur="500" fill="hold"/>
                                        <p:tgtEl>
                                          <p:spTgt spid="42"/>
                                        </p:tgtEl>
                                        <p:attrNameLst>
                                          <p:attrName>ppt_x</p:attrName>
                                          <p:attrName>ppt_y</p:attrName>
                                        </p:attrNameLst>
                                      </p:cBhvr>
                                      <p:rCtr x="5339" y="116"/>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43"/>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42"/>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42" presetClass="path" presetSubtype="0" accel="50000" decel="50000" fill="hold" nodeType="clickEffect">
                                  <p:stCondLst>
                                    <p:cond delay="0"/>
                                  </p:stCondLst>
                                  <p:childTnLst>
                                    <p:animMotion origin="layout" path="M 4.58333E-6 -3.33333E-6 L 0.35494 -3.33333E-6 " pathEditMode="relative" rAng="0" ptsTypes="AA">
                                      <p:cBhvr>
                                        <p:cTn id="19" dur="500" fill="hold"/>
                                        <p:tgtEl>
                                          <p:spTgt spid="43"/>
                                        </p:tgtEl>
                                        <p:attrNameLst>
                                          <p:attrName>ppt_x</p:attrName>
                                          <p:attrName>ppt_y</p:attrName>
                                        </p:attrNameLst>
                                      </p:cBhvr>
                                      <p:rCtr x="17747" y="0"/>
                                    </p:animMotion>
                                  </p:childTnLst>
                                </p:cTn>
                              </p:par>
                            </p:childTnLst>
                          </p:cTn>
                        </p:par>
                        <p:par>
                          <p:cTn id="20" fill="hold">
                            <p:stCondLst>
                              <p:cond delay="500"/>
                            </p:stCondLst>
                            <p:childTnLst>
                              <p:par>
                                <p:cTn id="21" presetID="1" presetClass="entr" presetSubtype="0" fill="hold" nodeType="afterEffect">
                                  <p:stCondLst>
                                    <p:cond delay="0"/>
                                  </p:stCondLst>
                                  <p:childTnLst>
                                    <p:set>
                                      <p:cBhvr>
                                        <p:cTn id="22" dur="1" fill="hold">
                                          <p:stCondLst>
                                            <p:cond delay="0"/>
                                          </p:stCondLst>
                                        </p:cTn>
                                        <p:tgtEl>
                                          <p:spTgt spid="49"/>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43"/>
                                        </p:tgtEl>
                                        <p:attrNameLst>
                                          <p:attrName>style.visibility</p:attrName>
                                        </p:attrNameLst>
                                      </p:cBhvr>
                                      <p:to>
                                        <p:strVal val="hidden"/>
                                      </p:to>
                                    </p:set>
                                  </p:childTnLst>
                                </p:cTn>
                              </p:par>
                            </p:childTnLst>
                          </p:cTn>
                        </p:par>
                        <p:par>
                          <p:cTn id="25" fill="hold">
                            <p:stCondLst>
                              <p:cond delay="500"/>
                            </p:stCondLst>
                            <p:childTnLst>
                              <p:par>
                                <p:cTn id="26" presetID="42" presetClass="path" presetSubtype="0" accel="50000" decel="50000" fill="hold" nodeType="afterEffect">
                                  <p:stCondLst>
                                    <p:cond delay="0"/>
                                  </p:stCondLst>
                                  <p:childTnLst>
                                    <p:animMotion origin="layout" path="M -3.33333E-6 2.59259E-6 L 0.11758 0.00115 " pathEditMode="relative" rAng="0" ptsTypes="AA">
                                      <p:cBhvr>
                                        <p:cTn id="27" dur="500" fill="hold"/>
                                        <p:tgtEl>
                                          <p:spTgt spid="49"/>
                                        </p:tgtEl>
                                        <p:attrNameLst>
                                          <p:attrName>ppt_x</p:attrName>
                                          <p:attrName>ppt_y</p:attrName>
                                        </p:attrNameLst>
                                      </p:cBhvr>
                                      <p:rCtr x="5872" y="46"/>
                                    </p:animMotion>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50"/>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9"/>
                                        </p:tgtEl>
                                        <p:attrNameLst>
                                          <p:attrName>style.visibility</p:attrName>
                                        </p:attrNameLst>
                                      </p:cBhvr>
                                      <p:to>
                                        <p:strVal val="hidden"/>
                                      </p:to>
                                    </p:set>
                                  </p:childTnLst>
                                </p:cTn>
                              </p:par>
                            </p:childTnLst>
                          </p:cTn>
                        </p:par>
                        <p:par>
                          <p:cTn id="33" fill="hold">
                            <p:stCondLst>
                              <p:cond delay="1000"/>
                            </p:stCondLst>
                            <p:childTnLst>
                              <p:par>
                                <p:cTn id="34" presetID="9" presetClass="exit" presetSubtype="0" fill="hold" nodeType="afterEffect">
                                  <p:stCondLst>
                                    <p:cond delay="0"/>
                                  </p:stCondLst>
                                  <p:childTnLst>
                                    <p:animEffect transition="out" filter="dissolve">
                                      <p:cBhvr>
                                        <p:cTn id="35" dur="500"/>
                                        <p:tgtEl>
                                          <p:spTgt spid="50"/>
                                        </p:tgtEl>
                                      </p:cBhvr>
                                    </p:animEffect>
                                    <p:set>
                                      <p:cBhvr>
                                        <p:cTn id="36" dur="1" fill="hold">
                                          <p:stCondLst>
                                            <p:cond delay="499"/>
                                          </p:stCondLst>
                                        </p:cTn>
                                        <p:tgtEl>
                                          <p:spTgt spid="50"/>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xit"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hidden"/>
                                      </p:to>
                                    </p:set>
                                  </p:childTnLst>
                                </p:cTn>
                              </p:par>
                              <p:par>
                                <p:cTn id="43" presetID="1" presetClass="exit" presetSubtype="0" fill="hold" nodeType="withEffect">
                                  <p:stCondLst>
                                    <p:cond delay="0"/>
                                  </p:stCondLst>
                                  <p:childTnLst>
                                    <p:set>
                                      <p:cBhvr>
                                        <p:cTn id="44" dur="1" fill="hold">
                                          <p:stCondLst>
                                            <p:cond delay="0"/>
                                          </p:stCondLst>
                                        </p:cTn>
                                        <p:tgtEl>
                                          <p:spTgt spid="1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childTnLst>
                          </p:cTn>
                        </p:par>
                        <p:par>
                          <p:cTn id="50" fill="hold">
                            <p:stCondLst>
                              <p:cond delay="500"/>
                            </p:stCondLst>
                            <p:childTnLst>
                              <p:par>
                                <p:cTn id="51" presetID="42" presetClass="path" presetSubtype="0" accel="50000" decel="50000" fill="hold" nodeType="afterEffect">
                                  <p:stCondLst>
                                    <p:cond delay="0"/>
                                  </p:stCondLst>
                                  <p:childTnLst>
                                    <p:animMotion origin="layout" path="M -4.79167E-6 0 L 0.10664 0.00208 " pathEditMode="relative" rAng="0" ptsTypes="AA">
                                      <p:cBhvr>
                                        <p:cTn id="52" dur="500" fill="hold"/>
                                        <p:tgtEl>
                                          <p:spTgt spid="7"/>
                                        </p:tgtEl>
                                        <p:attrNameLst>
                                          <p:attrName>ppt_x</p:attrName>
                                          <p:attrName>ppt_y</p:attrName>
                                        </p:attrNameLst>
                                      </p:cBhvr>
                                      <p:rCtr x="5260" y="0"/>
                                    </p:animMotion>
                                  </p:childTnLst>
                                </p:cTn>
                              </p:par>
                            </p:childTnLst>
                          </p:cTn>
                        </p:par>
                        <p:par>
                          <p:cTn id="53" fill="hold">
                            <p:stCondLst>
                              <p:cond delay="1000"/>
                            </p:stCondLst>
                            <p:childTnLst>
                              <p:par>
                                <p:cTn id="54" presetID="1" presetClass="entr" presetSubtype="0" fill="hold" nodeType="afterEffect">
                                  <p:stCondLst>
                                    <p:cond delay="0"/>
                                  </p:stCondLst>
                                  <p:childTnLst>
                                    <p:set>
                                      <p:cBhvr>
                                        <p:cTn id="55" dur="1" fill="hold">
                                          <p:stCondLst>
                                            <p:cond delay="0"/>
                                          </p:stCondLst>
                                        </p:cTn>
                                        <p:tgtEl>
                                          <p:spTgt spid="9"/>
                                        </p:tgtEl>
                                        <p:attrNameLst>
                                          <p:attrName>style.visibility</p:attrName>
                                        </p:attrNameLst>
                                      </p:cBhvr>
                                      <p:to>
                                        <p:strVal val="visible"/>
                                      </p:to>
                                    </p:set>
                                  </p:childTnLst>
                                </p:cTn>
                              </p:par>
                              <p:par>
                                <p:cTn id="56" presetID="1" presetClass="exit" presetSubtype="0" fill="hold" nodeType="withEffect">
                                  <p:stCondLst>
                                    <p:cond delay="0"/>
                                  </p:stCondLst>
                                  <p:childTnLst>
                                    <p:set>
                                      <p:cBhvr>
                                        <p:cTn id="57" dur="1" fill="hold">
                                          <p:stCondLst>
                                            <p:cond delay="0"/>
                                          </p:stCondLst>
                                        </p:cTn>
                                        <p:tgtEl>
                                          <p:spTgt spid="7"/>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10" presetClass="exit" presetSubtype="0" fill="hold" nodeType="clickEffect">
                                  <p:stCondLst>
                                    <p:cond delay="0"/>
                                  </p:stCondLst>
                                  <p:childTnLst>
                                    <p:animEffect transition="out" filter="fade">
                                      <p:cBhvr>
                                        <p:cTn id="61" dur="500"/>
                                        <p:tgtEl>
                                          <p:spTgt spid="9"/>
                                        </p:tgtEl>
                                      </p:cBhvr>
                                    </p:animEffect>
                                    <p:set>
                                      <p:cBhvr>
                                        <p:cTn id="62" dur="1" fill="hold">
                                          <p:stCondLst>
                                            <p:cond delay="499"/>
                                          </p:stCondLst>
                                        </p:cTn>
                                        <p:tgtEl>
                                          <p:spTgt spid="9"/>
                                        </p:tgtEl>
                                        <p:attrNameLst>
                                          <p:attrName>style.visibility</p:attrName>
                                        </p:attrNameLst>
                                      </p:cBhvr>
                                      <p:to>
                                        <p:strVal val="hidden"/>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48"/>
                                        </p:tgtEl>
                                        <p:attrNameLst>
                                          <p:attrName>style.visibility</p:attrName>
                                        </p:attrNameLst>
                                      </p:cBhvr>
                                      <p:to>
                                        <p:strVal val="visible"/>
                                      </p:to>
                                    </p:set>
                                  </p:childTnLst>
                                </p:cTn>
                              </p:par>
                              <p:par>
                                <p:cTn id="67" presetID="1" presetClass="exit" presetSubtype="0" fill="hold" grpId="1" nodeType="withEffect">
                                  <p:stCondLst>
                                    <p:cond delay="0"/>
                                  </p:stCondLst>
                                  <p:childTnLst>
                                    <p:set>
                                      <p:cBhvr>
                                        <p:cTn id="68" dur="1" fill="hold">
                                          <p:stCondLst>
                                            <p:cond delay="0"/>
                                          </p:stCondLst>
                                        </p:cTn>
                                        <p:tgtEl>
                                          <p:spTgt spid="44"/>
                                        </p:tgtEl>
                                        <p:attrNameLst>
                                          <p:attrName>style.visibility</p:attrName>
                                        </p:attrNameLst>
                                      </p:cBhvr>
                                      <p:to>
                                        <p:strVal val="hidden"/>
                                      </p:to>
                                    </p:set>
                                  </p:childTnLst>
                                </p:cTn>
                              </p:par>
                              <p:par>
                                <p:cTn id="69" presetID="22" presetClass="entr" presetSubtype="8" fill="hold" nodeType="with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left)">
                                      <p:cBhvr>
                                        <p:cTn id="71" dur="500"/>
                                        <p:tgtEl>
                                          <p:spTgt spid="14"/>
                                        </p:tgtEl>
                                      </p:cBhvr>
                                    </p:animEffect>
                                  </p:childTnLst>
                                </p:cTn>
                              </p:par>
                            </p:childTnLst>
                          </p:cTn>
                        </p:par>
                      </p:childTnLst>
                    </p:cTn>
                  </p:par>
                  <p:par>
                    <p:cTn id="72" fill="hold">
                      <p:stCondLst>
                        <p:cond delay="indefinite"/>
                      </p:stCondLst>
                      <p:childTnLst>
                        <p:par>
                          <p:cTn id="73" fill="hold">
                            <p:stCondLst>
                              <p:cond delay="0"/>
                            </p:stCondLst>
                            <p:childTnLst>
                              <p:par>
                                <p:cTn id="74" presetID="10" presetClass="entr" presetSubtype="0" fill="hold" nodeType="click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fade">
                                      <p:cBhvr>
                                        <p:cTn id="76" dur="500"/>
                                        <p:tgtEl>
                                          <p:spTgt spid="10"/>
                                        </p:tgtEl>
                                      </p:cBhvr>
                                    </p:animEffect>
                                  </p:childTnLst>
                                </p:cTn>
                              </p:par>
                            </p:childTnLst>
                          </p:cTn>
                        </p:par>
                        <p:par>
                          <p:cTn id="77" fill="hold">
                            <p:stCondLst>
                              <p:cond delay="500"/>
                            </p:stCondLst>
                            <p:childTnLst>
                              <p:par>
                                <p:cTn id="78" presetID="42" presetClass="path" presetSubtype="0" accel="50000" decel="50000" fill="hold" nodeType="afterEffect">
                                  <p:stCondLst>
                                    <p:cond delay="0"/>
                                  </p:stCondLst>
                                  <p:childTnLst>
                                    <p:animMotion origin="layout" path="M 4.79167E-6 0 L 0.10638 0.00208 " pathEditMode="relative" rAng="0" ptsTypes="AA">
                                      <p:cBhvr>
                                        <p:cTn id="79" dur="500" fill="hold"/>
                                        <p:tgtEl>
                                          <p:spTgt spid="10"/>
                                        </p:tgtEl>
                                        <p:attrNameLst>
                                          <p:attrName>ppt_x</p:attrName>
                                          <p:attrName>ppt_y</p:attrName>
                                        </p:attrNameLst>
                                      </p:cBhvr>
                                      <p:rCtr x="5339" y="116"/>
                                    </p:animMotion>
                                  </p:childTnLst>
                                </p:cTn>
                              </p:par>
                            </p:childTnLst>
                          </p:cTn>
                        </p:par>
                        <p:par>
                          <p:cTn id="80" fill="hold">
                            <p:stCondLst>
                              <p:cond delay="1000"/>
                            </p:stCondLst>
                            <p:childTnLst>
                              <p:par>
                                <p:cTn id="81" presetID="1" presetClass="entr" presetSubtype="0" fill="hold" nodeType="afterEffect">
                                  <p:stCondLst>
                                    <p:cond delay="0"/>
                                  </p:stCondLst>
                                  <p:childTnLst>
                                    <p:set>
                                      <p:cBhvr>
                                        <p:cTn id="82" dur="1" fill="hold">
                                          <p:stCondLst>
                                            <p:cond delay="0"/>
                                          </p:stCondLst>
                                        </p:cTn>
                                        <p:tgtEl>
                                          <p:spTgt spid="11"/>
                                        </p:tgtEl>
                                        <p:attrNameLst>
                                          <p:attrName>style.visibility</p:attrName>
                                        </p:attrNameLst>
                                      </p:cBhvr>
                                      <p:to>
                                        <p:strVal val="visible"/>
                                      </p:to>
                                    </p:set>
                                  </p:childTnLst>
                                </p:cTn>
                              </p:par>
                              <p:par>
                                <p:cTn id="83" presetID="1" presetClass="exit" presetSubtype="0" fill="hold" nodeType="withEffect">
                                  <p:stCondLst>
                                    <p:cond delay="0"/>
                                  </p:stCondLst>
                                  <p:childTnLst>
                                    <p:set>
                                      <p:cBhvr>
                                        <p:cTn id="84" dur="1" fill="hold">
                                          <p:stCondLst>
                                            <p:cond delay="0"/>
                                          </p:stCondLst>
                                        </p:cTn>
                                        <p:tgtEl>
                                          <p:spTgt spid="10"/>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42" presetClass="path" presetSubtype="0" accel="50000" decel="50000" fill="hold" nodeType="clickEffect">
                                  <p:stCondLst>
                                    <p:cond delay="0"/>
                                  </p:stCondLst>
                                  <p:childTnLst>
                                    <p:animMotion origin="layout" path="M 3.75E-6 2.59259E-6 L 0.35442 -7.40741E-7 " pathEditMode="relative" rAng="0" ptsTypes="AA">
                                      <p:cBhvr>
                                        <p:cTn id="88" dur="500" fill="hold"/>
                                        <p:tgtEl>
                                          <p:spTgt spid="11"/>
                                        </p:tgtEl>
                                        <p:attrNameLst>
                                          <p:attrName>ppt_x</p:attrName>
                                          <p:attrName>ppt_y</p:attrName>
                                        </p:attrNameLst>
                                      </p:cBhvr>
                                      <p:rCtr x="17734" y="93"/>
                                    </p:animMotion>
                                  </p:childTnLst>
                                </p:cTn>
                              </p:par>
                            </p:childTnLst>
                          </p:cTn>
                        </p:par>
                        <p:par>
                          <p:cTn id="89" fill="hold">
                            <p:stCondLst>
                              <p:cond delay="500"/>
                            </p:stCondLst>
                            <p:childTnLst>
                              <p:par>
                                <p:cTn id="90" presetID="1" presetClass="entr" presetSubtype="0" fill="hold" nodeType="afterEffect">
                                  <p:stCondLst>
                                    <p:cond delay="0"/>
                                  </p:stCondLst>
                                  <p:childTnLst>
                                    <p:set>
                                      <p:cBhvr>
                                        <p:cTn id="91" dur="1" fill="hold">
                                          <p:stCondLst>
                                            <p:cond delay="0"/>
                                          </p:stCondLst>
                                        </p:cTn>
                                        <p:tgtEl>
                                          <p:spTgt spid="13"/>
                                        </p:tgtEl>
                                        <p:attrNameLst>
                                          <p:attrName>style.visibility</p:attrName>
                                        </p:attrNameLst>
                                      </p:cBhvr>
                                      <p:to>
                                        <p:strVal val="visible"/>
                                      </p:to>
                                    </p:set>
                                  </p:childTnLst>
                                </p:cTn>
                              </p:par>
                              <p:par>
                                <p:cTn id="92" presetID="1" presetClass="exit" presetSubtype="0" fill="hold" nodeType="withEffect">
                                  <p:stCondLst>
                                    <p:cond delay="0"/>
                                  </p:stCondLst>
                                  <p:childTnLst>
                                    <p:set>
                                      <p:cBhvr>
                                        <p:cTn id="93" dur="1" fill="hold">
                                          <p:stCondLst>
                                            <p:cond delay="0"/>
                                          </p:stCondLst>
                                        </p:cTn>
                                        <p:tgtEl>
                                          <p:spTgt spid="11"/>
                                        </p:tgtEl>
                                        <p:attrNameLst>
                                          <p:attrName>style.visibility</p:attrName>
                                        </p:attrNameLst>
                                      </p:cBhvr>
                                      <p:to>
                                        <p:strVal val="hidden"/>
                                      </p:to>
                                    </p:set>
                                  </p:childTnLst>
                                </p:cTn>
                              </p:par>
                            </p:childTnLst>
                          </p:cTn>
                        </p:par>
                        <p:par>
                          <p:cTn id="94" fill="hold">
                            <p:stCondLst>
                              <p:cond delay="500"/>
                            </p:stCondLst>
                            <p:childTnLst>
                              <p:par>
                                <p:cTn id="95" presetID="42" presetClass="path" presetSubtype="0" accel="50000" decel="50000" fill="hold" nodeType="afterEffect">
                                  <p:stCondLst>
                                    <p:cond delay="0"/>
                                  </p:stCondLst>
                                  <p:childTnLst>
                                    <p:animMotion origin="layout" path="M -3.33333E-6 -3.33333E-6 L 0.11758 0.00093 " pathEditMode="relative" rAng="0" ptsTypes="AA">
                                      <p:cBhvr>
                                        <p:cTn id="96" dur="500" fill="hold"/>
                                        <p:tgtEl>
                                          <p:spTgt spid="13"/>
                                        </p:tgtEl>
                                        <p:attrNameLst>
                                          <p:attrName>ppt_x</p:attrName>
                                          <p:attrName>ppt_y</p:attrName>
                                        </p:attrNameLst>
                                      </p:cBhvr>
                                      <p:rCtr x="5872" y="46"/>
                                    </p:animMotion>
                                  </p:childTnLst>
                                </p:cTn>
                              </p:par>
                            </p:childTnLst>
                          </p:cTn>
                        </p:par>
                        <p:par>
                          <p:cTn id="97" fill="hold">
                            <p:stCondLst>
                              <p:cond delay="1000"/>
                            </p:stCondLst>
                            <p:childTnLst>
                              <p:par>
                                <p:cTn id="98" presetID="1" presetClass="entr" presetSubtype="0" fill="hold" nodeType="afterEffect">
                                  <p:stCondLst>
                                    <p:cond delay="0"/>
                                  </p:stCondLst>
                                  <p:childTnLst>
                                    <p:set>
                                      <p:cBhvr>
                                        <p:cTn id="99" dur="1" fill="hold">
                                          <p:stCondLst>
                                            <p:cond delay="0"/>
                                          </p:stCondLst>
                                        </p:cTn>
                                        <p:tgtEl>
                                          <p:spTgt spid="15"/>
                                        </p:tgtEl>
                                        <p:attrNameLst>
                                          <p:attrName>style.visibility</p:attrName>
                                        </p:attrNameLst>
                                      </p:cBhvr>
                                      <p:to>
                                        <p:strVal val="visible"/>
                                      </p:to>
                                    </p:set>
                                  </p:childTnLst>
                                </p:cTn>
                              </p:par>
                              <p:par>
                                <p:cTn id="100" presetID="1" presetClass="exit" presetSubtype="0" fill="hold" nodeType="withEffect">
                                  <p:stCondLst>
                                    <p:cond delay="0"/>
                                  </p:stCondLst>
                                  <p:childTnLst>
                                    <p:set>
                                      <p:cBhvr>
                                        <p:cTn id="101" dur="1" fill="hold">
                                          <p:stCondLst>
                                            <p:cond delay="0"/>
                                          </p:stCondLst>
                                        </p:cTn>
                                        <p:tgtEl>
                                          <p:spTgt spid="13"/>
                                        </p:tgtEl>
                                        <p:attrNameLst>
                                          <p:attrName>style.visibility</p:attrName>
                                        </p:attrNameLst>
                                      </p:cBhvr>
                                      <p:to>
                                        <p:strVal val="hidden"/>
                                      </p:to>
                                    </p:set>
                                  </p:childTnLst>
                                </p:cTn>
                              </p:par>
                            </p:childTnLst>
                          </p:cTn>
                        </p:par>
                        <p:par>
                          <p:cTn id="102" fill="hold">
                            <p:stCondLst>
                              <p:cond delay="1000"/>
                            </p:stCondLst>
                            <p:childTnLst>
                              <p:par>
                                <p:cTn id="103" presetID="9" presetClass="exit" presetSubtype="0" fill="hold" nodeType="afterEffect">
                                  <p:stCondLst>
                                    <p:cond delay="0"/>
                                  </p:stCondLst>
                                  <p:childTnLst>
                                    <p:animEffect transition="out" filter="dissolve">
                                      <p:cBhvr>
                                        <p:cTn id="104" dur="500"/>
                                        <p:tgtEl>
                                          <p:spTgt spid="15"/>
                                        </p:tgtEl>
                                      </p:cBhvr>
                                    </p:animEffect>
                                    <p:set>
                                      <p:cBhvr>
                                        <p:cTn id="105"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8" grpId="0"/>
      <p:bldP spid="48"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4D82C9-0519-18E0-00B6-C6E30A9CAE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C5930-5867-5DF9-7F76-5A045E1BA635}"/>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8A319728-E439-B54B-FEFF-C1B3A78E30F4}"/>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Decoupling</a:t>
            </a:r>
          </a:p>
        </p:txBody>
      </p:sp>
      <p:sp>
        <p:nvSpPr>
          <p:cNvPr id="4" name="Rectangle: Rounded Corners 3">
            <a:extLst>
              <a:ext uri="{FF2B5EF4-FFF2-40B4-BE49-F238E27FC236}">
                <a16:creationId xmlns:a16="http://schemas.microsoft.com/office/drawing/2014/main" id="{A8A48E8E-1329-DDAD-F9BB-8E643D49A627}"/>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Multiple Consumers</a:t>
            </a:r>
          </a:p>
        </p:txBody>
      </p:sp>
      <p:sp>
        <p:nvSpPr>
          <p:cNvPr id="5" name="Rectangle: Rounded Corners 4">
            <a:extLst>
              <a:ext uri="{FF2B5EF4-FFF2-40B4-BE49-F238E27FC236}">
                <a16:creationId xmlns:a16="http://schemas.microsoft.com/office/drawing/2014/main" id="{35D15302-9182-0B95-4077-FED9912746F8}"/>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 &amp; Flexibility</a:t>
            </a:r>
          </a:p>
        </p:txBody>
      </p:sp>
    </p:spTree>
    <p:extLst>
      <p:ext uri="{BB962C8B-B14F-4D97-AF65-F5344CB8AC3E}">
        <p14:creationId xmlns:p14="http://schemas.microsoft.com/office/powerpoint/2010/main" val="138973637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7B3235-FF52-B7CE-1DF9-E514E61BC7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93BB2F-0553-0720-B2AA-37DF20A2A10F}"/>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9D3E08F7-A339-FB10-73A0-32CCBA404E30}"/>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Resiliency</a:t>
            </a:r>
          </a:p>
        </p:txBody>
      </p:sp>
      <p:sp>
        <p:nvSpPr>
          <p:cNvPr id="4" name="Rectangle: Rounded Corners 3">
            <a:extLst>
              <a:ext uri="{FF2B5EF4-FFF2-40B4-BE49-F238E27FC236}">
                <a16:creationId xmlns:a16="http://schemas.microsoft.com/office/drawing/2014/main" id="{CFB44712-5EBE-324E-4520-180B821752B0}"/>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Faster Failure Detection</a:t>
            </a:r>
          </a:p>
        </p:txBody>
      </p:sp>
      <p:sp>
        <p:nvSpPr>
          <p:cNvPr id="5" name="Rectangle: Rounded Corners 4">
            <a:extLst>
              <a:ext uri="{FF2B5EF4-FFF2-40B4-BE49-F238E27FC236}">
                <a16:creationId xmlns:a16="http://schemas.microsoft.com/office/drawing/2014/main" id="{62C71937-BAEC-1265-424C-97E6A8BB4D50}"/>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Optimization</a:t>
            </a:r>
          </a:p>
        </p:txBody>
      </p:sp>
    </p:spTree>
    <p:extLst>
      <p:ext uri="{BB962C8B-B14F-4D97-AF65-F5344CB8AC3E}">
        <p14:creationId xmlns:p14="http://schemas.microsoft.com/office/powerpoint/2010/main" val="275584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1E1E3-11B7-A19E-3401-6420D286E7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E48655-312E-A0AF-1B77-3C02410CC383}"/>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89450DCA-A273-D062-85CF-9688E229E8FF}"/>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249CE963-30ED-1AC4-1128-EC139F8CBFB4}"/>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a:t>
            </a:r>
          </a:p>
        </p:txBody>
      </p:sp>
      <p:sp>
        <p:nvSpPr>
          <p:cNvPr id="5" name="Rectangle: Rounded Corners 4">
            <a:extLst>
              <a:ext uri="{FF2B5EF4-FFF2-40B4-BE49-F238E27FC236}">
                <a16:creationId xmlns:a16="http://schemas.microsoft.com/office/drawing/2014/main" id="{17C6046D-C345-6068-FAD0-24F3A508CDFB}"/>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False Positives</a:t>
            </a:r>
          </a:p>
        </p:txBody>
      </p:sp>
    </p:spTree>
    <p:extLst>
      <p:ext uri="{BB962C8B-B14F-4D97-AF65-F5344CB8AC3E}">
        <p14:creationId xmlns:p14="http://schemas.microsoft.com/office/powerpoint/2010/main" val="2028708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DABBF-5476-6CBD-BDD0-5D907E8E7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9DE3193-7E7D-7D17-6B85-E9E0A3359AEE}"/>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74F104B4-7B96-09F3-6C3E-5CFDD887DEE2}"/>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External Service Failures</a:t>
            </a:r>
          </a:p>
        </p:txBody>
      </p:sp>
      <p:sp>
        <p:nvSpPr>
          <p:cNvPr id="4" name="Rectangle: Rounded Corners 3">
            <a:extLst>
              <a:ext uri="{FF2B5EF4-FFF2-40B4-BE49-F238E27FC236}">
                <a16:creationId xmlns:a16="http://schemas.microsoft.com/office/drawing/2014/main" id="{D11E9C1F-E56A-2AAD-6E68-3EF044A9163E}"/>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Temporary Overload</a:t>
            </a:r>
          </a:p>
        </p:txBody>
      </p:sp>
      <p:sp>
        <p:nvSpPr>
          <p:cNvPr id="5" name="Rectangle: Rounded Corners 4">
            <a:extLst>
              <a:ext uri="{FF2B5EF4-FFF2-40B4-BE49-F238E27FC236}">
                <a16:creationId xmlns:a16="http://schemas.microsoft.com/office/drawing/2014/main" id="{2CCF4EFC-7C55-08A8-047F-84310DD21637}"/>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Error Threshold Management</a:t>
            </a:r>
          </a:p>
        </p:txBody>
      </p:sp>
    </p:spTree>
    <p:extLst>
      <p:ext uri="{BB962C8B-B14F-4D97-AF65-F5344CB8AC3E}">
        <p14:creationId xmlns:p14="http://schemas.microsoft.com/office/powerpoint/2010/main" val="38927852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994E2-45A0-80E0-4FDE-8C8DBA0D4E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A6EBA-7553-FAE5-D668-3EAA4AEC83B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916F9A8E-231E-3B49-D6EF-67C55FDC5943}"/>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pic>
        <p:nvPicPr>
          <p:cNvPr id="5" name="Picture 4">
            <a:extLst>
              <a:ext uri="{FF2B5EF4-FFF2-40B4-BE49-F238E27FC236}">
                <a16:creationId xmlns:a16="http://schemas.microsoft.com/office/drawing/2014/main" id="{F60A1FFF-87A7-5428-3D67-FB6F3EC1BB72}"/>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3745504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7B42B-607B-803C-33F2-80B011BEC1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E8F824-9BA2-065A-2392-05375087CC4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05B40CD9-BBDC-EC15-3D07-627029BDDAD7}"/>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BAC9BC12-1431-247C-91A1-746D64F6A0A8}"/>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pic>
        <p:nvPicPr>
          <p:cNvPr id="7" name="Picture 6">
            <a:extLst>
              <a:ext uri="{FF2B5EF4-FFF2-40B4-BE49-F238E27FC236}">
                <a16:creationId xmlns:a16="http://schemas.microsoft.com/office/drawing/2014/main" id="{D9140A45-BCD9-E720-903C-239526891F88}"/>
              </a:ext>
            </a:extLst>
          </p:cNvPr>
          <p:cNvPicPr>
            <a:picLocks noChangeAspect="1"/>
          </p:cNvPicPr>
          <p:nvPr/>
        </p:nvPicPr>
        <p:blipFill>
          <a:blip r:embed="rId3"/>
          <a:stretch>
            <a:fillRect/>
          </a:stretch>
        </p:blipFill>
        <p:spPr>
          <a:xfrm>
            <a:off x="4622948" y="1510431"/>
            <a:ext cx="6970587" cy="4794116"/>
          </a:xfrm>
          <a:prstGeom prst="rect">
            <a:avLst/>
          </a:prstGeom>
        </p:spPr>
      </p:pic>
    </p:spTree>
    <p:extLst>
      <p:ext uri="{BB962C8B-B14F-4D97-AF65-F5344CB8AC3E}">
        <p14:creationId xmlns:p14="http://schemas.microsoft.com/office/powerpoint/2010/main" val="32526869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E63BC-2A95-B8B7-2623-57CB2B30D6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A8899E-299A-3388-701C-1DADEBE68476}"/>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93901028-CE3F-6942-B28A-EA81FAD86A57}"/>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E572F731-9E1E-EE98-F626-697D0A50F779}"/>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141BDAA4-7959-4F2B-91D5-2C444DBABFE3}"/>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pic>
        <p:nvPicPr>
          <p:cNvPr id="10" name="Picture 9">
            <a:extLst>
              <a:ext uri="{FF2B5EF4-FFF2-40B4-BE49-F238E27FC236}">
                <a16:creationId xmlns:a16="http://schemas.microsoft.com/office/drawing/2014/main" id="{E9593F39-E864-2B6C-A0E8-99A3D3B8577C}"/>
              </a:ext>
            </a:extLst>
          </p:cNvPr>
          <p:cNvPicPr>
            <a:picLocks noChangeAspect="1"/>
          </p:cNvPicPr>
          <p:nvPr/>
        </p:nvPicPr>
        <p:blipFill>
          <a:blip r:embed="rId3"/>
          <a:stretch>
            <a:fillRect/>
          </a:stretch>
        </p:blipFill>
        <p:spPr>
          <a:xfrm>
            <a:off x="4622949" y="1510431"/>
            <a:ext cx="5059294" cy="4890369"/>
          </a:xfrm>
          <a:prstGeom prst="rect">
            <a:avLst/>
          </a:prstGeom>
        </p:spPr>
      </p:pic>
    </p:spTree>
    <p:extLst>
      <p:ext uri="{BB962C8B-B14F-4D97-AF65-F5344CB8AC3E}">
        <p14:creationId xmlns:p14="http://schemas.microsoft.com/office/powerpoint/2010/main" val="19734082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557F0-4416-20EA-5F02-35765CC6D1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D88C510-06DC-E390-23A0-7AA69229865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5FF5A298-652A-22BC-E595-08BE48A4314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66C5D3F0-CB46-3A6C-5EB9-AA50AB227044}"/>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260DCB6D-0EE0-F93C-E580-CAAAB5A1D812}"/>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pic>
        <p:nvPicPr>
          <p:cNvPr id="10" name="Picture 9">
            <a:extLst>
              <a:ext uri="{FF2B5EF4-FFF2-40B4-BE49-F238E27FC236}">
                <a16:creationId xmlns:a16="http://schemas.microsoft.com/office/drawing/2014/main" id="{A51470A5-1906-301A-D2FF-ED6E4067686E}"/>
              </a:ext>
            </a:extLst>
          </p:cNvPr>
          <p:cNvPicPr>
            <a:picLocks noChangeAspect="1"/>
          </p:cNvPicPr>
          <p:nvPr/>
        </p:nvPicPr>
        <p:blipFill>
          <a:blip r:embed="rId3">
            <a:alphaModFix amt="20000"/>
          </a:blip>
          <a:stretch>
            <a:fillRect/>
          </a:stretch>
        </p:blipFill>
        <p:spPr>
          <a:xfrm>
            <a:off x="4622949" y="1510431"/>
            <a:ext cx="5059294" cy="4890369"/>
          </a:xfrm>
          <a:prstGeom prst="rect">
            <a:avLst/>
          </a:prstGeom>
        </p:spPr>
      </p:pic>
      <p:pic>
        <p:nvPicPr>
          <p:cNvPr id="7" name="Picture 6">
            <a:extLst>
              <a:ext uri="{FF2B5EF4-FFF2-40B4-BE49-F238E27FC236}">
                <a16:creationId xmlns:a16="http://schemas.microsoft.com/office/drawing/2014/main" id="{BD95509B-4610-532E-0797-0DF7DA33BD55}"/>
              </a:ext>
            </a:extLst>
          </p:cNvPr>
          <p:cNvPicPr>
            <a:picLocks noChangeAspect="1"/>
          </p:cNvPicPr>
          <p:nvPr/>
        </p:nvPicPr>
        <p:blipFill>
          <a:blip r:embed="rId4"/>
          <a:stretch>
            <a:fillRect/>
          </a:stretch>
        </p:blipFill>
        <p:spPr>
          <a:xfrm>
            <a:off x="4622949" y="1596265"/>
            <a:ext cx="5509906" cy="1156560"/>
          </a:xfrm>
          <a:prstGeom prst="rect">
            <a:avLst/>
          </a:prstGeom>
          <a:ln>
            <a:solidFill>
              <a:schemeClr val="accent1"/>
            </a:solidFill>
          </a:ln>
        </p:spPr>
      </p:pic>
    </p:spTree>
    <p:extLst>
      <p:ext uri="{BB962C8B-B14F-4D97-AF65-F5344CB8AC3E}">
        <p14:creationId xmlns:p14="http://schemas.microsoft.com/office/powerpoint/2010/main" val="1393935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F7F2C8-D589-E3EF-FCA5-A52F4E2EAA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7EB7B0-3393-C834-1790-7C717DE6CE31}"/>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DA9C4473-775E-9F9C-6161-D12D82EC9EF2}"/>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2B3A1D29-1C70-A02C-65E2-8835658FD2C8}"/>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E6E2E6DA-8DD6-FCA7-CB48-73CFD4F9F116}"/>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pic>
        <p:nvPicPr>
          <p:cNvPr id="10" name="Picture 9">
            <a:extLst>
              <a:ext uri="{FF2B5EF4-FFF2-40B4-BE49-F238E27FC236}">
                <a16:creationId xmlns:a16="http://schemas.microsoft.com/office/drawing/2014/main" id="{EEAB272E-8AFF-5E45-79F9-484EAB54C04F}"/>
              </a:ext>
            </a:extLst>
          </p:cNvPr>
          <p:cNvPicPr>
            <a:picLocks noChangeAspect="1"/>
          </p:cNvPicPr>
          <p:nvPr/>
        </p:nvPicPr>
        <p:blipFill>
          <a:blip r:embed="rId3">
            <a:alphaModFix amt="20000"/>
          </a:blip>
          <a:stretch>
            <a:fillRect/>
          </a:stretch>
        </p:blipFill>
        <p:spPr>
          <a:xfrm>
            <a:off x="4622949" y="1510431"/>
            <a:ext cx="5059294" cy="4890369"/>
          </a:xfrm>
          <a:prstGeom prst="rect">
            <a:avLst/>
          </a:prstGeom>
        </p:spPr>
      </p:pic>
      <p:pic>
        <p:nvPicPr>
          <p:cNvPr id="8" name="Picture 7">
            <a:extLst>
              <a:ext uri="{FF2B5EF4-FFF2-40B4-BE49-F238E27FC236}">
                <a16:creationId xmlns:a16="http://schemas.microsoft.com/office/drawing/2014/main" id="{929F20F8-BE4B-497B-4E33-991CD91C8F63}"/>
              </a:ext>
            </a:extLst>
          </p:cNvPr>
          <p:cNvPicPr>
            <a:picLocks noChangeAspect="1"/>
          </p:cNvPicPr>
          <p:nvPr/>
        </p:nvPicPr>
        <p:blipFill>
          <a:blip r:embed="rId4"/>
          <a:stretch>
            <a:fillRect/>
          </a:stretch>
        </p:blipFill>
        <p:spPr>
          <a:xfrm>
            <a:off x="632650" y="2020187"/>
            <a:ext cx="10926700" cy="3705742"/>
          </a:xfrm>
          <a:prstGeom prst="rect">
            <a:avLst/>
          </a:prstGeom>
          <a:ln>
            <a:solidFill>
              <a:schemeClr val="accent1"/>
            </a:solidFill>
          </a:ln>
        </p:spPr>
      </p:pic>
    </p:spTree>
    <p:extLst>
      <p:ext uri="{BB962C8B-B14F-4D97-AF65-F5344CB8AC3E}">
        <p14:creationId xmlns:p14="http://schemas.microsoft.com/office/powerpoint/2010/main" val="358759729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E90C2-84E2-81C3-DDE7-72D33583B8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CB16D8-C09B-73ED-44ED-4F3F028D932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5D206966-563D-1F8D-6532-5A85D730D082}"/>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92F5543A-4B1B-4901-4CF5-0A0DC3E0CD8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B2E93BB5-4CED-002D-EA13-BFE8DC7F01A0}"/>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pic>
        <p:nvPicPr>
          <p:cNvPr id="10" name="Picture 9">
            <a:extLst>
              <a:ext uri="{FF2B5EF4-FFF2-40B4-BE49-F238E27FC236}">
                <a16:creationId xmlns:a16="http://schemas.microsoft.com/office/drawing/2014/main" id="{1D05B85F-19E2-84AB-C979-5711A2731974}"/>
              </a:ext>
            </a:extLst>
          </p:cNvPr>
          <p:cNvPicPr>
            <a:picLocks noChangeAspect="1"/>
          </p:cNvPicPr>
          <p:nvPr/>
        </p:nvPicPr>
        <p:blipFill>
          <a:blip r:embed="rId3">
            <a:alphaModFix amt="20000"/>
          </a:blip>
          <a:stretch>
            <a:fillRect/>
          </a:stretch>
        </p:blipFill>
        <p:spPr>
          <a:xfrm>
            <a:off x="4622949" y="1510431"/>
            <a:ext cx="5059294" cy="4890369"/>
          </a:xfrm>
          <a:prstGeom prst="rect">
            <a:avLst/>
          </a:prstGeom>
        </p:spPr>
      </p:pic>
      <p:pic>
        <p:nvPicPr>
          <p:cNvPr id="7" name="Picture 6">
            <a:extLst>
              <a:ext uri="{FF2B5EF4-FFF2-40B4-BE49-F238E27FC236}">
                <a16:creationId xmlns:a16="http://schemas.microsoft.com/office/drawing/2014/main" id="{55927F0F-5B79-0E3B-F9FB-B8C544BECABE}"/>
              </a:ext>
            </a:extLst>
          </p:cNvPr>
          <p:cNvPicPr>
            <a:picLocks noChangeAspect="1"/>
          </p:cNvPicPr>
          <p:nvPr/>
        </p:nvPicPr>
        <p:blipFill>
          <a:blip r:embed="rId4"/>
          <a:stretch>
            <a:fillRect/>
          </a:stretch>
        </p:blipFill>
        <p:spPr>
          <a:xfrm>
            <a:off x="4803276" y="1778027"/>
            <a:ext cx="6256152" cy="4622773"/>
          </a:xfrm>
          <a:prstGeom prst="rect">
            <a:avLst/>
          </a:prstGeom>
          <a:ln>
            <a:solidFill>
              <a:schemeClr val="accent1"/>
            </a:solidFill>
          </a:ln>
        </p:spPr>
      </p:pic>
    </p:spTree>
    <p:extLst>
      <p:ext uri="{BB962C8B-B14F-4D97-AF65-F5344CB8AC3E}">
        <p14:creationId xmlns:p14="http://schemas.microsoft.com/office/powerpoint/2010/main" val="6408297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7E6C8F-248D-D581-A9C2-391EAD9648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5D7466-7387-05EE-C7D1-A5A9DE53FB9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3C82DA0-852A-248F-37D2-C8CFB3F572F0}"/>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63CF17B7-F95A-19AE-C423-FDF81DDE8CDB}"/>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D0FB370D-05B1-8DF8-72CA-CA9D620630A4}"/>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pic>
        <p:nvPicPr>
          <p:cNvPr id="10" name="Picture 9">
            <a:extLst>
              <a:ext uri="{FF2B5EF4-FFF2-40B4-BE49-F238E27FC236}">
                <a16:creationId xmlns:a16="http://schemas.microsoft.com/office/drawing/2014/main" id="{FF234F40-8F1E-5DD6-20A4-FC654A74C95E}"/>
              </a:ext>
            </a:extLst>
          </p:cNvPr>
          <p:cNvPicPr>
            <a:picLocks noChangeAspect="1"/>
          </p:cNvPicPr>
          <p:nvPr/>
        </p:nvPicPr>
        <p:blipFill>
          <a:blip r:embed="rId3">
            <a:alphaModFix amt="20000"/>
          </a:blip>
          <a:stretch>
            <a:fillRect/>
          </a:stretch>
        </p:blipFill>
        <p:spPr>
          <a:xfrm>
            <a:off x="4622949" y="1510431"/>
            <a:ext cx="5059294" cy="4890369"/>
          </a:xfrm>
          <a:prstGeom prst="rect">
            <a:avLst/>
          </a:prstGeom>
        </p:spPr>
      </p:pic>
      <p:pic>
        <p:nvPicPr>
          <p:cNvPr id="8" name="Picture 7">
            <a:extLst>
              <a:ext uri="{FF2B5EF4-FFF2-40B4-BE49-F238E27FC236}">
                <a16:creationId xmlns:a16="http://schemas.microsoft.com/office/drawing/2014/main" id="{B00B33F2-3D78-274F-D4A1-B0F331405A21}"/>
              </a:ext>
            </a:extLst>
          </p:cNvPr>
          <p:cNvPicPr>
            <a:picLocks noChangeAspect="1"/>
          </p:cNvPicPr>
          <p:nvPr/>
        </p:nvPicPr>
        <p:blipFill>
          <a:blip r:embed="rId4"/>
          <a:stretch>
            <a:fillRect/>
          </a:stretch>
        </p:blipFill>
        <p:spPr>
          <a:xfrm>
            <a:off x="4231779" y="1972556"/>
            <a:ext cx="7447504" cy="2236557"/>
          </a:xfrm>
          <a:prstGeom prst="rect">
            <a:avLst/>
          </a:prstGeom>
          <a:ln>
            <a:solidFill>
              <a:schemeClr val="accent1"/>
            </a:solidFill>
          </a:ln>
        </p:spPr>
      </p:pic>
    </p:spTree>
    <p:extLst>
      <p:ext uri="{BB962C8B-B14F-4D97-AF65-F5344CB8AC3E}">
        <p14:creationId xmlns:p14="http://schemas.microsoft.com/office/powerpoint/2010/main" val="87961743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B0486-D18B-C0CA-2B21-33A53376FB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2FBCC-25F7-099B-E00D-72E95EABC1B7}"/>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03C09172-AFE3-5203-9B07-C2B8BAFB3FF4}"/>
              </a:ext>
            </a:extLst>
          </p:cNvPr>
          <p:cNvSpPr/>
          <p:nvPr/>
        </p:nvSpPr>
        <p:spPr>
          <a:xfrm>
            <a:off x="330050" y="18506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Tree>
    <p:extLst>
      <p:ext uri="{BB962C8B-B14F-4D97-AF65-F5344CB8AC3E}">
        <p14:creationId xmlns:p14="http://schemas.microsoft.com/office/powerpoint/2010/main" val="3181946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2940A3-4C9E-637E-4500-C62C12DCDC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9FDFBC-8C0B-D253-69B7-948CDC821829}"/>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39D73399-684F-0145-2905-EA9A508BDB81}"/>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84ED35A5-00C3-E59F-9693-5A3C87C9A0BE}"/>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9EB9D6C9-EB08-1FA4-D463-E8562086507F}"/>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7" name="Rectangle: Rounded Corners 6">
            <a:extLst>
              <a:ext uri="{FF2B5EF4-FFF2-40B4-BE49-F238E27FC236}">
                <a16:creationId xmlns:a16="http://schemas.microsoft.com/office/drawing/2014/main" id="{B4BB39A8-EC3B-144A-7A69-1C7A83AA93E3}"/>
              </a:ext>
            </a:extLst>
          </p:cNvPr>
          <p:cNvSpPr/>
          <p:nvPr/>
        </p:nvSpPr>
        <p:spPr>
          <a:xfrm>
            <a:off x="202458"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9" name="Picture 8">
            <a:extLst>
              <a:ext uri="{FF2B5EF4-FFF2-40B4-BE49-F238E27FC236}">
                <a16:creationId xmlns:a16="http://schemas.microsoft.com/office/drawing/2014/main" id="{7BAB0146-7166-E130-60FC-961E2A199E6A}"/>
              </a:ext>
            </a:extLst>
          </p:cNvPr>
          <p:cNvPicPr>
            <a:picLocks noChangeAspect="1"/>
          </p:cNvPicPr>
          <p:nvPr/>
        </p:nvPicPr>
        <p:blipFill>
          <a:blip r:embed="rId3"/>
          <a:stretch>
            <a:fillRect/>
          </a:stretch>
        </p:blipFill>
        <p:spPr>
          <a:xfrm>
            <a:off x="5144619" y="0"/>
            <a:ext cx="5290853" cy="6858000"/>
          </a:xfrm>
          <a:prstGeom prst="rect">
            <a:avLst/>
          </a:prstGeom>
        </p:spPr>
      </p:pic>
    </p:spTree>
    <p:extLst>
      <p:ext uri="{BB962C8B-B14F-4D97-AF65-F5344CB8AC3E}">
        <p14:creationId xmlns:p14="http://schemas.microsoft.com/office/powerpoint/2010/main" val="7083684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2F1A8-AA47-1903-4FB9-ED9167ED8E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0086DF-9AD1-76C7-B287-2D6943C1725F}"/>
              </a:ext>
            </a:extLst>
          </p:cNvPr>
          <p:cNvSpPr>
            <a:spLocks noGrp="1"/>
          </p:cNvSpPr>
          <p:nvPr>
            <p:ph type="title"/>
          </p:nvPr>
        </p:nvSpPr>
        <p:spPr/>
        <p:txBody>
          <a:bodyPr/>
          <a:lstStyle/>
          <a:p>
            <a:r>
              <a:rPr lang="en-US" dirty="0"/>
              <a:t>Key Points to Remember</a:t>
            </a:r>
          </a:p>
        </p:txBody>
      </p:sp>
      <p:sp>
        <p:nvSpPr>
          <p:cNvPr id="6" name="Rectangle: Rounded Corners 5">
            <a:extLst>
              <a:ext uri="{FF2B5EF4-FFF2-40B4-BE49-F238E27FC236}">
                <a16:creationId xmlns:a16="http://schemas.microsoft.com/office/drawing/2014/main" id="{7D6478F0-451F-EA7E-B956-536A63916B27}"/>
              </a:ext>
            </a:extLst>
          </p:cNvPr>
          <p:cNvSpPr/>
          <p:nvPr/>
        </p:nvSpPr>
        <p:spPr>
          <a:xfrm>
            <a:off x="3389847" y="1866900"/>
            <a:ext cx="5412306"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Configure Thresholds</a:t>
            </a:r>
          </a:p>
        </p:txBody>
      </p:sp>
      <p:sp>
        <p:nvSpPr>
          <p:cNvPr id="7" name="Rectangle: Rounded Corners 6">
            <a:extLst>
              <a:ext uri="{FF2B5EF4-FFF2-40B4-BE49-F238E27FC236}">
                <a16:creationId xmlns:a16="http://schemas.microsoft.com/office/drawing/2014/main" id="{2906C105-7EBE-04AF-6123-F97147B136AC}"/>
              </a:ext>
            </a:extLst>
          </p:cNvPr>
          <p:cNvSpPr/>
          <p:nvPr/>
        </p:nvSpPr>
        <p:spPr>
          <a:xfrm>
            <a:off x="3389846" y="3057526"/>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Implement Fallbacks</a:t>
            </a:r>
          </a:p>
        </p:txBody>
      </p:sp>
      <p:sp>
        <p:nvSpPr>
          <p:cNvPr id="8" name="Rectangle: Rounded Corners 7">
            <a:extLst>
              <a:ext uri="{FF2B5EF4-FFF2-40B4-BE49-F238E27FC236}">
                <a16:creationId xmlns:a16="http://schemas.microsoft.com/office/drawing/2014/main" id="{152BFD19-C821-C8FC-FAA2-3520DAD0D3F8}"/>
              </a:ext>
            </a:extLst>
          </p:cNvPr>
          <p:cNvSpPr/>
          <p:nvPr/>
        </p:nvSpPr>
        <p:spPr>
          <a:xfrm>
            <a:off x="3389845" y="4248152"/>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Monitor and Adjust</a:t>
            </a:r>
          </a:p>
        </p:txBody>
      </p:sp>
      <p:sp>
        <p:nvSpPr>
          <p:cNvPr id="9" name="Rectangle: Rounded Corners 8">
            <a:extLst>
              <a:ext uri="{FF2B5EF4-FFF2-40B4-BE49-F238E27FC236}">
                <a16:creationId xmlns:a16="http://schemas.microsoft.com/office/drawing/2014/main" id="{DA5E553F-2E49-7785-85BC-5C082E0CC63D}"/>
              </a:ext>
            </a:extLst>
          </p:cNvPr>
          <p:cNvSpPr/>
          <p:nvPr/>
        </p:nvSpPr>
        <p:spPr>
          <a:xfrm>
            <a:off x="3389844" y="5438778"/>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Test Recovery</a:t>
            </a:r>
          </a:p>
        </p:txBody>
      </p:sp>
    </p:spTree>
    <p:extLst>
      <p:ext uri="{BB962C8B-B14F-4D97-AF65-F5344CB8AC3E}">
        <p14:creationId xmlns:p14="http://schemas.microsoft.com/office/powerpoint/2010/main" val="40828898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6"/>
                                        </p:tgtEl>
                                        <p:attrNameLst>
                                          <p:attrName>style.opacity</p:attrName>
                                        </p:attrNameLst>
                                      </p:cBhvr>
                                      <p:to>
                                        <p:strVal val="0.25"/>
                                      </p:to>
                                    </p:set>
                                    <p:animEffect filter="image" prLst="opacity: 0.25">
                                      <p:cBhvr rctx="IE">
                                        <p:cTn id="12" dur="indefinite"/>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8"/>
                                        </p:tgtEl>
                                        <p:attrNameLst>
                                          <p:attrName>style.opacity</p:attrName>
                                        </p:attrNameLst>
                                      </p:cBhvr>
                                      <p:to>
                                        <p:strVal val="0.25"/>
                                      </p:to>
                                    </p:set>
                                    <p:animEffect filter="image" prLst="opacity: 0.25">
                                      <p:cBhvr rctx="IE">
                                        <p:cTn id="28" dur="indefinite"/>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01DBE3-555F-B07E-6E58-22032EF3EF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460FFD-6D04-6868-3E05-C646E14881B0}"/>
              </a:ext>
            </a:extLst>
          </p:cNvPr>
          <p:cNvSpPr>
            <a:spLocks noGrp="1"/>
          </p:cNvSpPr>
          <p:nvPr>
            <p:ph type="title"/>
          </p:nvPr>
        </p:nvSpPr>
        <p:spPr/>
        <p:txBody>
          <a:bodyPr/>
          <a:lstStyle/>
          <a:p>
            <a:r>
              <a:rPr lang="en-US" dirty="0"/>
              <a:t>Saga Pattern</a:t>
            </a:r>
          </a:p>
        </p:txBody>
      </p:sp>
      <p:sp>
        <p:nvSpPr>
          <p:cNvPr id="3" name="Text Placeholder 2">
            <a:extLst>
              <a:ext uri="{FF2B5EF4-FFF2-40B4-BE49-F238E27FC236}">
                <a16:creationId xmlns:a16="http://schemas.microsoft.com/office/drawing/2014/main" id="{E742FE4D-749C-B2EA-CC53-9ABC03EBAC86}"/>
              </a:ext>
            </a:extLst>
          </p:cNvPr>
          <p:cNvSpPr>
            <a:spLocks noGrp="1"/>
          </p:cNvSpPr>
          <p:nvPr>
            <p:ph type="body" idx="1"/>
          </p:nvPr>
        </p:nvSpPr>
        <p:spPr/>
        <p:txBody>
          <a:bodyPr/>
          <a:lstStyle/>
          <a:p>
            <a:r>
              <a:rPr lang="en-US" dirty="0">
                <a:solidFill>
                  <a:srgbClr val="094843"/>
                </a:solidFill>
              </a:rPr>
              <a:t>Resilience and Reliability</a:t>
            </a:r>
          </a:p>
        </p:txBody>
      </p:sp>
    </p:spTree>
    <p:extLst>
      <p:ext uri="{BB962C8B-B14F-4D97-AF65-F5344CB8AC3E}">
        <p14:creationId xmlns:p14="http://schemas.microsoft.com/office/powerpoint/2010/main" val="394496354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2E17AF-4D8E-86A8-46C4-7E79D1D3761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90DB2D-0808-86C9-F65B-BD24B9EAFB13}"/>
              </a:ext>
            </a:extLst>
          </p:cNvPr>
          <p:cNvSpPr>
            <a:spLocks noGrp="1"/>
          </p:cNvSpPr>
          <p:nvPr>
            <p:ph type="title"/>
          </p:nvPr>
        </p:nvSpPr>
        <p:spPr/>
        <p:txBody>
          <a:bodyPr/>
          <a:lstStyle/>
          <a:p>
            <a:r>
              <a:rPr lang="en-US" dirty="0"/>
              <a:t>What is the Circuit Breaker Pattern</a:t>
            </a:r>
          </a:p>
        </p:txBody>
      </p:sp>
      <p:sp>
        <p:nvSpPr>
          <p:cNvPr id="4" name="Rectangle: Rounded Corners 3">
            <a:extLst>
              <a:ext uri="{FF2B5EF4-FFF2-40B4-BE49-F238E27FC236}">
                <a16:creationId xmlns:a16="http://schemas.microsoft.com/office/drawing/2014/main" id="{AAF9E26A-6932-70EA-88F4-5187CCC42D21}"/>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Breaks the transaction into a series of smaller, independent steps</a:t>
            </a:r>
          </a:p>
        </p:txBody>
      </p:sp>
      <p:sp>
        <p:nvSpPr>
          <p:cNvPr id="5" name="Rectangle: Rounded Corners 4">
            <a:extLst>
              <a:ext uri="{FF2B5EF4-FFF2-40B4-BE49-F238E27FC236}">
                <a16:creationId xmlns:a16="http://schemas.microsoft.com/office/drawing/2014/main" id="{B642570D-527C-4B09-487F-E2D74D0A5F07}"/>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Managing long-running transactions</a:t>
            </a:r>
          </a:p>
        </p:txBody>
      </p:sp>
    </p:spTree>
    <p:extLst>
      <p:ext uri="{BB962C8B-B14F-4D97-AF65-F5344CB8AC3E}">
        <p14:creationId xmlns:p14="http://schemas.microsoft.com/office/powerpoint/2010/main" val="27737890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A0BAC8-A86D-F451-D6C0-D5A5BDCF6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D1D33E-E264-BB4A-8CC0-A123412DF217}"/>
              </a:ext>
            </a:extLst>
          </p:cNvPr>
          <p:cNvSpPr>
            <a:spLocks noGrp="1"/>
          </p:cNvSpPr>
          <p:nvPr>
            <p:ph type="title"/>
          </p:nvPr>
        </p:nvSpPr>
        <p:spPr/>
        <p:txBody>
          <a:bodyPr/>
          <a:lstStyle/>
          <a:p>
            <a:r>
              <a:rPr lang="en-US" dirty="0"/>
              <a:t>Key Components and Flow</a:t>
            </a:r>
          </a:p>
        </p:txBody>
      </p:sp>
      <p:sp>
        <p:nvSpPr>
          <p:cNvPr id="79" name="Rectangle: Rounded Corners 78">
            <a:extLst>
              <a:ext uri="{FF2B5EF4-FFF2-40B4-BE49-F238E27FC236}">
                <a16:creationId xmlns:a16="http://schemas.microsoft.com/office/drawing/2014/main" id="{822C04E0-13D0-89DE-FF75-41020FB62D14}"/>
              </a:ext>
            </a:extLst>
          </p:cNvPr>
          <p:cNvSpPr/>
          <p:nvPr/>
        </p:nvSpPr>
        <p:spPr>
          <a:xfrm>
            <a:off x="265794" y="286533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Transaction Steps</a:t>
            </a:r>
          </a:p>
        </p:txBody>
      </p:sp>
      <p:sp>
        <p:nvSpPr>
          <p:cNvPr id="80" name="Rectangle: Rounded Corners 79">
            <a:extLst>
              <a:ext uri="{FF2B5EF4-FFF2-40B4-BE49-F238E27FC236}">
                <a16:creationId xmlns:a16="http://schemas.microsoft.com/office/drawing/2014/main" id="{B04ED5E4-1A57-AE58-676D-BC43F113DE7B}"/>
              </a:ext>
            </a:extLst>
          </p:cNvPr>
          <p:cNvSpPr/>
          <p:nvPr/>
        </p:nvSpPr>
        <p:spPr>
          <a:xfrm>
            <a:off x="265794" y="175077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Saga Coordinator</a:t>
            </a:r>
          </a:p>
        </p:txBody>
      </p:sp>
      <p:sp>
        <p:nvSpPr>
          <p:cNvPr id="81" name="Rectangle: Rounded Corners 80">
            <a:extLst>
              <a:ext uri="{FF2B5EF4-FFF2-40B4-BE49-F238E27FC236}">
                <a16:creationId xmlns:a16="http://schemas.microsoft.com/office/drawing/2014/main" id="{8FA62E4B-5A6D-FD9E-D749-71F4CFB90B75}"/>
              </a:ext>
            </a:extLst>
          </p:cNvPr>
          <p:cNvSpPr/>
          <p:nvPr/>
        </p:nvSpPr>
        <p:spPr>
          <a:xfrm>
            <a:off x="265794" y="3979889"/>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Compensating Actions</a:t>
            </a:r>
          </a:p>
        </p:txBody>
      </p:sp>
      <p:sp>
        <p:nvSpPr>
          <p:cNvPr id="3" name="Rectangle: Rounded Corners 2">
            <a:extLst>
              <a:ext uri="{FF2B5EF4-FFF2-40B4-BE49-F238E27FC236}">
                <a16:creationId xmlns:a16="http://schemas.microsoft.com/office/drawing/2014/main" id="{29DA0D71-AFDF-2EAC-F4FB-76531B147BC6}"/>
              </a:ext>
            </a:extLst>
          </p:cNvPr>
          <p:cNvSpPr/>
          <p:nvPr/>
        </p:nvSpPr>
        <p:spPr>
          <a:xfrm>
            <a:off x="265793" y="5094446"/>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State Management</a:t>
            </a:r>
          </a:p>
        </p:txBody>
      </p:sp>
    </p:spTree>
    <p:extLst>
      <p:ext uri="{BB962C8B-B14F-4D97-AF65-F5344CB8AC3E}">
        <p14:creationId xmlns:p14="http://schemas.microsoft.com/office/powerpoint/2010/main" val="9680869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P spid="3"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D29FF-5E1D-6D1D-7865-06B27C30ED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422B23-64A2-E616-12C1-A00C47A94A56}"/>
              </a:ext>
            </a:extLst>
          </p:cNvPr>
          <p:cNvSpPr>
            <a:spLocks noGrp="1"/>
          </p:cNvSpPr>
          <p:nvPr>
            <p:ph type="title"/>
          </p:nvPr>
        </p:nvSpPr>
        <p:spPr/>
        <p:txBody>
          <a:bodyPr/>
          <a:lstStyle/>
          <a:p>
            <a:r>
              <a:rPr lang="en-US" dirty="0"/>
              <a:t>Key Components and Flow</a:t>
            </a:r>
          </a:p>
        </p:txBody>
      </p:sp>
      <p:sp>
        <p:nvSpPr>
          <p:cNvPr id="4" name="Rectangle: Rounded Corners 3">
            <a:extLst>
              <a:ext uri="{FF2B5EF4-FFF2-40B4-BE49-F238E27FC236}">
                <a16:creationId xmlns:a16="http://schemas.microsoft.com/office/drawing/2014/main" id="{885EAAA4-963A-59AC-9F9D-6616D852FBC9}"/>
              </a:ext>
            </a:extLst>
          </p:cNvPr>
          <p:cNvSpPr/>
          <p:nvPr/>
        </p:nvSpPr>
        <p:spPr>
          <a:xfrm>
            <a:off x="5112756" y="2256232"/>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5" name="Oval 4">
            <a:extLst>
              <a:ext uri="{FF2B5EF4-FFF2-40B4-BE49-F238E27FC236}">
                <a16:creationId xmlns:a16="http://schemas.microsoft.com/office/drawing/2014/main" id="{1D7D3621-3265-1587-DCF1-60C43660CC78}"/>
              </a:ext>
            </a:extLst>
          </p:cNvPr>
          <p:cNvSpPr/>
          <p:nvPr/>
        </p:nvSpPr>
        <p:spPr>
          <a:xfrm>
            <a:off x="7927027" y="219464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 name="Oval 2">
            <a:extLst>
              <a:ext uri="{FF2B5EF4-FFF2-40B4-BE49-F238E27FC236}">
                <a16:creationId xmlns:a16="http://schemas.microsoft.com/office/drawing/2014/main" id="{DFE0759A-3102-DF4A-0596-226E037C4691}"/>
              </a:ext>
            </a:extLst>
          </p:cNvPr>
          <p:cNvSpPr/>
          <p:nvPr/>
        </p:nvSpPr>
        <p:spPr>
          <a:xfrm>
            <a:off x="3558484" y="308550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8" name="Rectangle: Rounded Corners 37">
            <a:extLst>
              <a:ext uri="{FF2B5EF4-FFF2-40B4-BE49-F238E27FC236}">
                <a16:creationId xmlns:a16="http://schemas.microsoft.com/office/drawing/2014/main" id="{850F537F-68A7-9B9B-6D56-5C75F62C98A4}"/>
              </a:ext>
            </a:extLst>
          </p:cNvPr>
          <p:cNvSpPr/>
          <p:nvPr/>
        </p:nvSpPr>
        <p:spPr>
          <a:xfrm>
            <a:off x="265794" y="286533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Transaction Steps</a:t>
            </a:r>
          </a:p>
        </p:txBody>
      </p:sp>
      <p:sp>
        <p:nvSpPr>
          <p:cNvPr id="39" name="Rectangle: Rounded Corners 38">
            <a:extLst>
              <a:ext uri="{FF2B5EF4-FFF2-40B4-BE49-F238E27FC236}">
                <a16:creationId xmlns:a16="http://schemas.microsoft.com/office/drawing/2014/main" id="{F5B687A8-4028-10A7-1973-AC9524FE11A8}"/>
              </a:ext>
            </a:extLst>
          </p:cNvPr>
          <p:cNvSpPr/>
          <p:nvPr/>
        </p:nvSpPr>
        <p:spPr>
          <a:xfrm>
            <a:off x="265794" y="175077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Saga Coordinator</a:t>
            </a:r>
          </a:p>
        </p:txBody>
      </p:sp>
      <p:sp>
        <p:nvSpPr>
          <p:cNvPr id="40" name="Rectangle: Rounded Corners 39">
            <a:extLst>
              <a:ext uri="{FF2B5EF4-FFF2-40B4-BE49-F238E27FC236}">
                <a16:creationId xmlns:a16="http://schemas.microsoft.com/office/drawing/2014/main" id="{BAD0FA4B-9B0D-51B4-BCAF-DA0300094D68}"/>
              </a:ext>
            </a:extLst>
          </p:cNvPr>
          <p:cNvSpPr/>
          <p:nvPr/>
        </p:nvSpPr>
        <p:spPr>
          <a:xfrm>
            <a:off x="265794" y="3979889"/>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Compensating Actions</a:t>
            </a:r>
          </a:p>
        </p:txBody>
      </p:sp>
      <p:sp>
        <p:nvSpPr>
          <p:cNvPr id="41" name="Rectangle: Rounded Corners 40">
            <a:extLst>
              <a:ext uri="{FF2B5EF4-FFF2-40B4-BE49-F238E27FC236}">
                <a16:creationId xmlns:a16="http://schemas.microsoft.com/office/drawing/2014/main" id="{85051E30-759F-E77C-C89C-B38EE51A6BBD}"/>
              </a:ext>
            </a:extLst>
          </p:cNvPr>
          <p:cNvSpPr/>
          <p:nvPr/>
        </p:nvSpPr>
        <p:spPr>
          <a:xfrm>
            <a:off x="265793" y="5094446"/>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State Management</a:t>
            </a:r>
          </a:p>
        </p:txBody>
      </p:sp>
      <p:cxnSp>
        <p:nvCxnSpPr>
          <p:cNvPr id="12" name="Straight Arrow Connector 11">
            <a:extLst>
              <a:ext uri="{FF2B5EF4-FFF2-40B4-BE49-F238E27FC236}">
                <a16:creationId xmlns:a16="http://schemas.microsoft.com/office/drawing/2014/main" id="{681E39F4-495B-D5F0-2137-DD3C7C947E16}"/>
              </a:ext>
            </a:extLst>
          </p:cNvPr>
          <p:cNvCxnSpPr>
            <a:cxnSpLocks/>
            <a:stCxn id="3" idx="6"/>
            <a:endCxn id="20" idx="1"/>
          </p:cNvCxnSpPr>
          <p:nvPr/>
        </p:nvCxnSpPr>
        <p:spPr>
          <a:xfrm>
            <a:off x="4288109" y="3429000"/>
            <a:ext cx="824648" cy="15148"/>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E343903-95A2-AD0B-D823-AC439BCF5E8C}"/>
              </a:ext>
            </a:extLst>
          </p:cNvPr>
          <p:cNvSpPr txBox="1"/>
          <p:nvPr/>
        </p:nvSpPr>
        <p:spPr>
          <a:xfrm>
            <a:off x="3268052" y="3913730"/>
            <a:ext cx="1310487" cy="646331"/>
          </a:xfrm>
          <a:prstGeom prst="rect">
            <a:avLst/>
          </a:prstGeom>
          <a:noFill/>
        </p:spPr>
        <p:txBody>
          <a:bodyPr wrap="none" rtlCol="0">
            <a:spAutoFit/>
          </a:bodyPr>
          <a:lstStyle/>
          <a:p>
            <a:pPr algn="ctr"/>
            <a:r>
              <a:rPr lang="en-US" dirty="0"/>
              <a:t>Saga</a:t>
            </a:r>
            <a:br>
              <a:rPr lang="en-US" dirty="0"/>
            </a:br>
            <a:r>
              <a:rPr lang="en-US" dirty="0"/>
              <a:t>Coordinator</a:t>
            </a:r>
          </a:p>
        </p:txBody>
      </p:sp>
      <p:sp>
        <p:nvSpPr>
          <p:cNvPr id="22" name="TextBox 21">
            <a:extLst>
              <a:ext uri="{FF2B5EF4-FFF2-40B4-BE49-F238E27FC236}">
                <a16:creationId xmlns:a16="http://schemas.microsoft.com/office/drawing/2014/main" id="{0A33AEFC-2848-B11A-C59D-1D6FC8B08B2E}"/>
              </a:ext>
            </a:extLst>
          </p:cNvPr>
          <p:cNvSpPr txBox="1"/>
          <p:nvPr/>
        </p:nvSpPr>
        <p:spPr>
          <a:xfrm>
            <a:off x="4843444" y="4761463"/>
            <a:ext cx="2505109" cy="369332"/>
          </a:xfrm>
          <a:prstGeom prst="rect">
            <a:avLst/>
          </a:prstGeom>
          <a:noFill/>
        </p:spPr>
        <p:txBody>
          <a:bodyPr wrap="none" rtlCol="0">
            <a:spAutoFit/>
          </a:bodyPr>
          <a:lstStyle/>
          <a:p>
            <a:r>
              <a:rPr lang="en-US" dirty="0"/>
              <a:t>Transaction Step Queues</a:t>
            </a:r>
          </a:p>
        </p:txBody>
      </p:sp>
      <p:sp>
        <p:nvSpPr>
          <p:cNvPr id="20" name="Rectangle: Rounded Corners 19">
            <a:extLst>
              <a:ext uri="{FF2B5EF4-FFF2-40B4-BE49-F238E27FC236}">
                <a16:creationId xmlns:a16="http://schemas.microsoft.com/office/drawing/2014/main" id="{D59CF044-B07B-931D-C56D-BF958DA6030D}"/>
              </a:ext>
            </a:extLst>
          </p:cNvPr>
          <p:cNvSpPr/>
          <p:nvPr/>
        </p:nvSpPr>
        <p:spPr>
          <a:xfrm>
            <a:off x="5112757"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1" name="Rectangle: Rounded Corners 20">
            <a:extLst>
              <a:ext uri="{FF2B5EF4-FFF2-40B4-BE49-F238E27FC236}">
                <a16:creationId xmlns:a16="http://schemas.microsoft.com/office/drawing/2014/main" id="{671A41A9-57C1-1CBE-816D-0656702E0178}"/>
              </a:ext>
            </a:extLst>
          </p:cNvPr>
          <p:cNvSpPr/>
          <p:nvPr/>
        </p:nvSpPr>
        <p:spPr>
          <a:xfrm>
            <a:off x="5091298" y="4054188"/>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3" name="Oval 22">
            <a:extLst>
              <a:ext uri="{FF2B5EF4-FFF2-40B4-BE49-F238E27FC236}">
                <a16:creationId xmlns:a16="http://schemas.microsoft.com/office/drawing/2014/main" id="{29C41494-2204-58C9-8BFA-F0D446CE6824}"/>
              </a:ext>
            </a:extLst>
          </p:cNvPr>
          <p:cNvSpPr/>
          <p:nvPr/>
        </p:nvSpPr>
        <p:spPr>
          <a:xfrm>
            <a:off x="7927027" y="310065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4" name="Oval 23">
            <a:extLst>
              <a:ext uri="{FF2B5EF4-FFF2-40B4-BE49-F238E27FC236}">
                <a16:creationId xmlns:a16="http://schemas.microsoft.com/office/drawing/2014/main" id="{3DEE2CFF-DF60-F5AD-9B2D-DFF25065A3C6}"/>
              </a:ext>
            </a:extLst>
          </p:cNvPr>
          <p:cNvSpPr/>
          <p:nvPr/>
        </p:nvSpPr>
        <p:spPr>
          <a:xfrm>
            <a:off x="7927028" y="399259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5" name="Rectangle: Rounded Corners 24">
            <a:extLst>
              <a:ext uri="{FF2B5EF4-FFF2-40B4-BE49-F238E27FC236}">
                <a16:creationId xmlns:a16="http://schemas.microsoft.com/office/drawing/2014/main" id="{616898E2-1CD7-5636-1822-28FC926B2756}"/>
              </a:ext>
            </a:extLst>
          </p:cNvPr>
          <p:cNvSpPr/>
          <p:nvPr/>
        </p:nvSpPr>
        <p:spPr>
          <a:xfrm>
            <a:off x="9461520" y="3162247"/>
            <a:ext cx="20094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cxnSp>
        <p:nvCxnSpPr>
          <p:cNvPr id="30" name="Straight Arrow Connector 29">
            <a:extLst>
              <a:ext uri="{FF2B5EF4-FFF2-40B4-BE49-F238E27FC236}">
                <a16:creationId xmlns:a16="http://schemas.microsoft.com/office/drawing/2014/main" id="{6A3BF20F-A724-CE67-981F-C85C72A478C4}"/>
              </a:ext>
            </a:extLst>
          </p:cNvPr>
          <p:cNvCxnSpPr>
            <a:stCxn id="3" idx="7"/>
            <a:endCxn id="4" idx="1"/>
          </p:cNvCxnSpPr>
          <p:nvPr/>
        </p:nvCxnSpPr>
        <p:spPr>
          <a:xfrm flipV="1">
            <a:off x="4181258" y="2538133"/>
            <a:ext cx="931498" cy="647981"/>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7D9DF7E7-A200-0C06-6A26-B1F084E0A9C2}"/>
              </a:ext>
            </a:extLst>
          </p:cNvPr>
          <p:cNvCxnSpPr>
            <a:stCxn id="3" idx="5"/>
            <a:endCxn id="21" idx="1"/>
          </p:cNvCxnSpPr>
          <p:nvPr/>
        </p:nvCxnSpPr>
        <p:spPr>
          <a:xfrm>
            <a:off x="4181258" y="3671885"/>
            <a:ext cx="910040" cy="664204"/>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3B9902D-C145-E17A-1916-A6A3B263ECA7}"/>
              </a:ext>
            </a:extLst>
          </p:cNvPr>
          <p:cNvCxnSpPr>
            <a:stCxn id="4" idx="3"/>
            <a:endCxn id="5" idx="2"/>
          </p:cNvCxnSpPr>
          <p:nvPr/>
        </p:nvCxnSpPr>
        <p:spPr>
          <a:xfrm>
            <a:off x="7122159" y="2538133"/>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CA1735F0-B3DF-2188-0B72-E5E5A86C46CB}"/>
              </a:ext>
            </a:extLst>
          </p:cNvPr>
          <p:cNvCxnSpPr>
            <a:stCxn id="20" idx="3"/>
            <a:endCxn id="23" idx="2"/>
          </p:cNvCxnSpPr>
          <p:nvPr/>
        </p:nvCxnSpPr>
        <p:spPr>
          <a:xfrm>
            <a:off x="7122160" y="3444148"/>
            <a:ext cx="80486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2978E508-E976-3637-4398-751D88F7E282}"/>
              </a:ext>
            </a:extLst>
          </p:cNvPr>
          <p:cNvCxnSpPr>
            <a:stCxn id="21" idx="3"/>
            <a:endCxn id="24" idx="2"/>
          </p:cNvCxnSpPr>
          <p:nvPr/>
        </p:nvCxnSpPr>
        <p:spPr>
          <a:xfrm>
            <a:off x="7100701" y="4336089"/>
            <a:ext cx="826327"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165BE579-5F4D-BC8B-28A1-BB0915B353EC}"/>
              </a:ext>
            </a:extLst>
          </p:cNvPr>
          <p:cNvCxnSpPr>
            <a:stCxn id="5" idx="6"/>
          </p:cNvCxnSpPr>
          <p:nvPr/>
        </p:nvCxnSpPr>
        <p:spPr>
          <a:xfrm>
            <a:off x="8656652" y="2538133"/>
            <a:ext cx="804869" cy="817996"/>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343F0B93-64CF-D086-875A-87478F193678}"/>
              </a:ext>
            </a:extLst>
          </p:cNvPr>
          <p:cNvCxnSpPr>
            <a:stCxn id="23" idx="6"/>
            <a:endCxn id="25" idx="1"/>
          </p:cNvCxnSpPr>
          <p:nvPr/>
        </p:nvCxnSpPr>
        <p:spPr>
          <a:xfrm>
            <a:off x="8656652" y="3444148"/>
            <a:ext cx="804868" cy="0"/>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B0E5E4E4-0C33-1009-9B09-FA85EC4075AB}"/>
              </a:ext>
            </a:extLst>
          </p:cNvPr>
          <p:cNvCxnSpPr>
            <a:stCxn id="24" idx="6"/>
          </p:cNvCxnSpPr>
          <p:nvPr/>
        </p:nvCxnSpPr>
        <p:spPr>
          <a:xfrm flipV="1">
            <a:off x="8656653" y="3576320"/>
            <a:ext cx="804867" cy="759769"/>
          </a:xfrm>
          <a:prstGeom prst="straightConnector1">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Connector: Elbow 63">
            <a:extLst>
              <a:ext uri="{FF2B5EF4-FFF2-40B4-BE49-F238E27FC236}">
                <a16:creationId xmlns:a16="http://schemas.microsoft.com/office/drawing/2014/main" id="{0058CF0F-774B-66FE-FBE3-3958A3DBF078}"/>
              </a:ext>
            </a:extLst>
          </p:cNvPr>
          <p:cNvCxnSpPr>
            <a:stCxn id="25" idx="0"/>
            <a:endCxn id="3" idx="0"/>
          </p:cNvCxnSpPr>
          <p:nvPr/>
        </p:nvCxnSpPr>
        <p:spPr>
          <a:xfrm rot="16200000" flipV="1">
            <a:off x="7156390" y="-147586"/>
            <a:ext cx="76740" cy="6542925"/>
          </a:xfrm>
          <a:prstGeom prst="bentConnector3">
            <a:avLst>
              <a:gd name="adj1" fmla="val 1840996"/>
            </a:avLst>
          </a:prstGeom>
          <a:ln w="571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9A6DBF48-62F8-0172-D6E3-1B0FCF6B177F}"/>
              </a:ext>
            </a:extLst>
          </p:cNvPr>
          <p:cNvSpPr txBox="1"/>
          <p:nvPr/>
        </p:nvSpPr>
        <p:spPr>
          <a:xfrm>
            <a:off x="7660800" y="4766363"/>
            <a:ext cx="1262077" cy="923330"/>
          </a:xfrm>
          <a:prstGeom prst="rect">
            <a:avLst/>
          </a:prstGeom>
          <a:noFill/>
        </p:spPr>
        <p:txBody>
          <a:bodyPr wrap="none" rtlCol="0">
            <a:spAutoFit/>
          </a:bodyPr>
          <a:lstStyle/>
          <a:p>
            <a:pPr algn="ctr"/>
            <a:r>
              <a:rPr lang="en-US" dirty="0"/>
              <a:t>Transaction</a:t>
            </a:r>
          </a:p>
          <a:p>
            <a:pPr algn="ctr"/>
            <a:r>
              <a:rPr lang="en-US" dirty="0"/>
              <a:t>Step</a:t>
            </a:r>
          </a:p>
          <a:p>
            <a:pPr algn="ctr"/>
            <a:r>
              <a:rPr lang="en-US" dirty="0"/>
              <a:t>Consumers</a:t>
            </a:r>
          </a:p>
        </p:txBody>
      </p:sp>
      <p:sp>
        <p:nvSpPr>
          <p:cNvPr id="67" name="TextBox 66">
            <a:extLst>
              <a:ext uri="{FF2B5EF4-FFF2-40B4-BE49-F238E27FC236}">
                <a16:creationId xmlns:a16="http://schemas.microsoft.com/office/drawing/2014/main" id="{8C22C331-E05B-82D2-92D3-B452088F5DCC}"/>
              </a:ext>
            </a:extLst>
          </p:cNvPr>
          <p:cNvSpPr txBox="1"/>
          <p:nvPr/>
        </p:nvSpPr>
        <p:spPr>
          <a:xfrm>
            <a:off x="9497911" y="3846927"/>
            <a:ext cx="1936620" cy="646331"/>
          </a:xfrm>
          <a:prstGeom prst="rect">
            <a:avLst/>
          </a:prstGeom>
          <a:noFill/>
        </p:spPr>
        <p:txBody>
          <a:bodyPr wrap="none" rtlCol="0">
            <a:spAutoFit/>
          </a:bodyPr>
          <a:lstStyle/>
          <a:p>
            <a:pPr algn="ctr"/>
            <a:r>
              <a:rPr lang="en-US" dirty="0"/>
              <a:t>Acknowledgement</a:t>
            </a:r>
            <a:br>
              <a:rPr lang="en-US" dirty="0"/>
            </a:br>
            <a:r>
              <a:rPr lang="en-US" dirty="0"/>
              <a:t>Queue</a:t>
            </a:r>
          </a:p>
        </p:txBody>
      </p:sp>
      <p:pic>
        <p:nvPicPr>
          <p:cNvPr id="68" name="Picture 67" descr="Free Envelope Clipart Black And White, Download Free Envelope Clipart Black  And White png images, Free ClipArts on Clipart Library">
            <a:extLst>
              <a:ext uri="{FF2B5EF4-FFF2-40B4-BE49-F238E27FC236}">
                <a16:creationId xmlns:a16="http://schemas.microsoft.com/office/drawing/2014/main" id="{E860EF60-B8D5-E895-75A3-4E68D6867A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435"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Free Envelope Clipart Black And White, Download Free Envelope Clipart Black  And White png images, Free ClipArts on Clipart Library">
            <a:extLst>
              <a:ext uri="{FF2B5EF4-FFF2-40B4-BE49-F238E27FC236}">
                <a16:creationId xmlns:a16="http://schemas.microsoft.com/office/drawing/2014/main" id="{6F8BC2A3-C5CF-C74D-C7A9-194D852A54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87" y="2337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Free Envelope Clipart Black And White, Download Free Envelope Clipart Black  And White png images, Free ClipArts on Clipart Library">
            <a:extLst>
              <a:ext uri="{FF2B5EF4-FFF2-40B4-BE49-F238E27FC236}">
                <a16:creationId xmlns:a16="http://schemas.microsoft.com/office/drawing/2014/main" id="{DE14FB1C-E57F-7122-9934-819D67B8D3A4}"/>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51085" y="32564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Free Envelope Clipart Black And White, Download Free Envelope Clipart Black  And White png images, Free ClipArts on Clipart Library">
            <a:extLst>
              <a:ext uri="{FF2B5EF4-FFF2-40B4-BE49-F238E27FC236}">
                <a16:creationId xmlns:a16="http://schemas.microsoft.com/office/drawing/2014/main" id="{5FF15B31-748B-60CE-C0F5-9EE3F7EC978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978" y="23389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Free Envelope Clipart Black And White, Download Free Envelope Clipart Black  And White png images, Free ClipArts on Clipart Library">
            <a:extLst>
              <a:ext uri="{FF2B5EF4-FFF2-40B4-BE49-F238E27FC236}">
                <a16:creationId xmlns:a16="http://schemas.microsoft.com/office/drawing/2014/main" id="{BE41D732-7AC5-E2FE-D50B-5A251193E05E}"/>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23978" y="233194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ree Envelope Clipart Black And White, Download Free Envelope Clipart Black  And White png images, Free ClipArts on Clipart Library">
            <a:extLst>
              <a:ext uri="{FF2B5EF4-FFF2-40B4-BE49-F238E27FC236}">
                <a16:creationId xmlns:a16="http://schemas.microsoft.com/office/drawing/2014/main" id="{066640C4-2405-1273-AD96-D36464E7C8D0}"/>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655435"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Free Envelope Clipart Black And White, Download Free Envelope Clipart Black  And White png images, Free ClipArts on Clipart Library">
            <a:extLst>
              <a:ext uri="{FF2B5EF4-FFF2-40B4-BE49-F238E27FC236}">
                <a16:creationId xmlns:a16="http://schemas.microsoft.com/office/drawing/2014/main" id="{92E5A94A-8B30-BC42-6E74-433C8D6411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5435" y="325204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Free Envelope Clipart Black And White, Download Free Envelope Clipart Black  And White png images, Free ClipArts on Clipart Library">
            <a:extLst>
              <a:ext uri="{FF2B5EF4-FFF2-40B4-BE49-F238E27FC236}">
                <a16:creationId xmlns:a16="http://schemas.microsoft.com/office/drawing/2014/main" id="{BAC6076C-7894-496A-FB68-7E7F2F601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87"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Free Envelope Clipart Black And White, Download Free Envelope Clipart Black  And White png images, Free ClipArts on Clipart Library">
            <a:extLst>
              <a:ext uri="{FF2B5EF4-FFF2-40B4-BE49-F238E27FC236}">
                <a16:creationId xmlns:a16="http://schemas.microsoft.com/office/drawing/2014/main" id="{78F83EDF-26A0-8BEB-77F3-FCEA5E1F17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978"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Free Envelope Clipart Black And White, Download Free Envelope Clipart Black  And White png images, Free ClipArts on Clipart Library">
            <a:extLst>
              <a:ext uri="{FF2B5EF4-FFF2-40B4-BE49-F238E27FC236}">
                <a16:creationId xmlns:a16="http://schemas.microsoft.com/office/drawing/2014/main" id="{744D2465-538C-3E4E-D1A8-432B5342A650}"/>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23977" y="324319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Free Envelope Clipart Black And White, Download Free Envelope Clipart Black  And White png images, Free ClipArts on Clipart Library">
            <a:extLst>
              <a:ext uri="{FF2B5EF4-FFF2-40B4-BE49-F238E27FC236}">
                <a16:creationId xmlns:a16="http://schemas.microsoft.com/office/drawing/2014/main" id="{0DB43883-D330-7FBA-BC38-F1371C2F995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51084" y="325962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Free Envelope Clipart Black And White, Download Free Envelope Clipart Black  And White png images, Free ClipArts on Clipart Library">
            <a:extLst>
              <a:ext uri="{FF2B5EF4-FFF2-40B4-BE49-F238E27FC236}">
                <a16:creationId xmlns:a16="http://schemas.microsoft.com/office/drawing/2014/main" id="{C9EBFD5D-A839-D2D7-2D14-91E9B42004B6}"/>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652128"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ree Envelope Clipart Black And White, Download Free Envelope Clipart Black  And White png images, Free ClipArts on Clipart Library">
            <a:extLst>
              <a:ext uri="{FF2B5EF4-FFF2-40B4-BE49-F238E27FC236}">
                <a16:creationId xmlns:a16="http://schemas.microsoft.com/office/drawing/2014/main" id="{36AAE661-4F10-8643-1171-8CDF24B75D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128" y="3256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Free Envelope Clipart Black And White, Download Free Envelope Clipart Black  And White png images, Free ClipArts on Clipart Library">
            <a:extLst>
              <a:ext uri="{FF2B5EF4-FFF2-40B4-BE49-F238E27FC236}">
                <a16:creationId xmlns:a16="http://schemas.microsoft.com/office/drawing/2014/main" id="{EABFCCEE-9D29-A96D-5180-E012E5F115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89487" y="4151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Free Envelope Clipart Black And White, Download Free Envelope Clipart Black  And White png images, Free ClipArts on Clipart Library">
            <a:extLst>
              <a:ext uri="{FF2B5EF4-FFF2-40B4-BE49-F238E27FC236}">
                <a16:creationId xmlns:a16="http://schemas.microsoft.com/office/drawing/2014/main" id="{52C99DC7-7F0A-9EE6-5B89-F2B96DDAB0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23977" y="416069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2A6DC5E0-6B7F-64E7-8DAA-B19CA4979C03}"/>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8023977" y="415991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DD17ABF6-63B1-79D6-D92A-C8AACFECBEE8}"/>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0851083" y="326706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Free Envelope Clipart Black And White, Download Free Envelope Clipart Black  And White png images, Free ClipArts on Clipart Library">
            <a:extLst>
              <a:ext uri="{FF2B5EF4-FFF2-40B4-BE49-F238E27FC236}">
                <a16:creationId xmlns:a16="http://schemas.microsoft.com/office/drawing/2014/main" id="{9D3FBFC8-67E3-FD2C-5D4C-0A1BA7ABA6D9}"/>
              </a:ext>
            </a:extLst>
          </p:cNvPr>
          <p:cNvPicPr>
            <a:picLocks noChangeAspect="1" noChangeArrowheads="1"/>
          </p:cNvPicPr>
          <p:nvPr/>
        </p:nvPicPr>
        <p:blipFill>
          <a:blip r:embed="rId3">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3645538" y="3252048"/>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65244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childTnLst>
                          </p:cTn>
                        </p:par>
                      </p:childTnLst>
                    </p:cTn>
                  </p:par>
                  <p:par>
                    <p:cTn id="8" fill="hold">
                      <p:stCondLst>
                        <p:cond delay="indefinite"/>
                      </p:stCondLst>
                      <p:childTnLst>
                        <p:par>
                          <p:cTn id="9" fill="hold">
                            <p:stCondLst>
                              <p:cond delay="0"/>
                            </p:stCondLst>
                            <p:childTnLst>
                              <p:par>
                                <p:cTn id="10" presetID="0" presetClass="path" presetSubtype="0" accel="50000" decel="50000" fill="hold" nodeType="clickEffect">
                                  <p:stCondLst>
                                    <p:cond delay="0"/>
                                  </p:stCondLst>
                                  <p:childTnLst>
                                    <p:animMotion origin="layout" path="M -0.00026 -0.00023 L 0.10378 -0.13495 L 0.23295 -0.13403 " pathEditMode="relative" rAng="0" ptsTypes="AAA">
                                      <p:cBhvr>
                                        <p:cTn id="11" dur="1000" fill="hold"/>
                                        <p:tgtEl>
                                          <p:spTgt spid="68"/>
                                        </p:tgtEl>
                                        <p:attrNameLst>
                                          <p:attrName>ppt_x</p:attrName>
                                          <p:attrName>ppt_y</p:attrName>
                                        </p:attrNameLst>
                                      </p:cBhvr>
                                      <p:rCtr x="11654" y="-6736"/>
                                    </p:animMotion>
                                  </p:childTnLst>
                                </p:cTn>
                              </p:par>
                              <p:par>
                                <p:cTn id="12" presetID="22" presetClass="entr" presetSubtype="8" fill="hold" nodeType="with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wipe(left)">
                                      <p:cBhvr>
                                        <p:cTn id="14" dur="500"/>
                                        <p:tgtEl>
                                          <p:spTgt spid="30"/>
                                        </p:tgtEl>
                                      </p:cBhvr>
                                    </p:animEffect>
                                  </p:childTnLst>
                                </p:cTn>
                              </p:par>
                            </p:childTnLst>
                          </p:cTn>
                        </p:par>
                        <p:par>
                          <p:cTn id="15" fill="hold">
                            <p:stCondLst>
                              <p:cond delay="1000"/>
                            </p:stCondLst>
                            <p:childTnLst>
                              <p:par>
                                <p:cTn id="16" presetID="1" presetClass="entr" presetSubtype="0" fill="hold" nodeType="afterEffect">
                                  <p:stCondLst>
                                    <p:cond delay="0"/>
                                  </p:stCondLst>
                                  <p:childTnLst>
                                    <p:set>
                                      <p:cBhvr>
                                        <p:cTn id="17" dur="1" fill="hold">
                                          <p:stCondLst>
                                            <p:cond delay="0"/>
                                          </p:stCondLst>
                                        </p:cTn>
                                        <p:tgtEl>
                                          <p:spTgt spid="69"/>
                                        </p:tgtEl>
                                        <p:attrNameLst>
                                          <p:attrName>style.visibility</p:attrName>
                                        </p:attrNameLst>
                                      </p:cBhvr>
                                      <p:to>
                                        <p:strVal val="visible"/>
                                      </p:to>
                                    </p:set>
                                  </p:childTnLst>
                                </p:cTn>
                              </p:par>
                              <p:par>
                                <p:cTn id="18" presetID="1" presetClass="exit" presetSubtype="0" fill="hold" nodeType="withEffect">
                                  <p:stCondLst>
                                    <p:cond delay="0"/>
                                  </p:stCondLst>
                                  <p:childTnLst>
                                    <p:set>
                                      <p:cBhvr>
                                        <p:cTn id="19" dur="1" fill="hold">
                                          <p:stCondLst>
                                            <p:cond delay="0"/>
                                          </p:stCondLst>
                                        </p:cTn>
                                        <p:tgtEl>
                                          <p:spTgt spid="6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path" presetSubtype="0" accel="50000" decel="50000" fill="hold" nodeType="clickEffect">
                                  <p:stCondLst>
                                    <p:cond delay="0"/>
                                  </p:stCondLst>
                                  <p:childTnLst>
                                    <p:animMotion origin="layout" path="M 3.33333E-6 -2.59259E-6 L 0.12591 -2.59259E-6 " pathEditMode="relative" rAng="0" ptsTypes="AA">
                                      <p:cBhvr>
                                        <p:cTn id="23" dur="1000" fill="hold"/>
                                        <p:tgtEl>
                                          <p:spTgt spid="69"/>
                                        </p:tgtEl>
                                        <p:attrNameLst>
                                          <p:attrName>ppt_x</p:attrName>
                                          <p:attrName>ppt_y</p:attrName>
                                        </p:attrNameLst>
                                      </p:cBhvr>
                                      <p:rCtr x="6289" y="0"/>
                                    </p:animMotion>
                                  </p:childTnLst>
                                </p:cTn>
                              </p:par>
                              <p:par>
                                <p:cTn id="24" presetID="22" presetClass="entr" presetSubtype="8" fill="hold" nodeType="withEffect">
                                  <p:stCondLst>
                                    <p:cond delay="0"/>
                                  </p:stCondLst>
                                  <p:childTnLst>
                                    <p:set>
                                      <p:cBhvr>
                                        <p:cTn id="25" dur="1" fill="hold">
                                          <p:stCondLst>
                                            <p:cond delay="0"/>
                                          </p:stCondLst>
                                        </p:cTn>
                                        <p:tgtEl>
                                          <p:spTgt spid="34"/>
                                        </p:tgtEl>
                                        <p:attrNameLst>
                                          <p:attrName>style.visibility</p:attrName>
                                        </p:attrNameLst>
                                      </p:cBhvr>
                                      <p:to>
                                        <p:strVal val="visible"/>
                                      </p:to>
                                    </p:set>
                                    <p:animEffect transition="in" filter="wipe(left)">
                                      <p:cBhvr>
                                        <p:cTn id="26" dur="500"/>
                                        <p:tgtEl>
                                          <p:spTgt spid="34"/>
                                        </p:tgtEl>
                                      </p:cBhvr>
                                    </p:animEffect>
                                  </p:childTnLst>
                                </p:cTn>
                              </p:par>
                            </p:childTnLst>
                          </p:cTn>
                        </p:par>
                        <p:par>
                          <p:cTn id="27" fill="hold">
                            <p:stCondLst>
                              <p:cond delay="1000"/>
                            </p:stCondLst>
                            <p:childTnLst>
                              <p:par>
                                <p:cTn id="28" presetID="1" presetClass="entr" presetSubtype="0" fill="hold" nodeType="afterEffect">
                                  <p:stCondLst>
                                    <p:cond delay="0"/>
                                  </p:stCondLst>
                                  <p:childTnLst>
                                    <p:set>
                                      <p:cBhvr>
                                        <p:cTn id="29" dur="1" fill="hold">
                                          <p:stCondLst>
                                            <p:cond delay="0"/>
                                          </p:stCondLst>
                                        </p:cTn>
                                        <p:tgtEl>
                                          <p:spTgt spid="73"/>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69"/>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70"/>
                                        </p:tgtEl>
                                        <p:attrNameLst>
                                          <p:attrName>style.visibility</p:attrName>
                                        </p:attrNameLst>
                                      </p:cBhvr>
                                      <p:to>
                                        <p:strVal val="visible"/>
                                      </p:to>
                                    </p:set>
                                    <p:animEffect transition="in" filter="fade">
                                      <p:cBhvr>
                                        <p:cTn id="36" dur="500"/>
                                        <p:tgtEl>
                                          <p:spTgt spid="70"/>
                                        </p:tgtEl>
                                      </p:cBhvr>
                                    </p:animEffect>
                                  </p:childTnLst>
                                </p:cTn>
                              </p:par>
                            </p:childTnLst>
                          </p:cTn>
                        </p:par>
                        <p:par>
                          <p:cTn id="37" fill="hold">
                            <p:stCondLst>
                              <p:cond delay="500"/>
                            </p:stCondLst>
                            <p:childTnLst>
                              <p:par>
                                <p:cTn id="38" presetID="1" presetClass="exit" presetSubtype="0" fill="hold" nodeType="afterEffect">
                                  <p:stCondLst>
                                    <p:cond delay="0"/>
                                  </p:stCondLst>
                                  <p:childTnLst>
                                    <p:set>
                                      <p:cBhvr>
                                        <p:cTn id="39" dur="1" fill="hold">
                                          <p:stCondLst>
                                            <p:cond delay="0"/>
                                          </p:stCondLst>
                                        </p:cTn>
                                        <p:tgtEl>
                                          <p:spTgt spid="73"/>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0" presetClass="path" presetSubtype="0" accel="50000" decel="50000" fill="hold" nodeType="clickEffect">
                                  <p:stCondLst>
                                    <p:cond delay="0"/>
                                  </p:stCondLst>
                                  <p:childTnLst>
                                    <p:animMotion origin="layout" path="M 1.875E-6 0.00069 L 0.03216 0.00671 L 0.10703 0.13541 L 0.23138 0.13541 " pathEditMode="relative" rAng="0" ptsTypes="AAAA">
                                      <p:cBhvr>
                                        <p:cTn id="43" dur="1000" fill="hold"/>
                                        <p:tgtEl>
                                          <p:spTgt spid="70"/>
                                        </p:tgtEl>
                                        <p:attrNameLst>
                                          <p:attrName>ppt_x</p:attrName>
                                          <p:attrName>ppt_y</p:attrName>
                                        </p:attrNameLst>
                                      </p:cBhvr>
                                      <p:rCtr x="11563" y="6736"/>
                                    </p:animMotion>
                                  </p:childTnLst>
                                </p:cTn>
                              </p:par>
                              <p:par>
                                <p:cTn id="44" presetID="22" presetClass="entr" presetSubtype="8"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left)">
                                      <p:cBhvr>
                                        <p:cTn id="46" dur="500"/>
                                        <p:tgtEl>
                                          <p:spTgt spid="57"/>
                                        </p:tgtEl>
                                      </p:cBhvr>
                                    </p:animEffect>
                                  </p:childTnLst>
                                </p:cTn>
                              </p:par>
                            </p:childTnLst>
                          </p:cTn>
                        </p:par>
                        <p:par>
                          <p:cTn id="47" fill="hold">
                            <p:stCondLst>
                              <p:cond delay="1000"/>
                            </p:stCondLst>
                            <p:childTnLst>
                              <p:par>
                                <p:cTn id="48" presetID="1" presetClass="entr" presetSubtype="0" fill="hold" nodeType="afterEffect">
                                  <p:stCondLst>
                                    <p:cond delay="0"/>
                                  </p:stCondLst>
                                  <p:childTnLst>
                                    <p:set>
                                      <p:cBhvr>
                                        <p:cTn id="49" dur="1" fill="hold">
                                          <p:stCondLst>
                                            <p:cond delay="0"/>
                                          </p:stCondLst>
                                        </p:cTn>
                                        <p:tgtEl>
                                          <p:spTgt spid="71"/>
                                        </p:tgtEl>
                                        <p:attrNameLst>
                                          <p:attrName>style.visibility</p:attrName>
                                        </p:attrNameLst>
                                      </p:cBhvr>
                                      <p:to>
                                        <p:strVal val="visible"/>
                                      </p:to>
                                    </p:set>
                                  </p:childTnLst>
                                </p:cTn>
                              </p:par>
                              <p:par>
                                <p:cTn id="50" presetID="1" presetClass="exit" presetSubtype="0" fill="hold" nodeType="withEffect">
                                  <p:stCondLst>
                                    <p:cond delay="0"/>
                                  </p:stCondLst>
                                  <p:childTnLst>
                                    <p:set>
                                      <p:cBhvr>
                                        <p:cTn id="51" dur="1" fill="hold">
                                          <p:stCondLst>
                                            <p:cond delay="0"/>
                                          </p:stCondLst>
                                        </p:cTn>
                                        <p:tgtEl>
                                          <p:spTgt spid="70"/>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0" presetClass="path" presetSubtype="0" accel="50000" decel="50000" fill="hold" nodeType="clickEffect">
                                  <p:stCondLst>
                                    <p:cond delay="0"/>
                                  </p:stCondLst>
                                  <p:childTnLst>
                                    <p:animMotion origin="layout" path="M -0.00052 0.00069 L -0.05326 -0.0463 L -0.05482 -0.26528 L -0.58945 -0.26366 C -0.58971 -0.17639 -0.5901 -0.08912 -0.59024 -0.00185 L -0.59024 -0.00162 " pathEditMode="relative" rAng="0" ptsTypes="AAAAAA">
                                      <p:cBhvr>
                                        <p:cTn id="55" dur="1000" fill="hold"/>
                                        <p:tgtEl>
                                          <p:spTgt spid="71"/>
                                        </p:tgtEl>
                                        <p:attrNameLst>
                                          <p:attrName>ppt_x</p:attrName>
                                          <p:attrName>ppt_y</p:attrName>
                                        </p:attrNameLst>
                                      </p:cBhvr>
                                      <p:rCtr x="-29492" y="-13310"/>
                                    </p:animMotion>
                                  </p:childTnLst>
                                </p:cTn>
                              </p:par>
                              <p:par>
                                <p:cTn id="56" presetID="22" presetClass="entr" presetSubtype="2" fill="hold"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wipe(right)">
                                      <p:cBhvr>
                                        <p:cTn id="58" dur="500"/>
                                        <p:tgtEl>
                                          <p:spTgt spid="64"/>
                                        </p:tgtEl>
                                      </p:cBhvr>
                                    </p:animEffect>
                                  </p:childTnLst>
                                </p:cTn>
                              </p:par>
                            </p:childTnLst>
                          </p:cTn>
                        </p:par>
                        <p:par>
                          <p:cTn id="59" fill="hold">
                            <p:stCondLst>
                              <p:cond delay="1000"/>
                            </p:stCondLst>
                            <p:childTnLst>
                              <p:par>
                                <p:cTn id="60" presetID="1" presetClass="entr" presetSubtype="0" fill="hold" nodeType="afterEffect">
                                  <p:stCondLst>
                                    <p:cond delay="0"/>
                                  </p:stCondLst>
                                  <p:childTnLst>
                                    <p:set>
                                      <p:cBhvr>
                                        <p:cTn id="61" dur="1" fill="hold">
                                          <p:stCondLst>
                                            <p:cond delay="0"/>
                                          </p:stCondLst>
                                        </p:cTn>
                                        <p:tgtEl>
                                          <p:spTgt spid="72"/>
                                        </p:tgtEl>
                                        <p:attrNameLst>
                                          <p:attrName>style.visibility</p:attrName>
                                        </p:attrNameLst>
                                      </p:cBhvr>
                                      <p:to>
                                        <p:strVal val="visible"/>
                                      </p:to>
                                    </p:set>
                                  </p:childTnLst>
                                </p:cTn>
                              </p:par>
                              <p:par>
                                <p:cTn id="62" presetID="1" presetClass="exit" presetSubtype="0" fill="hold" nodeType="withEffect">
                                  <p:stCondLst>
                                    <p:cond delay="0"/>
                                  </p:stCondLst>
                                  <p:childTnLst>
                                    <p:set>
                                      <p:cBhvr>
                                        <p:cTn id="63" dur="1" fill="hold">
                                          <p:stCondLst>
                                            <p:cond delay="0"/>
                                          </p:stCondLst>
                                        </p:cTn>
                                        <p:tgtEl>
                                          <p:spTgt spid="71"/>
                                        </p:tgtEl>
                                        <p:attrNameLst>
                                          <p:attrName>style.visibility</p:attrName>
                                        </p:attrNameLst>
                                      </p:cBhvr>
                                      <p:to>
                                        <p:strVal val="hidden"/>
                                      </p:to>
                                    </p:set>
                                  </p:childTnLst>
                                </p:cTn>
                              </p:par>
                            </p:childTnLst>
                          </p:cTn>
                        </p:par>
                      </p:childTnLst>
                    </p:cTn>
                  </p:par>
                  <p:par>
                    <p:cTn id="64" fill="hold">
                      <p:stCondLst>
                        <p:cond delay="indefinite"/>
                      </p:stCondLst>
                      <p:childTnLst>
                        <p:par>
                          <p:cTn id="65" fill="hold">
                            <p:stCondLst>
                              <p:cond delay="0"/>
                            </p:stCondLst>
                            <p:childTnLst>
                              <p:par>
                                <p:cTn id="66" presetID="9" presetClass="exit" presetSubtype="0" fill="hold" nodeType="clickEffect">
                                  <p:stCondLst>
                                    <p:cond delay="0"/>
                                  </p:stCondLst>
                                  <p:childTnLst>
                                    <p:animEffect transition="out" filter="dissolve">
                                      <p:cBhvr>
                                        <p:cTn id="67" dur="500"/>
                                        <p:tgtEl>
                                          <p:spTgt spid="72"/>
                                        </p:tgtEl>
                                      </p:cBhvr>
                                    </p:animEffect>
                                    <p:set>
                                      <p:cBhvr>
                                        <p:cTn id="68" dur="1" fill="hold">
                                          <p:stCondLst>
                                            <p:cond delay="499"/>
                                          </p:stCondLst>
                                        </p:cTn>
                                        <p:tgtEl>
                                          <p:spTgt spid="72"/>
                                        </p:tgtEl>
                                        <p:attrNameLst>
                                          <p:attrName>style.visibility</p:attrName>
                                        </p:attrNameLst>
                                      </p:cBhvr>
                                      <p:to>
                                        <p:strVal val="hidden"/>
                                      </p:to>
                                    </p:se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fade">
                                      <p:cBhvr>
                                        <p:cTn id="73" dur="500"/>
                                        <p:tgtEl>
                                          <p:spTgt spid="6"/>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path" presetSubtype="0" accel="50000" decel="50000" fill="hold" nodeType="clickEffect">
                                  <p:stCondLst>
                                    <p:cond delay="0"/>
                                  </p:stCondLst>
                                  <p:childTnLst>
                                    <p:animMotion origin="layout" path="M -4.79167E-6 2.59259E-6 L 0.23256 0.00115 " pathEditMode="relative" rAng="0" ptsTypes="AA">
                                      <p:cBhvr>
                                        <p:cTn id="77" dur="1000" fill="hold"/>
                                        <p:tgtEl>
                                          <p:spTgt spid="6"/>
                                        </p:tgtEl>
                                        <p:attrNameLst>
                                          <p:attrName>ppt_x</p:attrName>
                                          <p:attrName>ppt_y</p:attrName>
                                        </p:attrNameLst>
                                      </p:cBhvr>
                                      <p:rCtr x="11628" y="46"/>
                                    </p:animMotion>
                                  </p:childTnLst>
                                </p:cTn>
                              </p:par>
                              <p:par>
                                <p:cTn id="78" presetID="22" presetClass="entr" presetSubtype="8" fill="hold" nodeType="withEffect">
                                  <p:stCondLst>
                                    <p:cond delay="0"/>
                                  </p:stCondLst>
                                  <p:childTnLst>
                                    <p:set>
                                      <p:cBhvr>
                                        <p:cTn id="79" dur="1" fill="hold">
                                          <p:stCondLst>
                                            <p:cond delay="0"/>
                                          </p:stCondLst>
                                        </p:cTn>
                                        <p:tgtEl>
                                          <p:spTgt spid="12"/>
                                        </p:tgtEl>
                                        <p:attrNameLst>
                                          <p:attrName>style.visibility</p:attrName>
                                        </p:attrNameLst>
                                      </p:cBhvr>
                                      <p:to>
                                        <p:strVal val="visible"/>
                                      </p:to>
                                    </p:set>
                                    <p:animEffect transition="in" filter="wipe(left)">
                                      <p:cBhvr>
                                        <p:cTn id="80" dur="500"/>
                                        <p:tgtEl>
                                          <p:spTgt spid="12"/>
                                        </p:tgtEl>
                                      </p:cBhvr>
                                    </p:animEffect>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7"/>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6"/>
                                        </p:tgtEl>
                                        <p:attrNameLst>
                                          <p:attrName>style.visibility</p:attrName>
                                        </p:attrNameLst>
                                      </p:cBhvr>
                                      <p:to>
                                        <p:strVal val="hidden"/>
                                      </p:to>
                                    </p:set>
                                  </p:childTnLst>
                                </p:cTn>
                              </p:par>
                            </p:childTnLst>
                          </p:cTn>
                        </p:par>
                        <p:par>
                          <p:cTn id="86" fill="hold">
                            <p:stCondLst>
                              <p:cond delay="1000"/>
                            </p:stCondLst>
                            <p:childTnLst>
                              <p:par>
                                <p:cTn id="87" presetID="42" presetClass="path" presetSubtype="0" accel="50000" decel="50000" fill="hold" nodeType="afterEffect">
                                  <p:stCondLst>
                                    <p:cond delay="0"/>
                                  </p:stCondLst>
                                  <p:childTnLst>
                                    <p:animMotion origin="layout" path="M 3.33333E-6 -3.33333E-6 L 0.12617 -0.00231 " pathEditMode="relative" rAng="0" ptsTypes="AA">
                                      <p:cBhvr>
                                        <p:cTn id="88" dur="1000" fill="hold"/>
                                        <p:tgtEl>
                                          <p:spTgt spid="7"/>
                                        </p:tgtEl>
                                        <p:attrNameLst>
                                          <p:attrName>ppt_x</p:attrName>
                                          <p:attrName>ppt_y</p:attrName>
                                        </p:attrNameLst>
                                      </p:cBhvr>
                                      <p:rCtr x="6302" y="-116"/>
                                    </p:animMotion>
                                  </p:childTnLst>
                                </p:cTn>
                              </p:par>
                              <p:par>
                                <p:cTn id="89" presetID="22" presetClass="entr" presetSubtype="8" fill="hold"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wipe(left)">
                                      <p:cBhvr>
                                        <p:cTn id="91" dur="500"/>
                                        <p:tgtEl>
                                          <p:spTgt spid="36"/>
                                        </p:tgtEl>
                                      </p:cBhvr>
                                    </p:animEffect>
                                  </p:childTnLst>
                                </p:cTn>
                              </p:par>
                            </p:childTnLst>
                          </p:cTn>
                        </p:par>
                        <p:par>
                          <p:cTn id="92" fill="hold">
                            <p:stCondLst>
                              <p:cond delay="2000"/>
                            </p:stCondLst>
                            <p:childTnLst>
                              <p:par>
                                <p:cTn id="93" presetID="1" presetClass="entr" presetSubtype="0" fill="hold" nodeType="afterEffect">
                                  <p:stCondLst>
                                    <p:cond delay="0"/>
                                  </p:stCondLst>
                                  <p:childTnLst>
                                    <p:set>
                                      <p:cBhvr>
                                        <p:cTn id="94" dur="1" fill="hold">
                                          <p:stCondLst>
                                            <p:cond delay="0"/>
                                          </p:stCondLst>
                                        </p:cTn>
                                        <p:tgtEl>
                                          <p:spTgt spid="8"/>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7"/>
                                        </p:tgtEl>
                                        <p:attrNameLst>
                                          <p:attrName>style.visibility</p:attrName>
                                        </p:attrNameLst>
                                      </p:cBhvr>
                                      <p:to>
                                        <p:strVal val="hidden"/>
                                      </p:to>
                                    </p:set>
                                  </p:childTnLst>
                                </p:cTn>
                              </p:par>
                            </p:childTnLst>
                          </p:cTn>
                        </p:par>
                        <p:par>
                          <p:cTn id="97" fill="hold">
                            <p:stCondLst>
                              <p:cond delay="2000"/>
                            </p:stCondLst>
                            <p:childTnLst>
                              <p:par>
                                <p:cTn id="98" presetID="10" presetClass="entr" presetSubtype="0" fill="hold" nodeType="after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fade">
                                      <p:cBhvr>
                                        <p:cTn id="100" dur="500"/>
                                        <p:tgtEl>
                                          <p:spTgt spid="9"/>
                                        </p:tgtEl>
                                      </p:cBhvr>
                                    </p:animEffect>
                                  </p:childTnLst>
                                </p:cTn>
                              </p:par>
                              <p:par>
                                <p:cTn id="101" presetID="1" presetClass="exit" presetSubtype="0" fill="hold" nodeType="withEffect">
                                  <p:stCondLst>
                                    <p:cond delay="0"/>
                                  </p:stCondLst>
                                  <p:childTnLst>
                                    <p:set>
                                      <p:cBhvr>
                                        <p:cTn id="102" dur="1" fill="hold">
                                          <p:stCondLst>
                                            <p:cond delay="0"/>
                                          </p:stCondLst>
                                        </p:cTn>
                                        <p:tgtEl>
                                          <p:spTgt spid="8"/>
                                        </p:tgtEl>
                                        <p:attrNameLst>
                                          <p:attrName>style.visibility</p:attrName>
                                        </p:attrNameLst>
                                      </p:cBhvr>
                                      <p:to>
                                        <p:strVal val="hidden"/>
                                      </p:to>
                                    </p:set>
                                  </p:childTnLst>
                                </p:cTn>
                              </p:par>
                            </p:childTnLst>
                          </p:cTn>
                        </p:par>
                        <p:par>
                          <p:cTn id="103" fill="hold">
                            <p:stCondLst>
                              <p:cond delay="2500"/>
                            </p:stCondLst>
                            <p:childTnLst>
                              <p:par>
                                <p:cTn id="104" presetID="42" presetClass="path" presetSubtype="0" accel="50000" decel="50000" fill="hold" nodeType="afterEffect">
                                  <p:stCondLst>
                                    <p:cond delay="0"/>
                                  </p:stCondLst>
                                  <p:childTnLst>
                                    <p:animMotion origin="layout" path="M 1.875E-6 1.48148E-6 L 0.23138 0.00254 " pathEditMode="relative" rAng="0" ptsTypes="AA">
                                      <p:cBhvr>
                                        <p:cTn id="105" dur="1000" fill="hold"/>
                                        <p:tgtEl>
                                          <p:spTgt spid="9"/>
                                        </p:tgtEl>
                                        <p:attrNameLst>
                                          <p:attrName>ppt_x</p:attrName>
                                          <p:attrName>ppt_y</p:attrName>
                                        </p:attrNameLst>
                                      </p:cBhvr>
                                      <p:rCtr x="11576" y="185"/>
                                    </p:animMotion>
                                  </p:childTnLst>
                                </p:cTn>
                              </p:par>
                              <p:par>
                                <p:cTn id="106" presetID="22" presetClass="entr" presetSubtype="8" fill="hold" nodeType="withEffect">
                                  <p:stCondLst>
                                    <p:cond delay="0"/>
                                  </p:stCondLst>
                                  <p:childTnLst>
                                    <p:set>
                                      <p:cBhvr>
                                        <p:cTn id="107" dur="1" fill="hold">
                                          <p:stCondLst>
                                            <p:cond delay="0"/>
                                          </p:stCondLst>
                                        </p:cTn>
                                        <p:tgtEl>
                                          <p:spTgt spid="59"/>
                                        </p:tgtEl>
                                        <p:attrNameLst>
                                          <p:attrName>style.visibility</p:attrName>
                                        </p:attrNameLst>
                                      </p:cBhvr>
                                      <p:to>
                                        <p:strVal val="visible"/>
                                      </p:to>
                                    </p:set>
                                    <p:animEffect transition="in" filter="wipe(left)">
                                      <p:cBhvr>
                                        <p:cTn id="108" dur="500"/>
                                        <p:tgtEl>
                                          <p:spTgt spid="59"/>
                                        </p:tgtEl>
                                      </p:cBhvr>
                                    </p:animEffect>
                                  </p:childTnLst>
                                </p:cTn>
                              </p:par>
                            </p:childTnLst>
                          </p:cTn>
                        </p:par>
                        <p:par>
                          <p:cTn id="109" fill="hold">
                            <p:stCondLst>
                              <p:cond delay="3500"/>
                            </p:stCondLst>
                            <p:childTnLst>
                              <p:par>
                                <p:cTn id="110" presetID="1" presetClass="entr" presetSubtype="0" fill="hold" nodeType="afterEffect">
                                  <p:stCondLst>
                                    <p:cond delay="0"/>
                                  </p:stCondLst>
                                  <p:childTnLst>
                                    <p:set>
                                      <p:cBhvr>
                                        <p:cTn id="111" dur="1" fill="hold">
                                          <p:stCondLst>
                                            <p:cond delay="0"/>
                                          </p:stCondLst>
                                        </p:cTn>
                                        <p:tgtEl>
                                          <p:spTgt spid="10"/>
                                        </p:tgtEl>
                                        <p:attrNameLst>
                                          <p:attrName>style.visibility</p:attrName>
                                        </p:attrNameLst>
                                      </p:cBhvr>
                                      <p:to>
                                        <p:strVal val="visible"/>
                                      </p:to>
                                    </p:set>
                                  </p:childTnLst>
                                </p:cTn>
                              </p:par>
                              <p:par>
                                <p:cTn id="112" presetID="1" presetClass="exit" presetSubtype="0" fill="hold" nodeType="withEffect">
                                  <p:stCondLst>
                                    <p:cond delay="0"/>
                                  </p:stCondLst>
                                  <p:childTnLst>
                                    <p:set>
                                      <p:cBhvr>
                                        <p:cTn id="113" dur="1" fill="hold">
                                          <p:stCondLst>
                                            <p:cond delay="0"/>
                                          </p:stCondLst>
                                        </p:cTn>
                                        <p:tgtEl>
                                          <p:spTgt spid="9"/>
                                        </p:tgtEl>
                                        <p:attrNameLst>
                                          <p:attrName>style.visibility</p:attrName>
                                        </p:attrNameLst>
                                      </p:cBhvr>
                                      <p:to>
                                        <p:strVal val="hidden"/>
                                      </p:to>
                                    </p:set>
                                  </p:childTnLst>
                                </p:cTn>
                              </p:par>
                            </p:childTnLst>
                          </p:cTn>
                        </p:par>
                        <p:par>
                          <p:cTn id="114" fill="hold">
                            <p:stCondLst>
                              <p:cond delay="3500"/>
                            </p:stCondLst>
                            <p:childTnLst>
                              <p:par>
                                <p:cTn id="115" presetID="0" presetClass="path" presetSubtype="0" accel="50000" decel="50000" fill="hold" nodeType="afterEffect">
                                  <p:stCondLst>
                                    <p:cond delay="0"/>
                                  </p:stCondLst>
                                  <p:childTnLst>
                                    <p:animMotion origin="layout" path="M -0.00104 0.0044 L -0.05287 -0.0449 L -0.0543 -0.24606 L -0.58893 -0.24537 L -0.59037 -0.0037 " pathEditMode="relative" ptsTypes="AAAAA">
                                      <p:cBhvr>
                                        <p:cTn id="116" dur="1000" fill="hold"/>
                                        <p:tgtEl>
                                          <p:spTgt spid="10"/>
                                        </p:tgtEl>
                                        <p:attrNameLst>
                                          <p:attrName>ppt_x</p:attrName>
                                          <p:attrName>ppt_y</p:attrName>
                                        </p:attrNameLst>
                                      </p:cBhvr>
                                    </p:animMotion>
                                  </p:childTnLst>
                                </p:cTn>
                              </p:par>
                            </p:childTnLst>
                          </p:cTn>
                        </p:par>
                        <p:par>
                          <p:cTn id="117" fill="hold">
                            <p:stCondLst>
                              <p:cond delay="4500"/>
                            </p:stCondLst>
                            <p:childTnLst>
                              <p:par>
                                <p:cTn id="118" presetID="1" presetClass="entr" presetSubtype="0" fill="hold" nodeType="afterEffect">
                                  <p:stCondLst>
                                    <p:cond delay="0"/>
                                  </p:stCondLst>
                                  <p:childTnLst>
                                    <p:set>
                                      <p:cBhvr>
                                        <p:cTn id="119" dur="1" fill="hold">
                                          <p:stCondLst>
                                            <p:cond delay="0"/>
                                          </p:stCondLst>
                                        </p:cTn>
                                        <p:tgtEl>
                                          <p:spTgt spid="11"/>
                                        </p:tgtEl>
                                        <p:attrNameLst>
                                          <p:attrName>style.visibility</p:attrName>
                                        </p:attrNameLst>
                                      </p:cBhvr>
                                      <p:to>
                                        <p:strVal val="visible"/>
                                      </p:to>
                                    </p:set>
                                  </p:childTnLst>
                                </p:cTn>
                              </p:par>
                              <p:par>
                                <p:cTn id="120" presetID="1" presetClass="exit" presetSubtype="0" fill="hold" nodeType="withEffect">
                                  <p:stCondLst>
                                    <p:cond delay="0"/>
                                  </p:stCondLst>
                                  <p:childTnLst>
                                    <p:set>
                                      <p:cBhvr>
                                        <p:cTn id="121" dur="1" fill="hold">
                                          <p:stCondLst>
                                            <p:cond delay="0"/>
                                          </p:stCondLst>
                                        </p:cTn>
                                        <p:tgtEl>
                                          <p:spTgt spid="10"/>
                                        </p:tgtEl>
                                        <p:attrNameLst>
                                          <p:attrName>style.visibility</p:attrName>
                                        </p:attrNameLst>
                                      </p:cBhvr>
                                      <p:to>
                                        <p:strVal val="hidden"/>
                                      </p:to>
                                    </p:set>
                                  </p:childTnLst>
                                </p:cTn>
                              </p:par>
                            </p:childTnLst>
                          </p:cTn>
                        </p:par>
                        <p:par>
                          <p:cTn id="122" fill="hold">
                            <p:stCondLst>
                              <p:cond delay="4500"/>
                            </p:stCondLst>
                            <p:childTnLst>
                              <p:par>
                                <p:cTn id="123" presetID="9" presetClass="exit" presetSubtype="0" fill="hold" nodeType="afterEffect">
                                  <p:stCondLst>
                                    <p:cond delay="0"/>
                                  </p:stCondLst>
                                  <p:childTnLst>
                                    <p:animEffect transition="out" filter="dissolve">
                                      <p:cBhvr>
                                        <p:cTn id="124" dur="500"/>
                                        <p:tgtEl>
                                          <p:spTgt spid="11"/>
                                        </p:tgtEl>
                                      </p:cBhvr>
                                    </p:animEffect>
                                    <p:set>
                                      <p:cBhvr>
                                        <p:cTn id="125" dur="1" fill="hold">
                                          <p:stCondLst>
                                            <p:cond delay="499"/>
                                          </p:stCondLst>
                                        </p:cTn>
                                        <p:tgtEl>
                                          <p:spTgt spid="11"/>
                                        </p:tgtEl>
                                        <p:attrNameLst>
                                          <p:attrName>style.visibility</p:attrName>
                                        </p:attrNameLst>
                                      </p:cBhvr>
                                      <p:to>
                                        <p:strVal val="hidden"/>
                                      </p:to>
                                    </p:set>
                                  </p:childTnLst>
                                </p:cTn>
                              </p:par>
                            </p:childTnLst>
                          </p:cTn>
                        </p:par>
                      </p:childTnLst>
                    </p:cTn>
                  </p:par>
                  <p:par>
                    <p:cTn id="126" fill="hold">
                      <p:stCondLst>
                        <p:cond delay="indefinite"/>
                      </p:stCondLst>
                      <p:childTnLst>
                        <p:par>
                          <p:cTn id="127" fill="hold">
                            <p:stCondLst>
                              <p:cond delay="0"/>
                            </p:stCondLst>
                            <p:childTnLst>
                              <p:par>
                                <p:cTn id="128" presetID="10" presetClass="entr" presetSubtype="0" fill="hold" nodeType="clickEffect">
                                  <p:stCondLst>
                                    <p:cond delay="0"/>
                                  </p:stCondLst>
                                  <p:childTnLst>
                                    <p:set>
                                      <p:cBhvr>
                                        <p:cTn id="129" dur="1" fill="hold">
                                          <p:stCondLst>
                                            <p:cond delay="0"/>
                                          </p:stCondLst>
                                        </p:cTn>
                                        <p:tgtEl>
                                          <p:spTgt spid="13"/>
                                        </p:tgtEl>
                                        <p:attrNameLst>
                                          <p:attrName>style.visibility</p:attrName>
                                        </p:attrNameLst>
                                      </p:cBhvr>
                                      <p:to>
                                        <p:strVal val="visible"/>
                                      </p:to>
                                    </p:set>
                                    <p:animEffect transition="in" filter="fade">
                                      <p:cBhvr>
                                        <p:cTn id="130" dur="500"/>
                                        <p:tgtEl>
                                          <p:spTgt spid="13"/>
                                        </p:tgtEl>
                                      </p:cBhvr>
                                    </p:animEffect>
                                  </p:childTnLst>
                                </p:cTn>
                              </p:par>
                            </p:childTnLst>
                          </p:cTn>
                        </p:par>
                        <p:par>
                          <p:cTn id="131" fill="hold">
                            <p:stCondLst>
                              <p:cond delay="500"/>
                            </p:stCondLst>
                            <p:childTnLst>
                              <p:par>
                                <p:cTn id="132" presetID="0" presetClass="path" presetSubtype="0" accel="50000" decel="50000" fill="hold" nodeType="afterEffect">
                                  <p:stCondLst>
                                    <p:cond delay="0"/>
                                  </p:stCondLst>
                                  <p:childTnLst>
                                    <p:animMotion origin="layout" path="M 3.75E-6 2.59259E-6 L 0.02422 0.03565 L 0.10078 0.13102 L 0.23164 0.13102 " pathEditMode="relative" rAng="0" ptsTypes="AAAA">
                                      <p:cBhvr>
                                        <p:cTn id="133" dur="1000" fill="hold"/>
                                        <p:tgtEl>
                                          <p:spTgt spid="13"/>
                                        </p:tgtEl>
                                        <p:attrNameLst>
                                          <p:attrName>ppt_x</p:attrName>
                                          <p:attrName>ppt_y</p:attrName>
                                        </p:attrNameLst>
                                      </p:cBhvr>
                                      <p:rCtr x="11576" y="6551"/>
                                    </p:animMotion>
                                  </p:childTnLst>
                                </p:cTn>
                              </p:par>
                              <p:par>
                                <p:cTn id="134" presetID="22" presetClass="entr" presetSubtype="8" fill="hold" nodeType="withEffect">
                                  <p:stCondLst>
                                    <p:cond delay="0"/>
                                  </p:stCondLst>
                                  <p:childTnLst>
                                    <p:set>
                                      <p:cBhvr>
                                        <p:cTn id="135" dur="1" fill="hold">
                                          <p:stCondLst>
                                            <p:cond delay="0"/>
                                          </p:stCondLst>
                                        </p:cTn>
                                        <p:tgtEl>
                                          <p:spTgt spid="32"/>
                                        </p:tgtEl>
                                        <p:attrNameLst>
                                          <p:attrName>style.visibility</p:attrName>
                                        </p:attrNameLst>
                                      </p:cBhvr>
                                      <p:to>
                                        <p:strVal val="visible"/>
                                      </p:to>
                                    </p:set>
                                    <p:animEffect transition="in" filter="wipe(left)">
                                      <p:cBhvr>
                                        <p:cTn id="136" dur="500"/>
                                        <p:tgtEl>
                                          <p:spTgt spid="32"/>
                                        </p:tgtEl>
                                      </p:cBhvr>
                                    </p:animEffect>
                                  </p:childTnLst>
                                </p:cTn>
                              </p:par>
                            </p:childTnLst>
                          </p:cTn>
                        </p:par>
                        <p:par>
                          <p:cTn id="137" fill="hold">
                            <p:stCondLst>
                              <p:cond delay="1500"/>
                            </p:stCondLst>
                            <p:childTnLst>
                              <p:par>
                                <p:cTn id="138" presetID="1" presetClass="entr" presetSubtype="0" fill="hold" nodeType="afterEffect">
                                  <p:stCondLst>
                                    <p:cond delay="0"/>
                                  </p:stCondLst>
                                  <p:childTnLst>
                                    <p:set>
                                      <p:cBhvr>
                                        <p:cTn id="139" dur="1" fill="hold">
                                          <p:stCondLst>
                                            <p:cond delay="0"/>
                                          </p:stCondLst>
                                        </p:cTn>
                                        <p:tgtEl>
                                          <p:spTgt spid="14"/>
                                        </p:tgtEl>
                                        <p:attrNameLst>
                                          <p:attrName>style.visibility</p:attrName>
                                        </p:attrNameLst>
                                      </p:cBhvr>
                                      <p:to>
                                        <p:strVal val="visible"/>
                                      </p:to>
                                    </p:set>
                                  </p:childTnLst>
                                </p:cTn>
                              </p:par>
                              <p:par>
                                <p:cTn id="140" presetID="1" presetClass="exit" presetSubtype="0" fill="hold" nodeType="withEffect">
                                  <p:stCondLst>
                                    <p:cond delay="0"/>
                                  </p:stCondLst>
                                  <p:childTnLst>
                                    <p:set>
                                      <p:cBhvr>
                                        <p:cTn id="141" dur="1" fill="hold">
                                          <p:stCondLst>
                                            <p:cond delay="0"/>
                                          </p:stCondLst>
                                        </p:cTn>
                                        <p:tgtEl>
                                          <p:spTgt spid="13"/>
                                        </p:tgtEl>
                                        <p:attrNameLst>
                                          <p:attrName>style.visibility</p:attrName>
                                        </p:attrNameLst>
                                      </p:cBhvr>
                                      <p:to>
                                        <p:strVal val="hidden"/>
                                      </p:to>
                                    </p:set>
                                  </p:childTnLst>
                                </p:cTn>
                              </p:par>
                            </p:childTnLst>
                          </p:cTn>
                        </p:par>
                        <p:par>
                          <p:cTn id="142" fill="hold">
                            <p:stCondLst>
                              <p:cond delay="1500"/>
                            </p:stCondLst>
                            <p:childTnLst>
                              <p:par>
                                <p:cTn id="143" presetID="42" presetClass="path" presetSubtype="0" accel="50000" decel="50000" fill="hold" nodeType="afterEffect">
                                  <p:stCondLst>
                                    <p:cond delay="0"/>
                                  </p:stCondLst>
                                  <p:childTnLst>
                                    <p:animMotion origin="layout" path="M 3.33333E-6 4.07407E-6 L 0.12591 4.07407E-6 " pathEditMode="relative" rAng="0" ptsTypes="AA">
                                      <p:cBhvr>
                                        <p:cTn id="144" dur="1000" fill="hold"/>
                                        <p:tgtEl>
                                          <p:spTgt spid="14"/>
                                        </p:tgtEl>
                                        <p:attrNameLst>
                                          <p:attrName>ppt_x</p:attrName>
                                          <p:attrName>ppt_y</p:attrName>
                                        </p:attrNameLst>
                                      </p:cBhvr>
                                      <p:rCtr x="6289" y="0"/>
                                    </p:animMotion>
                                  </p:childTnLst>
                                </p:cTn>
                              </p:par>
                              <p:par>
                                <p:cTn id="145" presetID="22" presetClass="entr" presetSubtype="8" fill="hold"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wipe(left)">
                                      <p:cBhvr>
                                        <p:cTn id="147" dur="500"/>
                                        <p:tgtEl>
                                          <p:spTgt spid="55"/>
                                        </p:tgtEl>
                                      </p:cBhvr>
                                    </p:animEffect>
                                  </p:childTnLst>
                                </p:cTn>
                              </p:par>
                            </p:childTnLst>
                          </p:cTn>
                        </p:par>
                        <p:par>
                          <p:cTn id="148" fill="hold">
                            <p:stCondLst>
                              <p:cond delay="2500"/>
                            </p:stCondLst>
                            <p:childTnLst>
                              <p:par>
                                <p:cTn id="149" presetID="1" presetClass="entr" presetSubtype="0" fill="hold" nodeType="afterEffect">
                                  <p:stCondLst>
                                    <p:cond delay="0"/>
                                  </p:stCondLst>
                                  <p:childTnLst>
                                    <p:set>
                                      <p:cBhvr>
                                        <p:cTn id="150" dur="1" fill="hold">
                                          <p:stCondLst>
                                            <p:cond delay="0"/>
                                          </p:stCondLst>
                                        </p:cTn>
                                        <p:tgtEl>
                                          <p:spTgt spid="15"/>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14"/>
                                        </p:tgtEl>
                                        <p:attrNameLst>
                                          <p:attrName>style.visibility</p:attrName>
                                        </p:attrNameLst>
                                      </p:cBhvr>
                                      <p:to>
                                        <p:strVal val="hidden"/>
                                      </p:to>
                                    </p:set>
                                  </p:childTnLst>
                                </p:cTn>
                              </p:par>
                            </p:childTnLst>
                          </p:cTn>
                        </p:par>
                        <p:par>
                          <p:cTn id="153" fill="hold">
                            <p:stCondLst>
                              <p:cond delay="2500"/>
                            </p:stCondLst>
                            <p:childTnLst>
                              <p:par>
                                <p:cTn id="154" presetID="10" presetClass="entr" presetSubtype="0" fill="hold" nodeType="afterEffect">
                                  <p:stCondLst>
                                    <p:cond delay="0"/>
                                  </p:stCondLst>
                                  <p:childTnLst>
                                    <p:set>
                                      <p:cBhvr>
                                        <p:cTn id="155" dur="1" fill="hold">
                                          <p:stCondLst>
                                            <p:cond delay="0"/>
                                          </p:stCondLst>
                                        </p:cTn>
                                        <p:tgtEl>
                                          <p:spTgt spid="16"/>
                                        </p:tgtEl>
                                        <p:attrNameLst>
                                          <p:attrName>style.visibility</p:attrName>
                                        </p:attrNameLst>
                                      </p:cBhvr>
                                      <p:to>
                                        <p:strVal val="visible"/>
                                      </p:to>
                                    </p:set>
                                    <p:animEffect transition="in" filter="fade">
                                      <p:cBhvr>
                                        <p:cTn id="156" dur="500"/>
                                        <p:tgtEl>
                                          <p:spTgt spid="16"/>
                                        </p:tgtEl>
                                      </p:cBhvr>
                                    </p:animEffect>
                                  </p:childTnLst>
                                </p:cTn>
                              </p:par>
                              <p:par>
                                <p:cTn id="157" presetID="1" presetClass="exit" presetSubtype="0" fill="hold" nodeType="withEffect">
                                  <p:stCondLst>
                                    <p:cond delay="0"/>
                                  </p:stCondLst>
                                  <p:childTnLst>
                                    <p:set>
                                      <p:cBhvr>
                                        <p:cTn id="158" dur="1" fill="hold">
                                          <p:stCondLst>
                                            <p:cond delay="0"/>
                                          </p:stCondLst>
                                        </p:cTn>
                                        <p:tgtEl>
                                          <p:spTgt spid="15"/>
                                        </p:tgtEl>
                                        <p:attrNameLst>
                                          <p:attrName>style.visibility</p:attrName>
                                        </p:attrNameLst>
                                      </p:cBhvr>
                                      <p:to>
                                        <p:strVal val="hidden"/>
                                      </p:to>
                                    </p:set>
                                  </p:childTnLst>
                                </p:cTn>
                              </p:par>
                            </p:childTnLst>
                          </p:cTn>
                        </p:par>
                        <p:par>
                          <p:cTn id="159" fill="hold">
                            <p:stCondLst>
                              <p:cond delay="3000"/>
                            </p:stCondLst>
                            <p:childTnLst>
                              <p:par>
                                <p:cTn id="160" presetID="0" presetClass="path" presetSubtype="0" accel="50000" decel="50000" fill="hold" nodeType="afterEffect">
                                  <p:stCondLst>
                                    <p:cond delay="0"/>
                                  </p:stCondLst>
                                  <p:childTnLst>
                                    <p:animMotion origin="layout" path="M 1.875E-6 -0.00116 L 0.03151 -0.00231 L 0.10833 -0.13218 L 0.23112 -0.13218 " pathEditMode="relative" rAng="0" ptsTypes="AAAA">
                                      <p:cBhvr>
                                        <p:cTn id="161" dur="1000" fill="hold"/>
                                        <p:tgtEl>
                                          <p:spTgt spid="16"/>
                                        </p:tgtEl>
                                        <p:attrNameLst>
                                          <p:attrName>ppt_x</p:attrName>
                                          <p:attrName>ppt_y</p:attrName>
                                        </p:attrNameLst>
                                      </p:cBhvr>
                                      <p:rCtr x="11549" y="-6551"/>
                                    </p:animMotion>
                                  </p:childTnLst>
                                </p:cTn>
                              </p:par>
                              <p:par>
                                <p:cTn id="162" presetID="22" presetClass="entr" presetSubtype="8" fill="hold" nodeType="withEffect">
                                  <p:stCondLst>
                                    <p:cond delay="0"/>
                                  </p:stCondLst>
                                  <p:childTnLst>
                                    <p:set>
                                      <p:cBhvr>
                                        <p:cTn id="163" dur="1" fill="hold">
                                          <p:stCondLst>
                                            <p:cond delay="0"/>
                                          </p:stCondLst>
                                        </p:cTn>
                                        <p:tgtEl>
                                          <p:spTgt spid="62"/>
                                        </p:tgtEl>
                                        <p:attrNameLst>
                                          <p:attrName>style.visibility</p:attrName>
                                        </p:attrNameLst>
                                      </p:cBhvr>
                                      <p:to>
                                        <p:strVal val="visible"/>
                                      </p:to>
                                    </p:set>
                                    <p:animEffect transition="in" filter="wipe(left)">
                                      <p:cBhvr>
                                        <p:cTn id="164" dur="500"/>
                                        <p:tgtEl>
                                          <p:spTgt spid="62"/>
                                        </p:tgtEl>
                                      </p:cBhvr>
                                    </p:animEffect>
                                  </p:childTnLst>
                                </p:cTn>
                              </p:par>
                            </p:childTnLst>
                          </p:cTn>
                        </p:par>
                        <p:par>
                          <p:cTn id="165" fill="hold">
                            <p:stCondLst>
                              <p:cond delay="4000"/>
                            </p:stCondLst>
                            <p:childTnLst>
                              <p:par>
                                <p:cTn id="166" presetID="1" presetClass="entr" presetSubtype="0" fill="hold" nodeType="afterEffect">
                                  <p:stCondLst>
                                    <p:cond delay="0"/>
                                  </p:stCondLst>
                                  <p:childTnLst>
                                    <p:set>
                                      <p:cBhvr>
                                        <p:cTn id="167" dur="1" fill="hold">
                                          <p:stCondLst>
                                            <p:cond delay="0"/>
                                          </p:stCondLst>
                                        </p:cTn>
                                        <p:tgtEl>
                                          <p:spTgt spid="17"/>
                                        </p:tgtEl>
                                        <p:attrNameLst>
                                          <p:attrName>style.visibility</p:attrName>
                                        </p:attrNameLst>
                                      </p:cBhvr>
                                      <p:to>
                                        <p:strVal val="visible"/>
                                      </p:to>
                                    </p:set>
                                  </p:childTnLst>
                                </p:cTn>
                              </p:par>
                              <p:par>
                                <p:cTn id="168" presetID="1" presetClass="exit" presetSubtype="0" fill="hold" nodeType="withEffect">
                                  <p:stCondLst>
                                    <p:cond delay="0"/>
                                  </p:stCondLst>
                                  <p:childTnLst>
                                    <p:set>
                                      <p:cBhvr>
                                        <p:cTn id="169" dur="1" fill="hold">
                                          <p:stCondLst>
                                            <p:cond delay="0"/>
                                          </p:stCondLst>
                                        </p:cTn>
                                        <p:tgtEl>
                                          <p:spTgt spid="16"/>
                                        </p:tgtEl>
                                        <p:attrNameLst>
                                          <p:attrName>style.visibility</p:attrName>
                                        </p:attrNameLst>
                                      </p:cBhvr>
                                      <p:to>
                                        <p:strVal val="hidden"/>
                                      </p:to>
                                    </p:set>
                                  </p:childTnLst>
                                </p:cTn>
                              </p:par>
                            </p:childTnLst>
                          </p:cTn>
                        </p:par>
                        <p:par>
                          <p:cTn id="170" fill="hold">
                            <p:stCondLst>
                              <p:cond delay="4000"/>
                            </p:stCondLst>
                            <p:childTnLst>
                              <p:par>
                                <p:cTn id="171" presetID="0" presetClass="path" presetSubtype="0" accel="50000" decel="50000" fill="hold" nodeType="afterEffect">
                                  <p:stCondLst>
                                    <p:cond delay="0"/>
                                  </p:stCondLst>
                                  <p:childTnLst>
                                    <p:animMotion origin="layout" path="M -0.00208 -0.00301 L -0.05287 -0.04421 L -0.05391 -0.24722 L -0.58984 -0.24722 L -0.59232 -0.00393 " pathEditMode="relative" ptsTypes="AAAAA">
                                      <p:cBhvr>
                                        <p:cTn id="172" dur="1000" fill="hold"/>
                                        <p:tgtEl>
                                          <p:spTgt spid="17"/>
                                        </p:tgtEl>
                                        <p:attrNameLst>
                                          <p:attrName>ppt_x</p:attrName>
                                          <p:attrName>ppt_y</p:attrName>
                                        </p:attrNameLst>
                                      </p:cBhvr>
                                    </p:animMotion>
                                  </p:childTnLst>
                                </p:cTn>
                              </p:par>
                            </p:childTnLst>
                          </p:cTn>
                        </p:par>
                        <p:par>
                          <p:cTn id="173" fill="hold">
                            <p:stCondLst>
                              <p:cond delay="5000"/>
                            </p:stCondLst>
                            <p:childTnLst>
                              <p:par>
                                <p:cTn id="174" presetID="1" presetClass="entr" presetSubtype="0" fill="hold" nodeType="afterEffect">
                                  <p:stCondLst>
                                    <p:cond delay="0"/>
                                  </p:stCondLst>
                                  <p:childTnLst>
                                    <p:set>
                                      <p:cBhvr>
                                        <p:cTn id="175" dur="1" fill="hold">
                                          <p:stCondLst>
                                            <p:cond delay="0"/>
                                          </p:stCondLst>
                                        </p:cTn>
                                        <p:tgtEl>
                                          <p:spTgt spid="19"/>
                                        </p:tgtEl>
                                        <p:attrNameLst>
                                          <p:attrName>style.visibility</p:attrName>
                                        </p:attrNameLst>
                                      </p:cBhvr>
                                      <p:to>
                                        <p:strVal val="visible"/>
                                      </p:to>
                                    </p:set>
                                  </p:childTnLst>
                                </p:cTn>
                              </p:par>
                              <p:par>
                                <p:cTn id="176" presetID="1" presetClass="exit" presetSubtype="0" fill="hold" nodeType="withEffect">
                                  <p:stCondLst>
                                    <p:cond delay="0"/>
                                  </p:stCondLst>
                                  <p:childTnLst>
                                    <p:set>
                                      <p:cBhvr>
                                        <p:cTn id="177" dur="1" fill="hold">
                                          <p:stCondLst>
                                            <p:cond delay="0"/>
                                          </p:stCondLst>
                                        </p:cTn>
                                        <p:tgtEl>
                                          <p:spTgt spid="17"/>
                                        </p:tgtEl>
                                        <p:attrNameLst>
                                          <p:attrName>style.visibility</p:attrName>
                                        </p:attrNameLst>
                                      </p:cBhvr>
                                      <p:to>
                                        <p:strVal val="hidden"/>
                                      </p:to>
                                    </p:set>
                                  </p:childTnLst>
                                </p:cTn>
                              </p:par>
                            </p:childTnLst>
                          </p:cTn>
                        </p:par>
                        <p:par>
                          <p:cTn id="178" fill="hold">
                            <p:stCondLst>
                              <p:cond delay="5000"/>
                            </p:stCondLst>
                            <p:childTnLst>
                              <p:par>
                                <p:cTn id="179" presetID="9" presetClass="exit" presetSubtype="0" fill="hold" nodeType="afterEffect">
                                  <p:stCondLst>
                                    <p:cond delay="0"/>
                                  </p:stCondLst>
                                  <p:childTnLst>
                                    <p:animEffect transition="out" filter="dissolve">
                                      <p:cBhvr>
                                        <p:cTn id="180" dur="500"/>
                                        <p:tgtEl>
                                          <p:spTgt spid="19"/>
                                        </p:tgtEl>
                                      </p:cBhvr>
                                    </p:animEffect>
                                    <p:set>
                                      <p:cBhvr>
                                        <p:cTn id="18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06ABA-8DA5-33BA-B027-40BCBD69C60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640DC8-C3C1-2E34-58C0-D9CA87EAFC4A}"/>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AA21C06C-EF72-0936-0748-AB3529E2D404}"/>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Consistency</a:t>
            </a:r>
          </a:p>
        </p:txBody>
      </p:sp>
      <p:sp>
        <p:nvSpPr>
          <p:cNvPr id="4" name="Rectangle: Rounded Corners 3">
            <a:extLst>
              <a:ext uri="{FF2B5EF4-FFF2-40B4-BE49-F238E27FC236}">
                <a16:creationId xmlns:a16="http://schemas.microsoft.com/office/drawing/2014/main" id="{0DC0AA7E-36DE-6195-2587-D9FA012619ED}"/>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
        <p:nvSpPr>
          <p:cNvPr id="5" name="Rectangle: Rounded Corners 4">
            <a:extLst>
              <a:ext uri="{FF2B5EF4-FFF2-40B4-BE49-F238E27FC236}">
                <a16:creationId xmlns:a16="http://schemas.microsoft.com/office/drawing/2014/main" id="{57F29B1B-D345-E553-7C6C-AC49673C870F}"/>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Tree>
    <p:extLst>
      <p:ext uri="{BB962C8B-B14F-4D97-AF65-F5344CB8AC3E}">
        <p14:creationId xmlns:p14="http://schemas.microsoft.com/office/powerpoint/2010/main" val="15504965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A9B7C-EEB4-1629-D38B-3D4665CDA6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7278575-0B3F-937B-FD90-2413FC3E4F51}"/>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8340F711-6417-6582-DC99-C4052BDEAD96}"/>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AA4066E7-AD63-99A7-2628-9389B20E803D}"/>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Compensating Logic</a:t>
            </a:r>
          </a:p>
        </p:txBody>
      </p:sp>
      <p:sp>
        <p:nvSpPr>
          <p:cNvPr id="5" name="Rectangle: Rounded Corners 4">
            <a:extLst>
              <a:ext uri="{FF2B5EF4-FFF2-40B4-BE49-F238E27FC236}">
                <a16:creationId xmlns:a16="http://schemas.microsoft.com/office/drawing/2014/main" id="{150D076D-8402-4318-ABF9-836EAB0A8D3F}"/>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a:t>
            </a:r>
          </a:p>
        </p:txBody>
      </p:sp>
    </p:spTree>
    <p:extLst>
      <p:ext uri="{BB962C8B-B14F-4D97-AF65-F5344CB8AC3E}">
        <p14:creationId xmlns:p14="http://schemas.microsoft.com/office/powerpoint/2010/main" val="295240764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DE7C0-ED74-2D34-5D96-526B3574EBD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FE2382-F8BE-0CC6-5FDE-25E0581DEFBD}"/>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B70B9EE8-D7E1-C785-B48A-0009A5312CAB}"/>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Microservices Architecture</a:t>
            </a:r>
          </a:p>
        </p:txBody>
      </p:sp>
      <p:sp>
        <p:nvSpPr>
          <p:cNvPr id="4" name="Rectangle: Rounded Corners 3">
            <a:extLst>
              <a:ext uri="{FF2B5EF4-FFF2-40B4-BE49-F238E27FC236}">
                <a16:creationId xmlns:a16="http://schemas.microsoft.com/office/drawing/2014/main" id="{6517CBD5-6EAC-3349-F2AA-3640EB981121}"/>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E-Commerce Order Processing</a:t>
            </a:r>
          </a:p>
        </p:txBody>
      </p:sp>
      <p:sp>
        <p:nvSpPr>
          <p:cNvPr id="5" name="Rectangle: Rounded Corners 4">
            <a:extLst>
              <a:ext uri="{FF2B5EF4-FFF2-40B4-BE49-F238E27FC236}">
                <a16:creationId xmlns:a16="http://schemas.microsoft.com/office/drawing/2014/main" id="{EDF5ACAD-AB52-704B-BDDF-660303571DFB}"/>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Travel Booking</a:t>
            </a:r>
          </a:p>
        </p:txBody>
      </p:sp>
    </p:spTree>
    <p:extLst>
      <p:ext uri="{BB962C8B-B14F-4D97-AF65-F5344CB8AC3E}">
        <p14:creationId xmlns:p14="http://schemas.microsoft.com/office/powerpoint/2010/main" val="41851810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45FE76-67C2-B957-55B5-B403EB3A669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2AC4DE-1885-2A82-53E8-AA353519266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FAC817A-85CA-C8EB-1464-EA191E2C7ED0}"/>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pic>
        <p:nvPicPr>
          <p:cNvPr id="5" name="Picture 4">
            <a:extLst>
              <a:ext uri="{FF2B5EF4-FFF2-40B4-BE49-F238E27FC236}">
                <a16:creationId xmlns:a16="http://schemas.microsoft.com/office/drawing/2014/main" id="{CA1B10E9-38CD-1AC2-715E-1D2F1FD4B1D8}"/>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87968213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F8677B-923B-D1A6-C9D9-BBE22EE03E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E009DD7-FB28-EA60-7812-26FE88F9278B}"/>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78004C34-5044-4598-3825-F0343B3ECBBA}"/>
              </a:ext>
            </a:extLst>
          </p:cNvPr>
          <p:cNvSpPr/>
          <p:nvPr/>
        </p:nvSpPr>
        <p:spPr>
          <a:xfrm>
            <a:off x="330050" y="1850670"/>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Complexity</a:t>
            </a:r>
          </a:p>
        </p:txBody>
      </p:sp>
      <p:sp>
        <p:nvSpPr>
          <p:cNvPr id="4" name="Rectangle: Rounded Corners 3">
            <a:extLst>
              <a:ext uri="{FF2B5EF4-FFF2-40B4-BE49-F238E27FC236}">
                <a16:creationId xmlns:a16="http://schemas.microsoft.com/office/drawing/2014/main" id="{27CD6862-84E6-0CC5-45F6-167A9D1BE0FA}"/>
              </a:ext>
            </a:extLst>
          </p:cNvPr>
          <p:cNvSpPr/>
          <p:nvPr/>
        </p:nvSpPr>
        <p:spPr>
          <a:xfrm>
            <a:off x="4272480" y="18506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Tree>
    <p:extLst>
      <p:ext uri="{BB962C8B-B14F-4D97-AF65-F5344CB8AC3E}">
        <p14:creationId xmlns:p14="http://schemas.microsoft.com/office/powerpoint/2010/main" val="27012895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9B881-6D93-066A-84CB-A66E03F74C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8EB0914-EC42-6573-356D-4DD6DE7D217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5781FBF-2B63-2AA6-740B-5E4A3DBC53A2}"/>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765C52F0-01B1-3E63-0B99-57D8D7627926}"/>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pic>
        <p:nvPicPr>
          <p:cNvPr id="5" name="Picture 4">
            <a:extLst>
              <a:ext uri="{FF2B5EF4-FFF2-40B4-BE49-F238E27FC236}">
                <a16:creationId xmlns:a16="http://schemas.microsoft.com/office/drawing/2014/main" id="{BDEDCDBD-5E36-5725-ECFE-936C0C3C8A01}"/>
              </a:ext>
            </a:extLst>
          </p:cNvPr>
          <p:cNvPicPr>
            <a:picLocks noChangeAspect="1"/>
          </p:cNvPicPr>
          <p:nvPr/>
        </p:nvPicPr>
        <p:blipFill>
          <a:blip r:embed="rId3"/>
          <a:stretch>
            <a:fillRect/>
          </a:stretch>
        </p:blipFill>
        <p:spPr>
          <a:xfrm>
            <a:off x="4750815" y="1510431"/>
            <a:ext cx="2060655" cy="4695060"/>
          </a:xfrm>
          <a:prstGeom prst="rect">
            <a:avLst/>
          </a:prstGeom>
        </p:spPr>
      </p:pic>
      <p:sp>
        <p:nvSpPr>
          <p:cNvPr id="8" name="TextBox 7">
            <a:extLst>
              <a:ext uri="{FF2B5EF4-FFF2-40B4-BE49-F238E27FC236}">
                <a16:creationId xmlns:a16="http://schemas.microsoft.com/office/drawing/2014/main" id="{49A3F0A8-BB23-EFC9-53D5-F0FC796F5662}"/>
              </a:ext>
            </a:extLst>
          </p:cNvPr>
          <p:cNvSpPr txBox="1"/>
          <p:nvPr/>
        </p:nvSpPr>
        <p:spPr>
          <a:xfrm>
            <a:off x="7575077" y="1420022"/>
            <a:ext cx="1738553" cy="1200329"/>
          </a:xfrm>
          <a:prstGeom prst="rect">
            <a:avLst/>
          </a:prstGeom>
          <a:noFill/>
        </p:spPr>
        <p:txBody>
          <a:bodyPr wrap="none" rtlCol="0">
            <a:spAutoFit/>
          </a:bodyPr>
          <a:lstStyle/>
          <a:p>
            <a:r>
              <a:rPr lang="en-US" dirty="0" err="1"/>
              <a:t>saga.order</a:t>
            </a:r>
            <a:endParaRPr lang="en-US" dirty="0"/>
          </a:p>
          <a:p>
            <a:r>
              <a:rPr lang="en-US" dirty="0" err="1"/>
              <a:t>saga.payment</a:t>
            </a:r>
            <a:endParaRPr lang="en-US" dirty="0"/>
          </a:p>
          <a:p>
            <a:r>
              <a:rPr lang="en-US" dirty="0" err="1"/>
              <a:t>saga.inventory</a:t>
            </a:r>
            <a:endParaRPr lang="en-US" dirty="0"/>
          </a:p>
          <a:p>
            <a:r>
              <a:rPr lang="en-US" dirty="0" err="1"/>
              <a:t>saga.completion</a:t>
            </a:r>
            <a:endParaRPr lang="en-US" dirty="0"/>
          </a:p>
        </p:txBody>
      </p:sp>
    </p:spTree>
    <p:extLst>
      <p:ext uri="{BB962C8B-B14F-4D97-AF65-F5344CB8AC3E}">
        <p14:creationId xmlns:p14="http://schemas.microsoft.com/office/powerpoint/2010/main" val="13652246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44675-F673-5B79-B99B-12E381E95A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A8D638-11EC-3B32-93CB-E4CEC11CCA5E}"/>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C96508EE-1DF1-D128-03B3-7EFA62CD3F2F}"/>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67A16C3E-FB4D-7049-4790-633AD5FA69AA}"/>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363FD0EB-DF53-A0DF-CE08-484CEECE47B7}"/>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pic>
        <p:nvPicPr>
          <p:cNvPr id="7" name="Picture 6">
            <a:extLst>
              <a:ext uri="{FF2B5EF4-FFF2-40B4-BE49-F238E27FC236}">
                <a16:creationId xmlns:a16="http://schemas.microsoft.com/office/drawing/2014/main" id="{1251AE72-9F89-ACFF-3863-9B84500DD14A}"/>
              </a:ext>
            </a:extLst>
          </p:cNvPr>
          <p:cNvPicPr>
            <a:picLocks noChangeAspect="1"/>
          </p:cNvPicPr>
          <p:nvPr/>
        </p:nvPicPr>
        <p:blipFill>
          <a:blip r:embed="rId3"/>
          <a:stretch>
            <a:fillRect/>
          </a:stretch>
        </p:blipFill>
        <p:spPr>
          <a:xfrm>
            <a:off x="4622949" y="1510431"/>
            <a:ext cx="7341955" cy="2129414"/>
          </a:xfrm>
          <a:prstGeom prst="rect">
            <a:avLst/>
          </a:prstGeom>
        </p:spPr>
      </p:pic>
    </p:spTree>
    <p:extLst>
      <p:ext uri="{BB962C8B-B14F-4D97-AF65-F5344CB8AC3E}">
        <p14:creationId xmlns:p14="http://schemas.microsoft.com/office/powerpoint/2010/main" val="1391426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CCD766-EFD4-1E48-7582-3F2A64E0D3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357A98-2DDA-F972-B085-AA62501D20EF}"/>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0C2D4DDE-809C-ACE6-BFE7-5E7C92E3A4FB}"/>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A4E9B26E-A3DF-A6AE-D84B-EFC51309CBBB}"/>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F79F6E56-B721-8C7C-5EE6-4E7B0C117695}"/>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pic>
        <p:nvPicPr>
          <p:cNvPr id="8" name="Picture 7">
            <a:extLst>
              <a:ext uri="{FF2B5EF4-FFF2-40B4-BE49-F238E27FC236}">
                <a16:creationId xmlns:a16="http://schemas.microsoft.com/office/drawing/2014/main" id="{81A158EA-60B5-82FC-A775-C08ADA075B7B}"/>
              </a:ext>
            </a:extLst>
          </p:cNvPr>
          <p:cNvPicPr>
            <a:picLocks noChangeAspect="1"/>
          </p:cNvPicPr>
          <p:nvPr/>
        </p:nvPicPr>
        <p:blipFill>
          <a:blip r:embed="rId3"/>
          <a:stretch>
            <a:fillRect/>
          </a:stretch>
        </p:blipFill>
        <p:spPr>
          <a:xfrm>
            <a:off x="4622949" y="1512028"/>
            <a:ext cx="2603474" cy="4876987"/>
          </a:xfrm>
          <a:prstGeom prst="rect">
            <a:avLst/>
          </a:prstGeom>
        </p:spPr>
      </p:pic>
    </p:spTree>
    <p:extLst>
      <p:ext uri="{BB962C8B-B14F-4D97-AF65-F5344CB8AC3E}">
        <p14:creationId xmlns:p14="http://schemas.microsoft.com/office/powerpoint/2010/main" val="42059484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7B7545-A573-3CC9-6C34-DBE4073A7F2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613242F-BF25-5537-4C8E-314495B1A471}"/>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5B6A4BFD-1A2F-6F27-F87E-CC1C494E12AD}"/>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B5532012-EFFC-91C2-2717-6A6AD6ABCC52}"/>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D78CECA5-AB45-03A7-AFB6-8F46E1BB2103}"/>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pic>
        <p:nvPicPr>
          <p:cNvPr id="8" name="Picture 7">
            <a:extLst>
              <a:ext uri="{FF2B5EF4-FFF2-40B4-BE49-F238E27FC236}">
                <a16:creationId xmlns:a16="http://schemas.microsoft.com/office/drawing/2014/main" id="{D9410A00-E2C5-0623-2D10-61E53E9D07A6}"/>
              </a:ext>
            </a:extLst>
          </p:cNvPr>
          <p:cNvPicPr>
            <a:picLocks noChangeAspect="1"/>
          </p:cNvPicPr>
          <p:nvPr/>
        </p:nvPicPr>
        <p:blipFill>
          <a:blip r:embed="rId3">
            <a:alphaModFix amt="20000"/>
          </a:blip>
          <a:stretch>
            <a:fillRect/>
          </a:stretch>
        </p:blipFill>
        <p:spPr>
          <a:xfrm>
            <a:off x="4622949" y="1512028"/>
            <a:ext cx="2603474" cy="4876987"/>
          </a:xfrm>
          <a:prstGeom prst="rect">
            <a:avLst/>
          </a:prstGeom>
        </p:spPr>
      </p:pic>
      <p:pic>
        <p:nvPicPr>
          <p:cNvPr id="7" name="Picture 6">
            <a:extLst>
              <a:ext uri="{FF2B5EF4-FFF2-40B4-BE49-F238E27FC236}">
                <a16:creationId xmlns:a16="http://schemas.microsoft.com/office/drawing/2014/main" id="{B30B46D0-72B3-5F9E-BAA6-E0EED9D9C0F3}"/>
              </a:ext>
            </a:extLst>
          </p:cNvPr>
          <p:cNvPicPr>
            <a:picLocks noChangeAspect="1"/>
          </p:cNvPicPr>
          <p:nvPr/>
        </p:nvPicPr>
        <p:blipFill>
          <a:blip r:embed="rId4"/>
          <a:stretch>
            <a:fillRect/>
          </a:stretch>
        </p:blipFill>
        <p:spPr>
          <a:xfrm>
            <a:off x="4950336" y="1690688"/>
            <a:ext cx="5448306" cy="4729937"/>
          </a:xfrm>
          <a:prstGeom prst="rect">
            <a:avLst/>
          </a:prstGeom>
          <a:ln>
            <a:solidFill>
              <a:srgbClr val="094843"/>
            </a:solidFill>
          </a:ln>
        </p:spPr>
      </p:pic>
    </p:spTree>
    <p:extLst>
      <p:ext uri="{BB962C8B-B14F-4D97-AF65-F5344CB8AC3E}">
        <p14:creationId xmlns:p14="http://schemas.microsoft.com/office/powerpoint/2010/main" val="339365880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DD3992-EA91-34EB-79D2-52DC4BF273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977622-BC9A-FE06-4F0F-2DE5220878EB}"/>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541BCD2-7493-2A7D-287C-83B236C50260}"/>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E0B7195B-3B25-D8E9-8A7D-7F42AD43A085}"/>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71967D67-FEDC-D48E-9B74-8306E08C47F5}"/>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pic>
        <p:nvPicPr>
          <p:cNvPr id="8" name="Picture 7">
            <a:extLst>
              <a:ext uri="{FF2B5EF4-FFF2-40B4-BE49-F238E27FC236}">
                <a16:creationId xmlns:a16="http://schemas.microsoft.com/office/drawing/2014/main" id="{DBB00E98-64ED-311E-28C6-92F8B2DFE0F7}"/>
              </a:ext>
            </a:extLst>
          </p:cNvPr>
          <p:cNvPicPr>
            <a:picLocks noChangeAspect="1"/>
          </p:cNvPicPr>
          <p:nvPr/>
        </p:nvPicPr>
        <p:blipFill>
          <a:blip r:embed="rId3">
            <a:alphaModFix amt="20000"/>
          </a:blip>
          <a:stretch>
            <a:fillRect/>
          </a:stretch>
        </p:blipFill>
        <p:spPr>
          <a:xfrm>
            <a:off x="4622949" y="1512028"/>
            <a:ext cx="2603474" cy="4876987"/>
          </a:xfrm>
          <a:prstGeom prst="rect">
            <a:avLst/>
          </a:prstGeom>
        </p:spPr>
      </p:pic>
      <p:pic>
        <p:nvPicPr>
          <p:cNvPr id="9" name="Picture 8">
            <a:extLst>
              <a:ext uri="{FF2B5EF4-FFF2-40B4-BE49-F238E27FC236}">
                <a16:creationId xmlns:a16="http://schemas.microsoft.com/office/drawing/2014/main" id="{C907BA26-4B4C-3A6D-3C5C-36F085C680ED}"/>
              </a:ext>
            </a:extLst>
          </p:cNvPr>
          <p:cNvPicPr>
            <a:picLocks noChangeAspect="1"/>
          </p:cNvPicPr>
          <p:nvPr/>
        </p:nvPicPr>
        <p:blipFill>
          <a:blip r:embed="rId4"/>
          <a:stretch>
            <a:fillRect/>
          </a:stretch>
        </p:blipFill>
        <p:spPr>
          <a:xfrm>
            <a:off x="3625424" y="2450124"/>
            <a:ext cx="8364117" cy="3000794"/>
          </a:xfrm>
          <a:prstGeom prst="rect">
            <a:avLst/>
          </a:prstGeom>
          <a:ln>
            <a:solidFill>
              <a:srgbClr val="094843"/>
            </a:solidFill>
          </a:ln>
        </p:spPr>
      </p:pic>
    </p:spTree>
    <p:extLst>
      <p:ext uri="{BB962C8B-B14F-4D97-AF65-F5344CB8AC3E}">
        <p14:creationId xmlns:p14="http://schemas.microsoft.com/office/powerpoint/2010/main" val="249154432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C25A6D-989B-AF34-EE32-4543530FA3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A3D2AE-0E3C-7B96-F283-E2C9E0ABE80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655D8B0-FA42-72C3-535A-CE4F3761FD0E}"/>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77324E56-EEEF-075A-826B-1840669EB788}"/>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BFAEEF0A-8495-A7F2-B506-31EB865FFFED}"/>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pic>
        <p:nvPicPr>
          <p:cNvPr id="8" name="Picture 7">
            <a:extLst>
              <a:ext uri="{FF2B5EF4-FFF2-40B4-BE49-F238E27FC236}">
                <a16:creationId xmlns:a16="http://schemas.microsoft.com/office/drawing/2014/main" id="{4E1AA47C-8214-13B4-086A-BA825643AC63}"/>
              </a:ext>
            </a:extLst>
          </p:cNvPr>
          <p:cNvPicPr>
            <a:picLocks noChangeAspect="1"/>
          </p:cNvPicPr>
          <p:nvPr/>
        </p:nvPicPr>
        <p:blipFill>
          <a:blip r:embed="rId3">
            <a:alphaModFix amt="20000"/>
          </a:blip>
          <a:stretch>
            <a:fillRect/>
          </a:stretch>
        </p:blipFill>
        <p:spPr>
          <a:xfrm>
            <a:off x="4622949" y="1512028"/>
            <a:ext cx="2603474" cy="4876987"/>
          </a:xfrm>
          <a:prstGeom prst="rect">
            <a:avLst/>
          </a:prstGeom>
        </p:spPr>
      </p:pic>
      <p:pic>
        <p:nvPicPr>
          <p:cNvPr id="7" name="Picture 6">
            <a:extLst>
              <a:ext uri="{FF2B5EF4-FFF2-40B4-BE49-F238E27FC236}">
                <a16:creationId xmlns:a16="http://schemas.microsoft.com/office/drawing/2014/main" id="{697F68BC-E366-7B0E-F0A2-2E6D3BFC981E}"/>
              </a:ext>
            </a:extLst>
          </p:cNvPr>
          <p:cNvPicPr>
            <a:picLocks noChangeAspect="1"/>
          </p:cNvPicPr>
          <p:nvPr/>
        </p:nvPicPr>
        <p:blipFill>
          <a:blip r:embed="rId4"/>
          <a:stretch>
            <a:fillRect/>
          </a:stretch>
        </p:blipFill>
        <p:spPr>
          <a:xfrm>
            <a:off x="4793930" y="1510431"/>
            <a:ext cx="4496181" cy="5099814"/>
          </a:xfrm>
          <a:prstGeom prst="rect">
            <a:avLst/>
          </a:prstGeom>
          <a:ln>
            <a:solidFill>
              <a:srgbClr val="094843"/>
            </a:solidFill>
          </a:ln>
        </p:spPr>
      </p:pic>
    </p:spTree>
    <p:extLst>
      <p:ext uri="{BB962C8B-B14F-4D97-AF65-F5344CB8AC3E}">
        <p14:creationId xmlns:p14="http://schemas.microsoft.com/office/powerpoint/2010/main" val="40292389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03CE8-76A9-55F3-CB2D-A77D2CF9CF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3F7388-E42E-7FBF-4FB2-65EFB4DEF593}"/>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0C4E009D-BECB-61AB-29B8-7A867B630C4B}"/>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65096ED6-AB46-32FF-FB15-58BAD3AB2F4E}"/>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8E53AA85-3B78-8B35-2FC2-6705B553840B}"/>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sp>
        <p:nvSpPr>
          <p:cNvPr id="5" name="Rectangle: Rounded Corners 4">
            <a:extLst>
              <a:ext uri="{FF2B5EF4-FFF2-40B4-BE49-F238E27FC236}">
                <a16:creationId xmlns:a16="http://schemas.microsoft.com/office/drawing/2014/main" id="{5CD3EB22-50A5-16F0-190B-185B41DA1A5E}"/>
              </a:ext>
            </a:extLst>
          </p:cNvPr>
          <p:cNvSpPr/>
          <p:nvPr/>
        </p:nvSpPr>
        <p:spPr>
          <a:xfrm>
            <a:off x="202459"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Services</a:t>
            </a:r>
          </a:p>
        </p:txBody>
      </p:sp>
      <p:pic>
        <p:nvPicPr>
          <p:cNvPr id="10" name="Picture 9">
            <a:extLst>
              <a:ext uri="{FF2B5EF4-FFF2-40B4-BE49-F238E27FC236}">
                <a16:creationId xmlns:a16="http://schemas.microsoft.com/office/drawing/2014/main" id="{288CC50F-9628-6424-C743-5FDB506F7E1D}"/>
              </a:ext>
            </a:extLst>
          </p:cNvPr>
          <p:cNvPicPr>
            <a:picLocks noChangeAspect="1"/>
          </p:cNvPicPr>
          <p:nvPr/>
        </p:nvPicPr>
        <p:blipFill>
          <a:blip r:embed="rId3"/>
          <a:stretch>
            <a:fillRect/>
          </a:stretch>
        </p:blipFill>
        <p:spPr>
          <a:xfrm>
            <a:off x="4622948" y="1510430"/>
            <a:ext cx="7386531" cy="3625095"/>
          </a:xfrm>
          <a:prstGeom prst="rect">
            <a:avLst/>
          </a:prstGeom>
        </p:spPr>
      </p:pic>
    </p:spTree>
    <p:extLst>
      <p:ext uri="{BB962C8B-B14F-4D97-AF65-F5344CB8AC3E}">
        <p14:creationId xmlns:p14="http://schemas.microsoft.com/office/powerpoint/2010/main" val="21614276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986467-1135-F0E5-E0B0-3DFF0440F0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105C18-8746-66FB-FA3D-FC5480E2416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2AFF9A3-7A0A-DA48-DDC7-F6740C5B873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E4C77CA4-8098-77C8-11CB-026E684FFD05}"/>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A479E057-B2C6-7B67-21EB-B75480195731}"/>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sp>
        <p:nvSpPr>
          <p:cNvPr id="5" name="Rectangle: Rounded Corners 4">
            <a:extLst>
              <a:ext uri="{FF2B5EF4-FFF2-40B4-BE49-F238E27FC236}">
                <a16:creationId xmlns:a16="http://schemas.microsoft.com/office/drawing/2014/main" id="{C1010DE6-1DC8-56A6-4E33-C30325329332}"/>
              </a:ext>
            </a:extLst>
          </p:cNvPr>
          <p:cNvSpPr/>
          <p:nvPr/>
        </p:nvSpPr>
        <p:spPr>
          <a:xfrm>
            <a:off x="202459"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Services</a:t>
            </a:r>
          </a:p>
        </p:txBody>
      </p:sp>
      <p:pic>
        <p:nvPicPr>
          <p:cNvPr id="8" name="Picture 7">
            <a:extLst>
              <a:ext uri="{FF2B5EF4-FFF2-40B4-BE49-F238E27FC236}">
                <a16:creationId xmlns:a16="http://schemas.microsoft.com/office/drawing/2014/main" id="{5F348930-9990-E948-3B88-EA39E5279D68}"/>
              </a:ext>
            </a:extLst>
          </p:cNvPr>
          <p:cNvPicPr>
            <a:picLocks noChangeAspect="1"/>
          </p:cNvPicPr>
          <p:nvPr/>
        </p:nvPicPr>
        <p:blipFill>
          <a:blip r:embed="rId3"/>
          <a:stretch>
            <a:fillRect/>
          </a:stretch>
        </p:blipFill>
        <p:spPr>
          <a:xfrm>
            <a:off x="4622949" y="1510431"/>
            <a:ext cx="5905704" cy="4873573"/>
          </a:xfrm>
          <a:prstGeom prst="rect">
            <a:avLst/>
          </a:prstGeom>
        </p:spPr>
      </p:pic>
    </p:spTree>
    <p:extLst>
      <p:ext uri="{BB962C8B-B14F-4D97-AF65-F5344CB8AC3E}">
        <p14:creationId xmlns:p14="http://schemas.microsoft.com/office/powerpoint/2010/main" val="38290960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E9DE8D-20DB-0278-8CE7-94A366C95B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F82AEB-77A2-3CAC-3B2A-0F7D50C5C26E}"/>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DEAED059-5E5B-BF88-74A4-3BB177103D06}"/>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7A9A708D-6582-E39F-9316-C33E4ACE0BAF}"/>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B4912435-4B84-3FCF-F957-C46523CF8FAD}"/>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sp>
        <p:nvSpPr>
          <p:cNvPr id="5" name="Rectangle: Rounded Corners 4">
            <a:extLst>
              <a:ext uri="{FF2B5EF4-FFF2-40B4-BE49-F238E27FC236}">
                <a16:creationId xmlns:a16="http://schemas.microsoft.com/office/drawing/2014/main" id="{A0A3DD3D-1D0E-C079-13DE-B3F92CE5F000}"/>
              </a:ext>
            </a:extLst>
          </p:cNvPr>
          <p:cNvSpPr/>
          <p:nvPr/>
        </p:nvSpPr>
        <p:spPr>
          <a:xfrm>
            <a:off x="202459"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Services</a:t>
            </a:r>
          </a:p>
        </p:txBody>
      </p:sp>
      <p:pic>
        <p:nvPicPr>
          <p:cNvPr id="9" name="Picture 8">
            <a:extLst>
              <a:ext uri="{FF2B5EF4-FFF2-40B4-BE49-F238E27FC236}">
                <a16:creationId xmlns:a16="http://schemas.microsoft.com/office/drawing/2014/main" id="{7BBBA3C3-16D9-FD1A-0D67-C5FA5DE6B0BB}"/>
              </a:ext>
            </a:extLst>
          </p:cNvPr>
          <p:cNvPicPr>
            <a:picLocks noChangeAspect="1"/>
          </p:cNvPicPr>
          <p:nvPr/>
        </p:nvPicPr>
        <p:blipFill>
          <a:blip r:embed="rId3"/>
          <a:stretch>
            <a:fillRect/>
          </a:stretch>
        </p:blipFill>
        <p:spPr>
          <a:xfrm>
            <a:off x="4622949" y="1510431"/>
            <a:ext cx="5621797" cy="4873573"/>
          </a:xfrm>
          <a:prstGeom prst="rect">
            <a:avLst/>
          </a:prstGeom>
        </p:spPr>
      </p:pic>
    </p:spTree>
    <p:extLst>
      <p:ext uri="{BB962C8B-B14F-4D97-AF65-F5344CB8AC3E}">
        <p14:creationId xmlns:p14="http://schemas.microsoft.com/office/powerpoint/2010/main" val="21328331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708908-06EC-22E7-BA8A-85C949D191E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413E2FA2-7B4E-413D-C108-94CB4707EB89}"/>
              </a:ext>
            </a:extLst>
          </p:cNvPr>
          <p:cNvPicPr>
            <a:picLocks noChangeAspect="1"/>
          </p:cNvPicPr>
          <p:nvPr/>
        </p:nvPicPr>
        <p:blipFill>
          <a:blip r:embed="rId3"/>
          <a:stretch>
            <a:fillRect/>
          </a:stretch>
        </p:blipFill>
        <p:spPr>
          <a:xfrm>
            <a:off x="4622949" y="1510431"/>
            <a:ext cx="5736814" cy="4873573"/>
          </a:xfrm>
          <a:prstGeom prst="rect">
            <a:avLst/>
          </a:prstGeom>
        </p:spPr>
      </p:pic>
      <p:sp>
        <p:nvSpPr>
          <p:cNvPr id="2" name="Title 1">
            <a:extLst>
              <a:ext uri="{FF2B5EF4-FFF2-40B4-BE49-F238E27FC236}">
                <a16:creationId xmlns:a16="http://schemas.microsoft.com/office/drawing/2014/main" id="{4E12C0BC-00E7-6E46-4E78-3B95794045C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5655FA0-06AF-87BA-DD06-D1378ECB23CB}"/>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4F91A9E9-FA8B-286F-C94E-984E2AD946C0}"/>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7A2ABE10-6614-3CA5-BCA2-CC2FF96AF8B3}"/>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sp>
        <p:nvSpPr>
          <p:cNvPr id="5" name="Rectangle: Rounded Corners 4">
            <a:extLst>
              <a:ext uri="{FF2B5EF4-FFF2-40B4-BE49-F238E27FC236}">
                <a16:creationId xmlns:a16="http://schemas.microsoft.com/office/drawing/2014/main" id="{431F0BF4-75B5-5B53-6E89-BCEAC194168E}"/>
              </a:ext>
            </a:extLst>
          </p:cNvPr>
          <p:cNvSpPr/>
          <p:nvPr/>
        </p:nvSpPr>
        <p:spPr>
          <a:xfrm>
            <a:off x="202459"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Services</a:t>
            </a:r>
          </a:p>
        </p:txBody>
      </p:sp>
    </p:spTree>
    <p:extLst>
      <p:ext uri="{BB962C8B-B14F-4D97-AF65-F5344CB8AC3E}">
        <p14:creationId xmlns:p14="http://schemas.microsoft.com/office/powerpoint/2010/main" val="177387654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DCD6A7-F732-4EC6-79BE-69B3AAE4B79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1597C0-687C-87AB-B337-C87E1EB13993}"/>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E268341B-6198-C01C-D489-AAD857324776}"/>
              </a:ext>
            </a:extLst>
          </p:cNvPr>
          <p:cNvSpPr/>
          <p:nvPr/>
        </p:nvSpPr>
        <p:spPr>
          <a:xfrm>
            <a:off x="330050" y="1850670"/>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Complexity</a:t>
            </a:r>
          </a:p>
        </p:txBody>
      </p:sp>
      <p:sp>
        <p:nvSpPr>
          <p:cNvPr id="4" name="Rectangle: Rounded Corners 3">
            <a:extLst>
              <a:ext uri="{FF2B5EF4-FFF2-40B4-BE49-F238E27FC236}">
                <a16:creationId xmlns:a16="http://schemas.microsoft.com/office/drawing/2014/main" id="{556A79CB-CFD6-8989-D149-4EFAFC2E7AE7}"/>
              </a:ext>
            </a:extLst>
          </p:cNvPr>
          <p:cNvSpPr/>
          <p:nvPr/>
        </p:nvSpPr>
        <p:spPr>
          <a:xfrm>
            <a:off x="4272480" y="1850670"/>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Scalability</a:t>
            </a:r>
          </a:p>
        </p:txBody>
      </p:sp>
      <p:sp>
        <p:nvSpPr>
          <p:cNvPr id="5" name="Rectangle: Rounded Corners 4">
            <a:extLst>
              <a:ext uri="{FF2B5EF4-FFF2-40B4-BE49-F238E27FC236}">
                <a16:creationId xmlns:a16="http://schemas.microsoft.com/office/drawing/2014/main" id="{F02B55AD-C22D-0467-C195-96975821545B}"/>
              </a:ext>
            </a:extLst>
          </p:cNvPr>
          <p:cNvSpPr/>
          <p:nvPr/>
        </p:nvSpPr>
        <p:spPr>
          <a:xfrm>
            <a:off x="8214910" y="1850669"/>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Subscriber Dependency</a:t>
            </a:r>
          </a:p>
        </p:txBody>
      </p:sp>
    </p:spTree>
    <p:extLst>
      <p:ext uri="{BB962C8B-B14F-4D97-AF65-F5344CB8AC3E}">
        <p14:creationId xmlns:p14="http://schemas.microsoft.com/office/powerpoint/2010/main" val="18732344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7607A8-16E6-DAF7-CA74-E191A7CB53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1B3D97B-40E9-FCE0-501F-04FE299B4AF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80E83DF-EBD9-4B50-DAA3-638D935DB880}"/>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0BCFEC2E-2551-A3E7-F8E7-45D628F2041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88153C74-D81C-8FC1-4147-A02EA60E65B8}"/>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sp>
        <p:nvSpPr>
          <p:cNvPr id="5" name="Rectangle: Rounded Corners 4">
            <a:extLst>
              <a:ext uri="{FF2B5EF4-FFF2-40B4-BE49-F238E27FC236}">
                <a16:creationId xmlns:a16="http://schemas.microsoft.com/office/drawing/2014/main" id="{7B42DDD6-428E-7946-C87D-BB8FB365774F}"/>
              </a:ext>
            </a:extLst>
          </p:cNvPr>
          <p:cNvSpPr/>
          <p:nvPr/>
        </p:nvSpPr>
        <p:spPr>
          <a:xfrm>
            <a:off x="202459"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Services</a:t>
            </a:r>
          </a:p>
        </p:txBody>
      </p:sp>
      <p:sp>
        <p:nvSpPr>
          <p:cNvPr id="7" name="Rectangle: Rounded Corners 6">
            <a:extLst>
              <a:ext uri="{FF2B5EF4-FFF2-40B4-BE49-F238E27FC236}">
                <a16:creationId xmlns:a16="http://schemas.microsoft.com/office/drawing/2014/main" id="{C62177C4-06B8-21D9-0682-FAF529317948}"/>
              </a:ext>
            </a:extLst>
          </p:cNvPr>
          <p:cNvSpPr/>
          <p:nvPr/>
        </p:nvSpPr>
        <p:spPr>
          <a:xfrm>
            <a:off x="202459" y="4189079"/>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10" name="Picture 9">
            <a:extLst>
              <a:ext uri="{FF2B5EF4-FFF2-40B4-BE49-F238E27FC236}">
                <a16:creationId xmlns:a16="http://schemas.microsoft.com/office/drawing/2014/main" id="{D54F47F6-1598-FD4C-20E2-BBB05BA7478C}"/>
              </a:ext>
            </a:extLst>
          </p:cNvPr>
          <p:cNvPicPr>
            <a:picLocks noChangeAspect="1"/>
          </p:cNvPicPr>
          <p:nvPr/>
        </p:nvPicPr>
        <p:blipFill>
          <a:blip r:embed="rId3"/>
          <a:stretch>
            <a:fillRect/>
          </a:stretch>
        </p:blipFill>
        <p:spPr>
          <a:xfrm>
            <a:off x="6349954" y="233616"/>
            <a:ext cx="5639587" cy="2362530"/>
          </a:xfrm>
          <a:prstGeom prst="rect">
            <a:avLst/>
          </a:prstGeom>
        </p:spPr>
      </p:pic>
      <p:pic>
        <p:nvPicPr>
          <p:cNvPr id="12" name="Picture 11">
            <a:extLst>
              <a:ext uri="{FF2B5EF4-FFF2-40B4-BE49-F238E27FC236}">
                <a16:creationId xmlns:a16="http://schemas.microsoft.com/office/drawing/2014/main" id="{911BB553-FF7A-DF53-B187-288C7DC5449B}"/>
              </a:ext>
            </a:extLst>
          </p:cNvPr>
          <p:cNvPicPr>
            <a:picLocks noChangeAspect="1"/>
          </p:cNvPicPr>
          <p:nvPr/>
        </p:nvPicPr>
        <p:blipFill>
          <a:blip r:embed="rId4"/>
          <a:stretch>
            <a:fillRect/>
          </a:stretch>
        </p:blipFill>
        <p:spPr>
          <a:xfrm>
            <a:off x="6349954" y="2053868"/>
            <a:ext cx="5639587" cy="2362530"/>
          </a:xfrm>
          <a:prstGeom prst="rect">
            <a:avLst/>
          </a:prstGeom>
        </p:spPr>
      </p:pic>
      <p:pic>
        <p:nvPicPr>
          <p:cNvPr id="14" name="Picture 13">
            <a:extLst>
              <a:ext uri="{FF2B5EF4-FFF2-40B4-BE49-F238E27FC236}">
                <a16:creationId xmlns:a16="http://schemas.microsoft.com/office/drawing/2014/main" id="{68267784-D53D-E0C4-CEE2-BD8CDDA14C21}"/>
              </a:ext>
            </a:extLst>
          </p:cNvPr>
          <p:cNvPicPr>
            <a:picLocks noChangeAspect="1"/>
          </p:cNvPicPr>
          <p:nvPr/>
        </p:nvPicPr>
        <p:blipFill>
          <a:blip r:embed="rId5"/>
          <a:stretch>
            <a:fillRect/>
          </a:stretch>
        </p:blipFill>
        <p:spPr>
          <a:xfrm>
            <a:off x="6349954" y="3874120"/>
            <a:ext cx="5639587" cy="2362530"/>
          </a:xfrm>
          <a:prstGeom prst="rect">
            <a:avLst/>
          </a:prstGeom>
        </p:spPr>
      </p:pic>
      <p:pic>
        <p:nvPicPr>
          <p:cNvPr id="16" name="Picture 15">
            <a:extLst>
              <a:ext uri="{FF2B5EF4-FFF2-40B4-BE49-F238E27FC236}">
                <a16:creationId xmlns:a16="http://schemas.microsoft.com/office/drawing/2014/main" id="{DBF0CE12-9D3B-00AE-156E-DEBEBBB05BD7}"/>
              </a:ext>
            </a:extLst>
          </p:cNvPr>
          <p:cNvPicPr>
            <a:picLocks noChangeAspect="1"/>
          </p:cNvPicPr>
          <p:nvPr/>
        </p:nvPicPr>
        <p:blipFill>
          <a:blip r:embed="rId6"/>
          <a:stretch>
            <a:fillRect/>
          </a:stretch>
        </p:blipFill>
        <p:spPr>
          <a:xfrm>
            <a:off x="456413" y="1899038"/>
            <a:ext cx="5639587" cy="3448531"/>
          </a:xfrm>
          <a:prstGeom prst="rect">
            <a:avLst/>
          </a:prstGeom>
        </p:spPr>
      </p:pic>
      <p:pic>
        <p:nvPicPr>
          <p:cNvPr id="19" name="Picture 18">
            <a:extLst>
              <a:ext uri="{FF2B5EF4-FFF2-40B4-BE49-F238E27FC236}">
                <a16:creationId xmlns:a16="http://schemas.microsoft.com/office/drawing/2014/main" id="{3B3DA62D-C20D-419A-ACC4-9B8A9E15E2BB}"/>
              </a:ext>
            </a:extLst>
          </p:cNvPr>
          <p:cNvPicPr>
            <a:picLocks noChangeAspect="1"/>
          </p:cNvPicPr>
          <p:nvPr/>
        </p:nvPicPr>
        <p:blipFill>
          <a:blip r:embed="rId7"/>
          <a:stretch>
            <a:fillRect/>
          </a:stretch>
        </p:blipFill>
        <p:spPr>
          <a:xfrm>
            <a:off x="456412" y="1880419"/>
            <a:ext cx="5639587" cy="3448531"/>
          </a:xfrm>
          <a:prstGeom prst="rect">
            <a:avLst/>
          </a:prstGeom>
        </p:spPr>
      </p:pic>
      <p:pic>
        <p:nvPicPr>
          <p:cNvPr id="20" name="Picture 19">
            <a:extLst>
              <a:ext uri="{FF2B5EF4-FFF2-40B4-BE49-F238E27FC236}">
                <a16:creationId xmlns:a16="http://schemas.microsoft.com/office/drawing/2014/main" id="{B92318F9-354B-D441-AAFA-52C245E5470D}"/>
              </a:ext>
            </a:extLst>
          </p:cNvPr>
          <p:cNvPicPr>
            <a:picLocks noChangeAspect="1"/>
          </p:cNvPicPr>
          <p:nvPr/>
        </p:nvPicPr>
        <p:blipFill>
          <a:blip r:embed="rId8"/>
          <a:stretch>
            <a:fillRect/>
          </a:stretch>
        </p:blipFill>
        <p:spPr>
          <a:xfrm>
            <a:off x="6349952" y="233616"/>
            <a:ext cx="5639587" cy="2362530"/>
          </a:xfrm>
          <a:prstGeom prst="rect">
            <a:avLst/>
          </a:prstGeom>
        </p:spPr>
      </p:pic>
      <p:pic>
        <p:nvPicPr>
          <p:cNvPr id="17" name="Picture 16">
            <a:extLst>
              <a:ext uri="{FF2B5EF4-FFF2-40B4-BE49-F238E27FC236}">
                <a16:creationId xmlns:a16="http://schemas.microsoft.com/office/drawing/2014/main" id="{65309BFB-CD21-0AC5-0707-A1408926457E}"/>
              </a:ext>
            </a:extLst>
          </p:cNvPr>
          <p:cNvPicPr>
            <a:picLocks noChangeAspect="1"/>
          </p:cNvPicPr>
          <p:nvPr/>
        </p:nvPicPr>
        <p:blipFill>
          <a:blip r:embed="rId9"/>
          <a:stretch>
            <a:fillRect/>
          </a:stretch>
        </p:blipFill>
        <p:spPr>
          <a:xfrm>
            <a:off x="6349952" y="2053868"/>
            <a:ext cx="5639587" cy="2362530"/>
          </a:xfrm>
          <a:prstGeom prst="rect">
            <a:avLst/>
          </a:prstGeom>
        </p:spPr>
      </p:pic>
      <p:pic>
        <p:nvPicPr>
          <p:cNvPr id="18" name="Picture 17">
            <a:extLst>
              <a:ext uri="{FF2B5EF4-FFF2-40B4-BE49-F238E27FC236}">
                <a16:creationId xmlns:a16="http://schemas.microsoft.com/office/drawing/2014/main" id="{973D1EC4-CB06-7768-B3C2-5FBF9B60A213}"/>
              </a:ext>
            </a:extLst>
          </p:cNvPr>
          <p:cNvPicPr>
            <a:picLocks noChangeAspect="1"/>
          </p:cNvPicPr>
          <p:nvPr/>
        </p:nvPicPr>
        <p:blipFill>
          <a:blip r:embed="rId10"/>
          <a:stretch>
            <a:fillRect/>
          </a:stretch>
        </p:blipFill>
        <p:spPr>
          <a:xfrm>
            <a:off x="6349952" y="3874120"/>
            <a:ext cx="5639587" cy="2362530"/>
          </a:xfrm>
          <a:prstGeom prst="rect">
            <a:avLst/>
          </a:prstGeom>
        </p:spPr>
      </p:pic>
    </p:spTree>
    <p:extLst>
      <p:ext uri="{BB962C8B-B14F-4D97-AF65-F5344CB8AC3E}">
        <p14:creationId xmlns:p14="http://schemas.microsoft.com/office/powerpoint/2010/main" val="27470953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par>
                                <p:cTn id="14" presetID="10"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83E9F-A4DA-D0DA-7465-7E8830F621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65E818-802B-15DD-3D1F-3F9427648A75}"/>
              </a:ext>
            </a:extLst>
          </p:cNvPr>
          <p:cNvSpPr>
            <a:spLocks noGrp="1"/>
          </p:cNvSpPr>
          <p:nvPr>
            <p:ph type="title"/>
          </p:nvPr>
        </p:nvSpPr>
        <p:spPr/>
        <p:txBody>
          <a:bodyPr/>
          <a:lstStyle/>
          <a:p>
            <a:r>
              <a:rPr lang="en-US" dirty="0"/>
              <a:t>Key Points to Remember</a:t>
            </a:r>
          </a:p>
        </p:txBody>
      </p:sp>
      <p:sp>
        <p:nvSpPr>
          <p:cNvPr id="6" name="Rectangle: Rounded Corners 5">
            <a:extLst>
              <a:ext uri="{FF2B5EF4-FFF2-40B4-BE49-F238E27FC236}">
                <a16:creationId xmlns:a16="http://schemas.microsoft.com/office/drawing/2014/main" id="{EBCAB185-980A-5F83-1EE1-E9FC5786FAB0}"/>
              </a:ext>
            </a:extLst>
          </p:cNvPr>
          <p:cNvSpPr/>
          <p:nvPr/>
        </p:nvSpPr>
        <p:spPr>
          <a:xfrm>
            <a:off x="3389847" y="1866900"/>
            <a:ext cx="5412306"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Define Compensating Actions</a:t>
            </a:r>
          </a:p>
        </p:txBody>
      </p:sp>
      <p:sp>
        <p:nvSpPr>
          <p:cNvPr id="7" name="Rectangle: Rounded Corners 6">
            <a:extLst>
              <a:ext uri="{FF2B5EF4-FFF2-40B4-BE49-F238E27FC236}">
                <a16:creationId xmlns:a16="http://schemas.microsoft.com/office/drawing/2014/main" id="{3E4C0790-65FB-DC51-BDB9-2A9020B838EC}"/>
              </a:ext>
            </a:extLst>
          </p:cNvPr>
          <p:cNvSpPr/>
          <p:nvPr/>
        </p:nvSpPr>
        <p:spPr>
          <a:xfrm>
            <a:off x="3389846" y="3057526"/>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Coordinate Steps</a:t>
            </a:r>
          </a:p>
        </p:txBody>
      </p:sp>
      <p:sp>
        <p:nvSpPr>
          <p:cNvPr id="8" name="Rectangle: Rounded Corners 7">
            <a:extLst>
              <a:ext uri="{FF2B5EF4-FFF2-40B4-BE49-F238E27FC236}">
                <a16:creationId xmlns:a16="http://schemas.microsoft.com/office/drawing/2014/main" id="{78BEE239-F722-A8B0-D17F-7629317576C0}"/>
              </a:ext>
            </a:extLst>
          </p:cNvPr>
          <p:cNvSpPr/>
          <p:nvPr/>
        </p:nvSpPr>
        <p:spPr>
          <a:xfrm>
            <a:off x="3389845" y="4248152"/>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Track State</a:t>
            </a:r>
          </a:p>
        </p:txBody>
      </p:sp>
      <p:sp>
        <p:nvSpPr>
          <p:cNvPr id="9" name="Rectangle: Rounded Corners 8">
            <a:extLst>
              <a:ext uri="{FF2B5EF4-FFF2-40B4-BE49-F238E27FC236}">
                <a16:creationId xmlns:a16="http://schemas.microsoft.com/office/drawing/2014/main" id="{53AA28D0-118B-7F32-70D7-6AF8ED6D1C6A}"/>
              </a:ext>
            </a:extLst>
          </p:cNvPr>
          <p:cNvSpPr/>
          <p:nvPr/>
        </p:nvSpPr>
        <p:spPr>
          <a:xfrm>
            <a:off x="3389844" y="5438778"/>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Handle Failures Gracefully</a:t>
            </a:r>
          </a:p>
        </p:txBody>
      </p:sp>
    </p:spTree>
    <p:extLst>
      <p:ext uri="{BB962C8B-B14F-4D97-AF65-F5344CB8AC3E}">
        <p14:creationId xmlns:p14="http://schemas.microsoft.com/office/powerpoint/2010/main" val="2093769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6"/>
                                        </p:tgtEl>
                                        <p:attrNameLst>
                                          <p:attrName>style.opacity</p:attrName>
                                        </p:attrNameLst>
                                      </p:cBhvr>
                                      <p:to>
                                        <p:strVal val="0.25"/>
                                      </p:to>
                                    </p:set>
                                    <p:animEffect filter="image" prLst="opacity: 0.25">
                                      <p:cBhvr rctx="IE">
                                        <p:cTn id="12" dur="indefinite"/>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8"/>
                                        </p:tgtEl>
                                        <p:attrNameLst>
                                          <p:attrName>style.opacity</p:attrName>
                                        </p:attrNameLst>
                                      </p:cBhvr>
                                      <p:to>
                                        <p:strVal val="0.25"/>
                                      </p:to>
                                    </p:set>
                                    <p:animEffect filter="image" prLst="opacity: 0.25">
                                      <p:cBhvr rctx="IE">
                                        <p:cTn id="28" dur="indefinite"/>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E6EF7D-EB0A-45EE-C834-2BCDE13789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92EF36-9DCD-8EE9-4035-7D1CEA615E1F}"/>
              </a:ext>
            </a:extLst>
          </p:cNvPr>
          <p:cNvSpPr>
            <a:spLocks noGrp="1"/>
          </p:cNvSpPr>
          <p:nvPr>
            <p:ph type="title"/>
          </p:nvPr>
        </p:nvSpPr>
        <p:spPr/>
        <p:txBody>
          <a:bodyPr/>
          <a:lstStyle/>
          <a:p>
            <a:r>
              <a:rPr lang="en-US" dirty="0"/>
              <a:t>Sequence Convoy Pattern</a:t>
            </a:r>
          </a:p>
        </p:txBody>
      </p:sp>
      <p:sp>
        <p:nvSpPr>
          <p:cNvPr id="3" name="Text Placeholder 2">
            <a:extLst>
              <a:ext uri="{FF2B5EF4-FFF2-40B4-BE49-F238E27FC236}">
                <a16:creationId xmlns:a16="http://schemas.microsoft.com/office/drawing/2014/main" id="{5E9FA993-40A7-BCC2-B88D-A18B70F95A65}"/>
              </a:ext>
            </a:extLst>
          </p:cNvPr>
          <p:cNvSpPr>
            <a:spLocks noGrp="1"/>
          </p:cNvSpPr>
          <p:nvPr>
            <p:ph type="body" idx="1"/>
          </p:nvPr>
        </p:nvSpPr>
        <p:spPr/>
        <p:txBody>
          <a:bodyPr/>
          <a:lstStyle/>
          <a:p>
            <a:r>
              <a:rPr lang="en-US" dirty="0">
                <a:solidFill>
                  <a:srgbClr val="094843"/>
                </a:solidFill>
              </a:rPr>
              <a:t>Resilience and Reliability</a:t>
            </a:r>
          </a:p>
        </p:txBody>
      </p:sp>
    </p:spTree>
    <p:extLst>
      <p:ext uri="{BB962C8B-B14F-4D97-AF65-F5344CB8AC3E}">
        <p14:creationId xmlns:p14="http://schemas.microsoft.com/office/powerpoint/2010/main" val="277396214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CF65A6-468A-234E-A5D7-31F886103A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D3751C-B67F-681D-4325-523A1CBC8195}"/>
              </a:ext>
            </a:extLst>
          </p:cNvPr>
          <p:cNvSpPr>
            <a:spLocks noGrp="1"/>
          </p:cNvSpPr>
          <p:nvPr>
            <p:ph type="title"/>
          </p:nvPr>
        </p:nvSpPr>
        <p:spPr/>
        <p:txBody>
          <a:bodyPr/>
          <a:lstStyle/>
          <a:p>
            <a:r>
              <a:rPr lang="en-US" dirty="0"/>
              <a:t>What is the Circuit Breaker Pattern</a:t>
            </a:r>
          </a:p>
        </p:txBody>
      </p:sp>
      <p:sp>
        <p:nvSpPr>
          <p:cNvPr id="4" name="Rectangle: Rounded Corners 3">
            <a:extLst>
              <a:ext uri="{FF2B5EF4-FFF2-40B4-BE49-F238E27FC236}">
                <a16:creationId xmlns:a16="http://schemas.microsoft.com/office/drawing/2014/main" id="{DE75EDB6-6B13-3556-B56F-CDC9B7844C9A}"/>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Ensures that related messages are processed in order</a:t>
            </a:r>
          </a:p>
        </p:txBody>
      </p:sp>
      <p:sp>
        <p:nvSpPr>
          <p:cNvPr id="5" name="Rectangle: Rounded Corners 4">
            <a:extLst>
              <a:ext uri="{FF2B5EF4-FFF2-40B4-BE49-F238E27FC236}">
                <a16:creationId xmlns:a16="http://schemas.microsoft.com/office/drawing/2014/main" id="{D8D775C8-61F6-1FE3-0AEE-9384995DA3D2}"/>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Enforce message ordering</a:t>
            </a:r>
          </a:p>
        </p:txBody>
      </p:sp>
    </p:spTree>
    <p:extLst>
      <p:ext uri="{BB962C8B-B14F-4D97-AF65-F5344CB8AC3E}">
        <p14:creationId xmlns:p14="http://schemas.microsoft.com/office/powerpoint/2010/main" val="8398991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3C22DC-7D3F-1513-26D4-493AE2DBE0E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1929D7-492C-932F-F837-8BC183B2E1A9}"/>
              </a:ext>
            </a:extLst>
          </p:cNvPr>
          <p:cNvSpPr>
            <a:spLocks noGrp="1"/>
          </p:cNvSpPr>
          <p:nvPr>
            <p:ph type="title"/>
          </p:nvPr>
        </p:nvSpPr>
        <p:spPr/>
        <p:txBody>
          <a:bodyPr/>
          <a:lstStyle/>
          <a:p>
            <a:r>
              <a:rPr lang="en-US" dirty="0"/>
              <a:t>Key Components and Flow</a:t>
            </a:r>
          </a:p>
        </p:txBody>
      </p:sp>
      <p:sp>
        <p:nvSpPr>
          <p:cNvPr id="79" name="Rectangle: Rounded Corners 78">
            <a:extLst>
              <a:ext uri="{FF2B5EF4-FFF2-40B4-BE49-F238E27FC236}">
                <a16:creationId xmlns:a16="http://schemas.microsoft.com/office/drawing/2014/main" id="{775AE3D5-4E23-CEC4-C66D-6EA4B642D4F2}"/>
              </a:ext>
            </a:extLst>
          </p:cNvPr>
          <p:cNvSpPr/>
          <p:nvPr/>
        </p:nvSpPr>
        <p:spPr>
          <a:xfrm>
            <a:off x="265794" y="286533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Order Key</a:t>
            </a:r>
          </a:p>
        </p:txBody>
      </p:sp>
      <p:sp>
        <p:nvSpPr>
          <p:cNvPr id="80" name="Rectangle: Rounded Corners 79">
            <a:extLst>
              <a:ext uri="{FF2B5EF4-FFF2-40B4-BE49-F238E27FC236}">
                <a16:creationId xmlns:a16="http://schemas.microsoft.com/office/drawing/2014/main" id="{C2DA6B84-2055-1511-7996-14D7C02A96A5}"/>
              </a:ext>
            </a:extLst>
          </p:cNvPr>
          <p:cNvSpPr/>
          <p:nvPr/>
        </p:nvSpPr>
        <p:spPr>
          <a:xfrm>
            <a:off x="265794" y="175077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Queue</a:t>
            </a:r>
          </a:p>
        </p:txBody>
      </p:sp>
      <p:sp>
        <p:nvSpPr>
          <p:cNvPr id="81" name="Rectangle: Rounded Corners 80">
            <a:extLst>
              <a:ext uri="{FF2B5EF4-FFF2-40B4-BE49-F238E27FC236}">
                <a16:creationId xmlns:a16="http://schemas.microsoft.com/office/drawing/2014/main" id="{32DD477D-FD86-66D5-01F1-D42F291874C3}"/>
              </a:ext>
            </a:extLst>
          </p:cNvPr>
          <p:cNvSpPr/>
          <p:nvPr/>
        </p:nvSpPr>
        <p:spPr>
          <a:xfrm>
            <a:off x="265794" y="3979889"/>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Sequential Processor</a:t>
            </a:r>
          </a:p>
        </p:txBody>
      </p:sp>
    </p:spTree>
    <p:extLst>
      <p:ext uri="{BB962C8B-B14F-4D97-AF65-F5344CB8AC3E}">
        <p14:creationId xmlns:p14="http://schemas.microsoft.com/office/powerpoint/2010/main" val="36583002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500"/>
                                        <p:tgtEl>
                                          <p:spTgt spid="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Effect transition="in" filter="fade">
                                      <p:cBhvr>
                                        <p:cTn id="12" dur="500"/>
                                        <p:tgtEl>
                                          <p:spTgt spid="7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500"/>
                                        <p:tgtEl>
                                          <p:spTgt spid="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P spid="81" grpId="0" animBg="1"/>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0915DD-7E8B-BAB5-D1AE-E093B69262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EB88C6-2693-C5E8-AAC3-116EBBE30C9A}"/>
              </a:ext>
            </a:extLst>
          </p:cNvPr>
          <p:cNvSpPr>
            <a:spLocks noGrp="1"/>
          </p:cNvSpPr>
          <p:nvPr>
            <p:ph type="title"/>
          </p:nvPr>
        </p:nvSpPr>
        <p:spPr/>
        <p:txBody>
          <a:bodyPr/>
          <a:lstStyle/>
          <a:p>
            <a:r>
              <a:rPr lang="en-US" dirty="0"/>
              <a:t>Key Components and Flow</a:t>
            </a:r>
          </a:p>
        </p:txBody>
      </p:sp>
      <p:sp>
        <p:nvSpPr>
          <p:cNvPr id="5" name="Oval 4">
            <a:extLst>
              <a:ext uri="{FF2B5EF4-FFF2-40B4-BE49-F238E27FC236}">
                <a16:creationId xmlns:a16="http://schemas.microsoft.com/office/drawing/2014/main" id="{808E1019-645D-6399-F2CB-BDE9757F6D73}"/>
              </a:ext>
            </a:extLst>
          </p:cNvPr>
          <p:cNvSpPr/>
          <p:nvPr/>
        </p:nvSpPr>
        <p:spPr>
          <a:xfrm>
            <a:off x="9811503" y="3085505"/>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 name="Oval 2">
            <a:extLst>
              <a:ext uri="{FF2B5EF4-FFF2-40B4-BE49-F238E27FC236}">
                <a16:creationId xmlns:a16="http://schemas.microsoft.com/office/drawing/2014/main" id="{5701F95B-034E-9FD9-D7AC-ACE01A797267}"/>
              </a:ext>
            </a:extLst>
          </p:cNvPr>
          <p:cNvSpPr/>
          <p:nvPr/>
        </p:nvSpPr>
        <p:spPr>
          <a:xfrm>
            <a:off x="3891655" y="308550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38" name="Rectangle: Rounded Corners 37">
            <a:extLst>
              <a:ext uri="{FF2B5EF4-FFF2-40B4-BE49-F238E27FC236}">
                <a16:creationId xmlns:a16="http://schemas.microsoft.com/office/drawing/2014/main" id="{C3645023-0A5B-E787-9A98-6AFB060A95A3}"/>
              </a:ext>
            </a:extLst>
          </p:cNvPr>
          <p:cNvSpPr/>
          <p:nvPr/>
        </p:nvSpPr>
        <p:spPr>
          <a:xfrm>
            <a:off x="265794" y="2865332"/>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Order Key</a:t>
            </a:r>
          </a:p>
        </p:txBody>
      </p:sp>
      <p:sp>
        <p:nvSpPr>
          <p:cNvPr id="39" name="Rectangle: Rounded Corners 38">
            <a:extLst>
              <a:ext uri="{FF2B5EF4-FFF2-40B4-BE49-F238E27FC236}">
                <a16:creationId xmlns:a16="http://schemas.microsoft.com/office/drawing/2014/main" id="{D27904A6-38CB-DEC0-B695-EDF6921551AA}"/>
              </a:ext>
            </a:extLst>
          </p:cNvPr>
          <p:cNvSpPr/>
          <p:nvPr/>
        </p:nvSpPr>
        <p:spPr>
          <a:xfrm>
            <a:off x="265794" y="1750777"/>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Message Queue</a:t>
            </a:r>
          </a:p>
        </p:txBody>
      </p:sp>
      <p:sp>
        <p:nvSpPr>
          <p:cNvPr id="40" name="Rectangle: Rounded Corners 39">
            <a:extLst>
              <a:ext uri="{FF2B5EF4-FFF2-40B4-BE49-F238E27FC236}">
                <a16:creationId xmlns:a16="http://schemas.microsoft.com/office/drawing/2014/main" id="{CE3F9AB9-2B12-2800-84F5-525A99DD4DB9}"/>
              </a:ext>
            </a:extLst>
          </p:cNvPr>
          <p:cNvSpPr/>
          <p:nvPr/>
        </p:nvSpPr>
        <p:spPr>
          <a:xfrm>
            <a:off x="265794" y="3979889"/>
            <a:ext cx="2621689" cy="981595"/>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Sequential Processor</a:t>
            </a:r>
          </a:p>
        </p:txBody>
      </p:sp>
      <p:sp>
        <p:nvSpPr>
          <p:cNvPr id="20" name="Rectangle: Rounded Corners 19">
            <a:extLst>
              <a:ext uri="{FF2B5EF4-FFF2-40B4-BE49-F238E27FC236}">
                <a16:creationId xmlns:a16="http://schemas.microsoft.com/office/drawing/2014/main" id="{31541E69-7715-1286-16E9-E3996101D80E}"/>
              </a:ext>
            </a:extLst>
          </p:cNvPr>
          <p:cNvSpPr/>
          <p:nvPr/>
        </p:nvSpPr>
        <p:spPr>
          <a:xfrm>
            <a:off x="5444444" y="2766217"/>
            <a:ext cx="3543895" cy="132556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grpSp>
        <p:nvGrpSpPr>
          <p:cNvPr id="42" name="Group 41">
            <a:extLst>
              <a:ext uri="{FF2B5EF4-FFF2-40B4-BE49-F238E27FC236}">
                <a16:creationId xmlns:a16="http://schemas.microsoft.com/office/drawing/2014/main" id="{4406A6B6-562E-1BF6-EA23-44A2C5271CE2}"/>
              </a:ext>
            </a:extLst>
          </p:cNvPr>
          <p:cNvGrpSpPr/>
          <p:nvPr/>
        </p:nvGrpSpPr>
        <p:grpSpPr>
          <a:xfrm>
            <a:off x="3988607" y="3166882"/>
            <a:ext cx="535720" cy="457717"/>
            <a:chOff x="10960244" y="592125"/>
            <a:chExt cx="535720" cy="457717"/>
          </a:xfrm>
        </p:grpSpPr>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4CBFECC1-331E-C8BE-120E-57B7014A1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B07D0B39-56DA-6B1A-F828-8195833252BA}"/>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45" name="Group 44">
            <a:extLst>
              <a:ext uri="{FF2B5EF4-FFF2-40B4-BE49-F238E27FC236}">
                <a16:creationId xmlns:a16="http://schemas.microsoft.com/office/drawing/2014/main" id="{6A3632BF-66F4-ED35-D587-0ABEE27F36DE}"/>
              </a:ext>
            </a:extLst>
          </p:cNvPr>
          <p:cNvGrpSpPr/>
          <p:nvPr/>
        </p:nvGrpSpPr>
        <p:grpSpPr>
          <a:xfrm>
            <a:off x="8209424" y="2780872"/>
            <a:ext cx="535720" cy="457717"/>
            <a:chOff x="10960244" y="592125"/>
            <a:chExt cx="535720" cy="457717"/>
          </a:xfrm>
        </p:grpSpPr>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6385916A-1DCB-8A79-A369-445AAC4878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47" name="TextBox 46">
              <a:extLst>
                <a:ext uri="{FF2B5EF4-FFF2-40B4-BE49-F238E27FC236}">
                  <a16:creationId xmlns:a16="http://schemas.microsoft.com/office/drawing/2014/main" id="{1540AA43-AEA0-495D-A347-0BB2FAE23821}"/>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48" name="Group 47">
            <a:extLst>
              <a:ext uri="{FF2B5EF4-FFF2-40B4-BE49-F238E27FC236}">
                <a16:creationId xmlns:a16="http://schemas.microsoft.com/office/drawing/2014/main" id="{730A3314-3041-1A68-83DE-F7164EA66E49}"/>
              </a:ext>
            </a:extLst>
          </p:cNvPr>
          <p:cNvGrpSpPr/>
          <p:nvPr/>
        </p:nvGrpSpPr>
        <p:grpSpPr>
          <a:xfrm>
            <a:off x="9908455" y="3150204"/>
            <a:ext cx="535720" cy="457717"/>
            <a:chOff x="10960244" y="592125"/>
            <a:chExt cx="535720" cy="457717"/>
          </a:xfrm>
        </p:grpSpPr>
        <p:pic>
          <p:nvPicPr>
            <p:cNvPr id="49" name="Picture 48" descr="Free Envelope Clipart Black And White, Download Free Envelope Clipart Black  And White png images, Free ClipArts on Clipart Library">
              <a:extLst>
                <a:ext uri="{FF2B5EF4-FFF2-40B4-BE49-F238E27FC236}">
                  <a16:creationId xmlns:a16="http://schemas.microsoft.com/office/drawing/2014/main" id="{7FBC4B15-39A7-5403-3939-AF2A411747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0" name="TextBox 49">
              <a:extLst>
                <a:ext uri="{FF2B5EF4-FFF2-40B4-BE49-F238E27FC236}">
                  <a16:creationId xmlns:a16="http://schemas.microsoft.com/office/drawing/2014/main" id="{C80B0001-7F80-FA41-0C9D-82BDB1301E8F}"/>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60" name="Group 59">
            <a:extLst>
              <a:ext uri="{FF2B5EF4-FFF2-40B4-BE49-F238E27FC236}">
                <a16:creationId xmlns:a16="http://schemas.microsoft.com/office/drawing/2014/main" id="{BA4F2BCC-45B4-5DA3-3966-7A4D5EA402CB}"/>
              </a:ext>
            </a:extLst>
          </p:cNvPr>
          <p:cNvGrpSpPr/>
          <p:nvPr/>
        </p:nvGrpSpPr>
        <p:grpSpPr>
          <a:xfrm>
            <a:off x="8205812" y="3354659"/>
            <a:ext cx="535720" cy="457717"/>
            <a:chOff x="10960244" y="592125"/>
            <a:chExt cx="535720" cy="457717"/>
          </a:xfrm>
        </p:grpSpPr>
        <p:pic>
          <p:nvPicPr>
            <p:cNvPr id="61" name="Picture 60" descr="Free Envelope Clipart Black And White, Download Free Envelope Clipart Black  And White png images, Free ClipArts on Clipart Library">
              <a:extLst>
                <a:ext uri="{FF2B5EF4-FFF2-40B4-BE49-F238E27FC236}">
                  <a16:creationId xmlns:a16="http://schemas.microsoft.com/office/drawing/2014/main" id="{BFC13BCD-C8CA-C7B7-5947-7C1EEBBD33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4D075054-FF00-4972-9BEE-84816C9FE9A6}"/>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grpSp>
        <p:nvGrpSpPr>
          <p:cNvPr id="54" name="Group 53">
            <a:extLst>
              <a:ext uri="{FF2B5EF4-FFF2-40B4-BE49-F238E27FC236}">
                <a16:creationId xmlns:a16="http://schemas.microsoft.com/office/drawing/2014/main" id="{2F208E4C-0EFD-990B-B192-7E6BB86CAF8F}"/>
              </a:ext>
            </a:extLst>
          </p:cNvPr>
          <p:cNvGrpSpPr/>
          <p:nvPr/>
        </p:nvGrpSpPr>
        <p:grpSpPr>
          <a:xfrm>
            <a:off x="3988607" y="3167005"/>
            <a:ext cx="535720" cy="457717"/>
            <a:chOff x="10960244" y="592125"/>
            <a:chExt cx="535720" cy="457717"/>
          </a:xfrm>
        </p:grpSpPr>
        <p:pic>
          <p:nvPicPr>
            <p:cNvPr id="56" name="Picture 55" descr="Free Envelope Clipart Black And White, Download Free Envelope Clipart Black  And White png images, Free ClipArts on Clipart Library">
              <a:extLst>
                <a:ext uri="{FF2B5EF4-FFF2-40B4-BE49-F238E27FC236}">
                  <a16:creationId xmlns:a16="http://schemas.microsoft.com/office/drawing/2014/main" id="{A3D16761-CF2C-8025-D714-D6015F0C0A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a:extLst>
                <a:ext uri="{FF2B5EF4-FFF2-40B4-BE49-F238E27FC236}">
                  <a16:creationId xmlns:a16="http://schemas.microsoft.com/office/drawing/2014/main" id="{B0069C9B-ECBF-B12A-70C9-66D505FF4E2D}"/>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grpSp>
        <p:nvGrpSpPr>
          <p:cNvPr id="51" name="Group 50">
            <a:extLst>
              <a:ext uri="{FF2B5EF4-FFF2-40B4-BE49-F238E27FC236}">
                <a16:creationId xmlns:a16="http://schemas.microsoft.com/office/drawing/2014/main" id="{5BA6F13E-5CD8-F5F0-F77B-C14F4F535786}"/>
              </a:ext>
            </a:extLst>
          </p:cNvPr>
          <p:cNvGrpSpPr/>
          <p:nvPr/>
        </p:nvGrpSpPr>
        <p:grpSpPr>
          <a:xfrm>
            <a:off x="3995605" y="3159800"/>
            <a:ext cx="535720" cy="457717"/>
            <a:chOff x="10960244" y="592125"/>
            <a:chExt cx="535720" cy="457717"/>
          </a:xfrm>
        </p:grpSpPr>
        <p:pic>
          <p:nvPicPr>
            <p:cNvPr id="52" name="Picture 51" descr="Free Envelope Clipart Black And White, Download Free Envelope Clipart Black  And White png images, Free ClipArts on Clipart Library">
              <a:extLst>
                <a:ext uri="{FF2B5EF4-FFF2-40B4-BE49-F238E27FC236}">
                  <a16:creationId xmlns:a16="http://schemas.microsoft.com/office/drawing/2014/main" id="{A43322AF-97FD-9346-1C74-3A9D8C1C99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a:extLst>
                <a:ext uri="{FF2B5EF4-FFF2-40B4-BE49-F238E27FC236}">
                  <a16:creationId xmlns:a16="http://schemas.microsoft.com/office/drawing/2014/main" id="{20F14490-B8ED-39A0-0ED8-AC9A154C0F18}"/>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65" name="Group 64">
            <a:extLst>
              <a:ext uri="{FF2B5EF4-FFF2-40B4-BE49-F238E27FC236}">
                <a16:creationId xmlns:a16="http://schemas.microsoft.com/office/drawing/2014/main" id="{D2389679-2B4F-1A65-0AEF-3F572D8976DB}"/>
              </a:ext>
            </a:extLst>
          </p:cNvPr>
          <p:cNvGrpSpPr/>
          <p:nvPr/>
        </p:nvGrpSpPr>
        <p:grpSpPr>
          <a:xfrm>
            <a:off x="8216597" y="2778372"/>
            <a:ext cx="535720" cy="457717"/>
            <a:chOff x="10960244" y="592125"/>
            <a:chExt cx="535720" cy="457717"/>
          </a:xfrm>
        </p:grpSpPr>
        <p:pic>
          <p:nvPicPr>
            <p:cNvPr id="74" name="Picture 73" descr="Free Envelope Clipart Black And White, Download Free Envelope Clipart Black  And White png images, Free ClipArts on Clipart Library">
              <a:extLst>
                <a:ext uri="{FF2B5EF4-FFF2-40B4-BE49-F238E27FC236}">
                  <a16:creationId xmlns:a16="http://schemas.microsoft.com/office/drawing/2014/main" id="{E120C8A6-D414-EC32-2659-B1BF737933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3034A453-A6D5-F482-F922-F55386DFA218}"/>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31" name="Group 30">
            <a:extLst>
              <a:ext uri="{FF2B5EF4-FFF2-40B4-BE49-F238E27FC236}">
                <a16:creationId xmlns:a16="http://schemas.microsoft.com/office/drawing/2014/main" id="{DA183FE7-E937-8A0D-D407-F8178B6E8499}"/>
              </a:ext>
            </a:extLst>
          </p:cNvPr>
          <p:cNvGrpSpPr/>
          <p:nvPr/>
        </p:nvGrpSpPr>
        <p:grpSpPr>
          <a:xfrm>
            <a:off x="9908455" y="3166882"/>
            <a:ext cx="535720" cy="457717"/>
            <a:chOff x="10960244" y="592125"/>
            <a:chExt cx="535720" cy="457717"/>
          </a:xfrm>
        </p:grpSpPr>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2AEB2704-95D7-07DD-76CE-B578A98E75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9B252C53-FDC7-17B7-3D99-A4761D827EEA}"/>
                </a:ext>
              </a:extLst>
            </p:cNvPr>
            <p:cNvSpPr txBox="1"/>
            <p:nvPr/>
          </p:nvSpPr>
          <p:spPr>
            <a:xfrm>
              <a:off x="11069246" y="592125"/>
              <a:ext cx="317716" cy="369332"/>
            </a:xfrm>
            <a:prstGeom prst="rect">
              <a:avLst/>
            </a:prstGeom>
            <a:noFill/>
          </p:spPr>
          <p:txBody>
            <a:bodyPr wrap="none" rtlCol="0">
              <a:spAutoFit/>
            </a:bodyPr>
            <a:lstStyle/>
            <a:p>
              <a:r>
                <a:rPr lang="en-US" dirty="0"/>
                <a:t>A</a:t>
              </a:r>
            </a:p>
          </p:txBody>
        </p:sp>
      </p:grpSp>
      <p:grpSp>
        <p:nvGrpSpPr>
          <p:cNvPr id="33" name="Group 32">
            <a:extLst>
              <a:ext uri="{FF2B5EF4-FFF2-40B4-BE49-F238E27FC236}">
                <a16:creationId xmlns:a16="http://schemas.microsoft.com/office/drawing/2014/main" id="{8B141B58-4360-C7FC-0932-EC0B697B2A5B}"/>
              </a:ext>
            </a:extLst>
          </p:cNvPr>
          <p:cNvGrpSpPr/>
          <p:nvPr/>
        </p:nvGrpSpPr>
        <p:grpSpPr>
          <a:xfrm>
            <a:off x="9908455" y="3162953"/>
            <a:ext cx="535720" cy="457717"/>
            <a:chOff x="10960244" y="592125"/>
            <a:chExt cx="535720" cy="457717"/>
          </a:xfrm>
        </p:grpSpPr>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07518B94-2841-0468-D3B2-F142FAE88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60244" y="680790"/>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a:extLst>
                <a:ext uri="{FF2B5EF4-FFF2-40B4-BE49-F238E27FC236}">
                  <a16:creationId xmlns:a16="http://schemas.microsoft.com/office/drawing/2014/main" id="{1BFDA54F-6E2C-7D9C-8EF3-CFB0FB8A3B43}"/>
                </a:ext>
              </a:extLst>
            </p:cNvPr>
            <p:cNvSpPr txBox="1"/>
            <p:nvPr/>
          </p:nvSpPr>
          <p:spPr>
            <a:xfrm>
              <a:off x="11069246" y="592125"/>
              <a:ext cx="317716" cy="369332"/>
            </a:xfrm>
            <a:prstGeom prst="rect">
              <a:avLst/>
            </a:prstGeom>
            <a:noFill/>
          </p:spPr>
          <p:txBody>
            <a:bodyPr wrap="none" rtlCol="0">
              <a:spAutoFit/>
            </a:bodyPr>
            <a:lstStyle/>
            <a:p>
              <a:r>
                <a:rPr lang="en-US" dirty="0"/>
                <a:t>B</a:t>
              </a:r>
            </a:p>
          </p:txBody>
        </p:sp>
      </p:grpSp>
    </p:spTree>
    <p:extLst>
      <p:ext uri="{BB962C8B-B14F-4D97-AF65-F5344CB8AC3E}">
        <p14:creationId xmlns:p14="http://schemas.microsoft.com/office/powerpoint/2010/main" val="20077058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par>
                          <p:cTn id="8" fill="hold">
                            <p:stCondLst>
                              <p:cond delay="500"/>
                            </p:stCondLst>
                            <p:childTnLst>
                              <p:par>
                                <p:cTn id="9" presetID="0" presetClass="path" presetSubtype="0" accel="50000" decel="50000" fill="hold" nodeType="afterEffect">
                                  <p:stCondLst>
                                    <p:cond delay="0"/>
                                  </p:stCondLst>
                                  <p:childTnLst>
                                    <p:animMotion origin="layout" path="M 1.45833E-6 1.11111E-6 L 0.11758 -0.06111 L 0.34635 -0.05579 " pathEditMode="relative" rAng="0" ptsTypes="AAA">
                                      <p:cBhvr>
                                        <p:cTn id="10" dur="500" fill="hold"/>
                                        <p:tgtEl>
                                          <p:spTgt spid="42"/>
                                        </p:tgtEl>
                                        <p:attrNameLst>
                                          <p:attrName>ppt_x</p:attrName>
                                          <p:attrName>ppt_y</p:attrName>
                                        </p:attrNameLst>
                                      </p:cBhvr>
                                      <p:rCtr x="17318" y="-3056"/>
                                    </p:animMotion>
                                  </p:childTnLst>
                                </p:cTn>
                              </p:par>
                            </p:childTnLst>
                          </p:cTn>
                        </p:par>
                        <p:par>
                          <p:cTn id="11" fill="hold">
                            <p:stCondLst>
                              <p:cond delay="1000"/>
                            </p:stCondLst>
                            <p:childTnLst>
                              <p:par>
                                <p:cTn id="12" presetID="1" presetClass="entr" presetSubtype="0" fill="hold" nodeType="afterEffect">
                                  <p:stCondLst>
                                    <p:cond delay="0"/>
                                  </p:stCondLst>
                                  <p:childTnLst>
                                    <p:set>
                                      <p:cBhvr>
                                        <p:cTn id="13" dur="1" fill="hold">
                                          <p:stCondLst>
                                            <p:cond delay="0"/>
                                          </p:stCondLst>
                                        </p:cTn>
                                        <p:tgtEl>
                                          <p:spTgt spid="45"/>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42"/>
                                        </p:tgtEl>
                                        <p:attrNameLst>
                                          <p:attrName>style.visibility</p:attrName>
                                        </p:attrNameLst>
                                      </p:cBhvr>
                                      <p:to>
                                        <p:strVal val="hidden"/>
                                      </p:to>
                                    </p:set>
                                  </p:childTnLst>
                                </p:cTn>
                              </p:par>
                            </p:childTnLst>
                          </p:cTn>
                        </p:par>
                        <p:par>
                          <p:cTn id="16" fill="hold">
                            <p:stCondLst>
                              <p:cond delay="1000"/>
                            </p:stCondLst>
                            <p:childTnLst>
                              <p:par>
                                <p:cTn id="17" presetID="42" presetClass="path" presetSubtype="0" accel="50000" decel="50000" fill="hold" nodeType="afterEffect">
                                  <p:stCondLst>
                                    <p:cond delay="0"/>
                                  </p:stCondLst>
                                  <p:childTnLst>
                                    <p:animMotion origin="layout" path="M -2.5E-6 1.11111E-6 L 0.1392 0.05532 " pathEditMode="relative" rAng="0" ptsTypes="AA">
                                      <p:cBhvr>
                                        <p:cTn id="18" dur="500" fill="hold"/>
                                        <p:tgtEl>
                                          <p:spTgt spid="45"/>
                                        </p:tgtEl>
                                        <p:attrNameLst>
                                          <p:attrName>ppt_x</p:attrName>
                                          <p:attrName>ppt_y</p:attrName>
                                        </p:attrNameLst>
                                      </p:cBhvr>
                                      <p:rCtr x="6953" y="2755"/>
                                    </p:animMotion>
                                  </p:childTnLst>
                                </p:cTn>
                              </p:par>
                            </p:childTnLst>
                          </p:cTn>
                        </p:par>
                        <p:par>
                          <p:cTn id="19" fill="hold">
                            <p:stCondLst>
                              <p:cond delay="1500"/>
                            </p:stCondLst>
                            <p:childTnLst>
                              <p:par>
                                <p:cTn id="20" presetID="1" presetClass="entr" presetSubtype="0" fill="hold" nodeType="afterEffect">
                                  <p:stCondLst>
                                    <p:cond delay="0"/>
                                  </p:stCondLst>
                                  <p:childTnLst>
                                    <p:set>
                                      <p:cBhvr>
                                        <p:cTn id="21" dur="1" fill="hold">
                                          <p:stCondLst>
                                            <p:cond delay="0"/>
                                          </p:stCondLst>
                                        </p:cTn>
                                        <p:tgtEl>
                                          <p:spTgt spid="48"/>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45"/>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fade">
                                      <p:cBhvr>
                                        <p:cTn id="28" dur="500"/>
                                        <p:tgtEl>
                                          <p:spTgt spid="54"/>
                                        </p:tgtEl>
                                      </p:cBhvr>
                                    </p:animEffect>
                                  </p:childTnLst>
                                </p:cTn>
                              </p:par>
                            </p:childTnLst>
                          </p:cTn>
                        </p:par>
                        <p:par>
                          <p:cTn id="29" fill="hold">
                            <p:stCondLst>
                              <p:cond delay="500"/>
                            </p:stCondLst>
                            <p:childTnLst>
                              <p:par>
                                <p:cTn id="30" presetID="0" presetClass="path" presetSubtype="0" accel="50000" decel="50000" fill="hold" nodeType="afterEffect">
                                  <p:stCondLst>
                                    <p:cond delay="0"/>
                                  </p:stCondLst>
                                  <p:childTnLst>
                                    <p:animMotion origin="layout" path="M 1.45833E-6 1.11111E-6 L 0.1332 0.03333 L 0.34622 0.02639 L 0.34622 0.02662 " pathEditMode="relative" rAng="0" ptsTypes="AAAA">
                                      <p:cBhvr>
                                        <p:cTn id="31" dur="500" fill="hold"/>
                                        <p:tgtEl>
                                          <p:spTgt spid="54"/>
                                        </p:tgtEl>
                                        <p:attrNameLst>
                                          <p:attrName>ppt_x</p:attrName>
                                          <p:attrName>ppt_y</p:attrName>
                                        </p:attrNameLst>
                                      </p:cBhvr>
                                      <p:rCtr x="17305" y="1667"/>
                                    </p:animMotion>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54"/>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1"/>
                                        </p:tgtEl>
                                        <p:attrNameLst>
                                          <p:attrName>style.visibility</p:attrName>
                                        </p:attrNameLst>
                                      </p:cBhvr>
                                      <p:to>
                                        <p:strVal val="visible"/>
                                      </p:to>
                                    </p:set>
                                    <p:animEffect transition="in" filter="fade">
                                      <p:cBhvr>
                                        <p:cTn id="41" dur="500"/>
                                        <p:tgtEl>
                                          <p:spTgt spid="51"/>
                                        </p:tgtEl>
                                      </p:cBhvr>
                                    </p:animEffect>
                                  </p:childTnLst>
                                </p:cTn>
                              </p:par>
                            </p:childTnLst>
                          </p:cTn>
                        </p:par>
                        <p:par>
                          <p:cTn id="42" fill="hold">
                            <p:stCondLst>
                              <p:cond delay="500"/>
                            </p:stCondLst>
                            <p:childTnLst>
                              <p:par>
                                <p:cTn id="43" presetID="0" presetClass="path" presetSubtype="0" accel="50000" decel="50000" fill="hold" nodeType="afterEffect">
                                  <p:stCondLst>
                                    <p:cond delay="0"/>
                                  </p:stCondLst>
                                  <p:childTnLst>
                                    <p:animMotion origin="layout" path="M 0.00039 -0.00023 L 0.11549 -0.05972 L 0.3457 -0.05509 " pathEditMode="relative" rAng="0" ptsTypes="AAA">
                                      <p:cBhvr>
                                        <p:cTn id="44" dur="500" fill="hold"/>
                                        <p:tgtEl>
                                          <p:spTgt spid="51"/>
                                        </p:tgtEl>
                                        <p:attrNameLst>
                                          <p:attrName>ppt_x</p:attrName>
                                          <p:attrName>ppt_y</p:attrName>
                                        </p:attrNameLst>
                                      </p:cBhvr>
                                      <p:rCtr x="17266" y="-2986"/>
                                    </p:animMotion>
                                  </p:childTnLst>
                                </p:cTn>
                              </p:par>
                            </p:childTnLst>
                          </p:cTn>
                        </p:par>
                        <p:par>
                          <p:cTn id="45" fill="hold">
                            <p:stCondLst>
                              <p:cond delay="1000"/>
                            </p:stCondLst>
                            <p:childTnLst>
                              <p:par>
                                <p:cTn id="46" presetID="1" presetClass="entr" presetSubtype="0" fill="hold" nodeType="afterEffect">
                                  <p:stCondLst>
                                    <p:cond delay="0"/>
                                  </p:stCondLst>
                                  <p:childTnLst>
                                    <p:set>
                                      <p:cBhvr>
                                        <p:cTn id="47" dur="1" fill="hold">
                                          <p:stCondLst>
                                            <p:cond delay="0"/>
                                          </p:stCondLst>
                                        </p:cTn>
                                        <p:tgtEl>
                                          <p:spTgt spid="65"/>
                                        </p:tgtEl>
                                        <p:attrNameLst>
                                          <p:attrName>style.visibility</p:attrName>
                                        </p:attrNameLst>
                                      </p:cBhvr>
                                      <p:to>
                                        <p:strVal val="visible"/>
                                      </p:to>
                                    </p:set>
                                  </p:childTnLst>
                                </p:cTn>
                              </p:par>
                              <p:par>
                                <p:cTn id="48" presetID="1" presetClass="exit" presetSubtype="0" fill="hold" nodeType="withEffect">
                                  <p:stCondLst>
                                    <p:cond delay="0"/>
                                  </p:stCondLst>
                                  <p:childTnLst>
                                    <p:set>
                                      <p:cBhvr>
                                        <p:cTn id="49" dur="1" fill="hold">
                                          <p:stCondLst>
                                            <p:cond delay="0"/>
                                          </p:stCondLst>
                                        </p:cTn>
                                        <p:tgtEl>
                                          <p:spTgt spid="51"/>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9" presetClass="exit" presetSubtype="0" fill="hold" nodeType="clickEffect">
                                  <p:stCondLst>
                                    <p:cond delay="0"/>
                                  </p:stCondLst>
                                  <p:childTnLst>
                                    <p:animEffect transition="out" filter="dissolve">
                                      <p:cBhvr>
                                        <p:cTn id="53" dur="500"/>
                                        <p:tgtEl>
                                          <p:spTgt spid="48"/>
                                        </p:tgtEl>
                                      </p:cBhvr>
                                    </p:animEffect>
                                    <p:set>
                                      <p:cBhvr>
                                        <p:cTn id="54" dur="1" fill="hold">
                                          <p:stCondLst>
                                            <p:cond delay="499"/>
                                          </p:stCondLst>
                                        </p:cTn>
                                        <p:tgtEl>
                                          <p:spTgt spid="48"/>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42" presetClass="path" presetSubtype="0" accel="50000" decel="50000" fill="hold" nodeType="clickEffect">
                                  <p:stCondLst>
                                    <p:cond delay="0"/>
                                  </p:stCondLst>
                                  <p:childTnLst>
                                    <p:animMotion origin="layout" path="M -3.33333E-6 4.07407E-6 L 0.13594 0.05324 " pathEditMode="relative" rAng="0" ptsTypes="AA">
                                      <p:cBhvr>
                                        <p:cTn id="58" dur="500" fill="hold"/>
                                        <p:tgtEl>
                                          <p:spTgt spid="65"/>
                                        </p:tgtEl>
                                        <p:attrNameLst>
                                          <p:attrName>ppt_x</p:attrName>
                                          <p:attrName>ppt_y</p:attrName>
                                        </p:attrNameLst>
                                      </p:cBhvr>
                                      <p:rCtr x="6797" y="2662"/>
                                    </p:animMotion>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31"/>
                                        </p:tgtEl>
                                        <p:attrNameLst>
                                          <p:attrName>style.visibility</p:attrName>
                                        </p:attrNameLst>
                                      </p:cBhvr>
                                      <p:to>
                                        <p:strVal val="visible"/>
                                      </p:to>
                                    </p:set>
                                  </p:childTnLst>
                                </p:cTn>
                              </p:par>
                            </p:childTnLst>
                          </p:cTn>
                        </p:par>
                        <p:par>
                          <p:cTn id="62" fill="hold">
                            <p:stCondLst>
                              <p:cond delay="500"/>
                            </p:stCondLst>
                            <p:childTnLst>
                              <p:par>
                                <p:cTn id="63" presetID="1" presetClass="exit" presetSubtype="0" fill="hold" nodeType="afterEffect">
                                  <p:stCondLst>
                                    <p:cond delay="0"/>
                                  </p:stCondLst>
                                  <p:childTnLst>
                                    <p:set>
                                      <p:cBhvr>
                                        <p:cTn id="64" dur="1" fill="hold">
                                          <p:stCondLst>
                                            <p:cond delay="0"/>
                                          </p:stCondLst>
                                        </p:cTn>
                                        <p:tgtEl>
                                          <p:spTgt spid="6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9" presetClass="exit" presetSubtype="0" fill="hold" nodeType="clickEffect">
                                  <p:stCondLst>
                                    <p:cond delay="0"/>
                                  </p:stCondLst>
                                  <p:childTnLst>
                                    <p:animEffect transition="out" filter="dissolve">
                                      <p:cBhvr>
                                        <p:cTn id="68" dur="500"/>
                                        <p:tgtEl>
                                          <p:spTgt spid="31"/>
                                        </p:tgtEl>
                                      </p:cBhvr>
                                    </p:animEffect>
                                    <p:set>
                                      <p:cBhvr>
                                        <p:cTn id="69" dur="1" fill="hold">
                                          <p:stCondLst>
                                            <p:cond delay="499"/>
                                          </p:stCondLst>
                                        </p:cTn>
                                        <p:tgtEl>
                                          <p:spTgt spid="31"/>
                                        </p:tgtEl>
                                        <p:attrNameLst>
                                          <p:attrName>style.visibility</p:attrName>
                                        </p:attrNameLst>
                                      </p:cBhvr>
                                      <p:to>
                                        <p:strVal val="hidden"/>
                                      </p:to>
                                    </p:set>
                                  </p:childTnLst>
                                </p:cTn>
                              </p:par>
                            </p:childTnLst>
                          </p:cTn>
                        </p:par>
                      </p:childTnLst>
                    </p:cTn>
                  </p:par>
                  <p:par>
                    <p:cTn id="70" fill="hold">
                      <p:stCondLst>
                        <p:cond delay="indefinite"/>
                      </p:stCondLst>
                      <p:childTnLst>
                        <p:par>
                          <p:cTn id="71" fill="hold">
                            <p:stCondLst>
                              <p:cond delay="0"/>
                            </p:stCondLst>
                            <p:childTnLst>
                              <p:par>
                                <p:cTn id="72" presetID="42" presetClass="path" presetSubtype="0" accel="50000" decel="50000" fill="hold" nodeType="clickEffect">
                                  <p:stCondLst>
                                    <p:cond delay="0"/>
                                  </p:stCondLst>
                                  <p:childTnLst>
                                    <p:animMotion origin="layout" path="M -1.875E-6 -3.7037E-6 L 0.14089 -0.02824 " pathEditMode="relative" rAng="0" ptsTypes="AA">
                                      <p:cBhvr>
                                        <p:cTn id="73" dur="500" fill="hold"/>
                                        <p:tgtEl>
                                          <p:spTgt spid="60"/>
                                        </p:tgtEl>
                                        <p:attrNameLst>
                                          <p:attrName>ppt_x</p:attrName>
                                          <p:attrName>ppt_y</p:attrName>
                                        </p:attrNameLst>
                                      </p:cBhvr>
                                      <p:rCtr x="7044" y="-1412"/>
                                    </p:animMotion>
                                  </p:childTnLst>
                                </p:cTn>
                              </p:par>
                            </p:childTnLst>
                          </p:cTn>
                        </p:par>
                        <p:par>
                          <p:cTn id="74" fill="hold">
                            <p:stCondLst>
                              <p:cond delay="500"/>
                            </p:stCondLst>
                            <p:childTnLst>
                              <p:par>
                                <p:cTn id="75" presetID="1" presetClass="entr" presetSubtype="0" fill="hold" nodeType="afterEffect">
                                  <p:stCondLst>
                                    <p:cond delay="0"/>
                                  </p:stCondLst>
                                  <p:childTnLst>
                                    <p:set>
                                      <p:cBhvr>
                                        <p:cTn id="76" dur="1" fill="hold">
                                          <p:stCondLst>
                                            <p:cond delay="0"/>
                                          </p:stCondLst>
                                        </p:cTn>
                                        <p:tgtEl>
                                          <p:spTgt spid="33"/>
                                        </p:tgtEl>
                                        <p:attrNameLst>
                                          <p:attrName>style.visibility</p:attrName>
                                        </p:attrNameLst>
                                      </p:cBhvr>
                                      <p:to>
                                        <p:strVal val="visible"/>
                                      </p:to>
                                    </p:set>
                                  </p:childTnLst>
                                </p:cTn>
                              </p:par>
                              <p:par>
                                <p:cTn id="77" presetID="1" presetClass="exit" presetSubtype="0" fill="hold" nodeType="withEffect">
                                  <p:stCondLst>
                                    <p:cond delay="0"/>
                                  </p:stCondLst>
                                  <p:childTnLst>
                                    <p:set>
                                      <p:cBhvr>
                                        <p:cTn id="78" dur="1" fill="hold">
                                          <p:stCondLst>
                                            <p:cond delay="0"/>
                                          </p:stCondLst>
                                        </p:cTn>
                                        <p:tgtEl>
                                          <p:spTgt spid="60"/>
                                        </p:tgtEl>
                                        <p:attrNameLst>
                                          <p:attrName>style.visibility</p:attrName>
                                        </p:attrNameLst>
                                      </p:cBhvr>
                                      <p:to>
                                        <p:strVal val="hidden"/>
                                      </p:to>
                                    </p:set>
                                  </p:childTnLst>
                                </p:cTn>
                              </p:par>
                            </p:childTnLst>
                          </p:cTn>
                        </p:par>
                        <p:par>
                          <p:cTn id="79" fill="hold">
                            <p:stCondLst>
                              <p:cond delay="500"/>
                            </p:stCondLst>
                            <p:childTnLst>
                              <p:par>
                                <p:cTn id="80" presetID="9" presetClass="exit" presetSubtype="0" fill="hold" nodeType="afterEffect">
                                  <p:stCondLst>
                                    <p:cond delay="0"/>
                                  </p:stCondLst>
                                  <p:childTnLst>
                                    <p:animEffect transition="out" filter="dissolve">
                                      <p:cBhvr>
                                        <p:cTn id="81" dur="500"/>
                                        <p:tgtEl>
                                          <p:spTgt spid="33"/>
                                        </p:tgtEl>
                                      </p:cBhvr>
                                    </p:animEffect>
                                    <p:set>
                                      <p:cBhvr>
                                        <p:cTn id="82" dur="1" fill="hold">
                                          <p:stCondLst>
                                            <p:cond delay="499"/>
                                          </p:stCondLst>
                                        </p:cTn>
                                        <p:tgtEl>
                                          <p:spTgt spid="3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91D4C1-8AEB-2AF1-6E3E-540F97F245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3CA647-59B3-9E57-ACA4-CD953934D9C0}"/>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C2931429-DB80-B7DA-C512-9185B5B36E64}"/>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Integrity</a:t>
            </a:r>
          </a:p>
        </p:txBody>
      </p:sp>
      <p:sp>
        <p:nvSpPr>
          <p:cNvPr id="4" name="Rectangle: Rounded Corners 3">
            <a:extLst>
              <a:ext uri="{FF2B5EF4-FFF2-40B4-BE49-F238E27FC236}">
                <a16:creationId xmlns:a16="http://schemas.microsoft.com/office/drawing/2014/main" id="{31349FE4-49C0-486D-71E9-BC86CBA71117}"/>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Consistency</a:t>
            </a:r>
          </a:p>
        </p:txBody>
      </p:sp>
      <p:sp>
        <p:nvSpPr>
          <p:cNvPr id="5" name="Rectangle: Rounded Corners 4">
            <a:extLst>
              <a:ext uri="{FF2B5EF4-FFF2-40B4-BE49-F238E27FC236}">
                <a16:creationId xmlns:a16="http://schemas.microsoft.com/office/drawing/2014/main" id="{B14DBF6B-23A6-CE17-4780-8B5027D57519}"/>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p>
        </p:txBody>
      </p:sp>
    </p:spTree>
    <p:extLst>
      <p:ext uri="{BB962C8B-B14F-4D97-AF65-F5344CB8AC3E}">
        <p14:creationId xmlns:p14="http://schemas.microsoft.com/office/powerpoint/2010/main" val="4127435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E0AE85-2C64-46E2-9FC3-4E21309742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96CED2-E36A-30C0-A02D-5A989869874C}"/>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77A2316B-EB3B-72F5-03D7-33AB4F81D19F}"/>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Reduced Throughput</a:t>
            </a:r>
          </a:p>
        </p:txBody>
      </p:sp>
      <p:sp>
        <p:nvSpPr>
          <p:cNvPr id="4" name="Rectangle: Rounded Corners 3">
            <a:extLst>
              <a:ext uri="{FF2B5EF4-FFF2-40B4-BE49-F238E27FC236}">
                <a16:creationId xmlns:a16="http://schemas.microsoft.com/office/drawing/2014/main" id="{F4AF6A7B-12F9-76E3-DF28-F6826FA88DA4}"/>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5" name="Rectangle: Rounded Corners 4">
            <a:extLst>
              <a:ext uri="{FF2B5EF4-FFF2-40B4-BE49-F238E27FC236}">
                <a16:creationId xmlns:a16="http://schemas.microsoft.com/office/drawing/2014/main" id="{AC97003E-A101-04B5-E9AD-CBD749D4ED63}"/>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Potential Latency</a:t>
            </a:r>
          </a:p>
        </p:txBody>
      </p:sp>
    </p:spTree>
    <p:extLst>
      <p:ext uri="{BB962C8B-B14F-4D97-AF65-F5344CB8AC3E}">
        <p14:creationId xmlns:p14="http://schemas.microsoft.com/office/powerpoint/2010/main" val="23057019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13EAC-D25F-A4F2-D6B4-D542870658B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3C2A8F-44F3-2E36-F40C-A7F13677EB0D}"/>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43F03D3F-9EA4-C496-E042-3ED74E943CE0}"/>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Order Processing</a:t>
            </a:r>
          </a:p>
        </p:txBody>
      </p:sp>
      <p:sp>
        <p:nvSpPr>
          <p:cNvPr id="4" name="Rectangle: Rounded Corners 3">
            <a:extLst>
              <a:ext uri="{FF2B5EF4-FFF2-40B4-BE49-F238E27FC236}">
                <a16:creationId xmlns:a16="http://schemas.microsoft.com/office/drawing/2014/main" id="{0E2D3450-CF2D-A957-F1CD-C2269C052894}"/>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Event Sourcing</a:t>
            </a:r>
          </a:p>
        </p:txBody>
      </p:sp>
      <p:sp>
        <p:nvSpPr>
          <p:cNvPr id="5" name="Rectangle: Rounded Corners 4">
            <a:extLst>
              <a:ext uri="{FF2B5EF4-FFF2-40B4-BE49-F238E27FC236}">
                <a16:creationId xmlns:a16="http://schemas.microsoft.com/office/drawing/2014/main" id="{70FF6A5E-F8C3-6AA8-AD90-3B76AA6C07B6}"/>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Workflow Management</a:t>
            </a:r>
          </a:p>
        </p:txBody>
      </p:sp>
    </p:spTree>
    <p:extLst>
      <p:ext uri="{BB962C8B-B14F-4D97-AF65-F5344CB8AC3E}">
        <p14:creationId xmlns:p14="http://schemas.microsoft.com/office/powerpoint/2010/main" val="29615398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74F4C8-A5C4-DFCE-40B8-CC6AB069AE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BB1EBF-D26E-9FA2-F898-161C744D2506}"/>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7379DB51-D502-F4C4-1BAD-75D89F07F857}"/>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pic>
        <p:nvPicPr>
          <p:cNvPr id="5" name="Picture 4">
            <a:extLst>
              <a:ext uri="{FF2B5EF4-FFF2-40B4-BE49-F238E27FC236}">
                <a16:creationId xmlns:a16="http://schemas.microsoft.com/office/drawing/2014/main" id="{EE9FC16B-BFAD-98BC-4BC7-43F08AFBE266}"/>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28666588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179096-DBA8-F19B-C7A9-116BB09FF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A97B82-4F4A-C80E-88C3-78E0BA43943F}"/>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34C087CA-35A0-7248-3A5D-165A184A263C}"/>
              </a:ext>
            </a:extLst>
          </p:cNvPr>
          <p:cNvSpPr/>
          <p:nvPr/>
        </p:nvSpPr>
        <p:spPr>
          <a:xfrm>
            <a:off x="330050" y="1850670"/>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Complexity</a:t>
            </a:r>
          </a:p>
        </p:txBody>
      </p:sp>
      <p:sp>
        <p:nvSpPr>
          <p:cNvPr id="4" name="Rectangle: Rounded Corners 3">
            <a:extLst>
              <a:ext uri="{FF2B5EF4-FFF2-40B4-BE49-F238E27FC236}">
                <a16:creationId xmlns:a16="http://schemas.microsoft.com/office/drawing/2014/main" id="{4B3835A2-326B-D105-96D2-B192DC0F4212}"/>
              </a:ext>
            </a:extLst>
          </p:cNvPr>
          <p:cNvSpPr/>
          <p:nvPr/>
        </p:nvSpPr>
        <p:spPr>
          <a:xfrm>
            <a:off x="4272480" y="1850670"/>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Scalability</a:t>
            </a:r>
          </a:p>
        </p:txBody>
      </p:sp>
      <p:sp>
        <p:nvSpPr>
          <p:cNvPr id="5" name="Rectangle: Rounded Corners 4">
            <a:extLst>
              <a:ext uri="{FF2B5EF4-FFF2-40B4-BE49-F238E27FC236}">
                <a16:creationId xmlns:a16="http://schemas.microsoft.com/office/drawing/2014/main" id="{7665C33C-F67A-61B7-A8EF-C5F4538DDB1C}"/>
              </a:ext>
            </a:extLst>
          </p:cNvPr>
          <p:cNvSpPr/>
          <p:nvPr/>
        </p:nvSpPr>
        <p:spPr>
          <a:xfrm>
            <a:off x="8214910" y="1850669"/>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Subscriber Dependency</a:t>
            </a:r>
          </a:p>
        </p:txBody>
      </p:sp>
      <p:sp>
        <p:nvSpPr>
          <p:cNvPr id="6" name="Rectangle: Rounded Corners 5">
            <a:extLst>
              <a:ext uri="{FF2B5EF4-FFF2-40B4-BE49-F238E27FC236}">
                <a16:creationId xmlns:a16="http://schemas.microsoft.com/office/drawing/2014/main" id="{E4A9EFC3-F37D-B216-A4F6-6443AE931DA2}"/>
              </a:ext>
            </a:extLst>
          </p:cNvPr>
          <p:cNvSpPr/>
          <p:nvPr/>
        </p:nvSpPr>
        <p:spPr>
          <a:xfrm>
            <a:off x="330050" y="350277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Utilization</a:t>
            </a:r>
          </a:p>
        </p:txBody>
      </p:sp>
    </p:spTree>
    <p:extLst>
      <p:ext uri="{BB962C8B-B14F-4D97-AF65-F5344CB8AC3E}">
        <p14:creationId xmlns:p14="http://schemas.microsoft.com/office/powerpoint/2010/main" val="915653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CAC8A-231B-BB77-BB54-213EECAE618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0268D07-56FD-F933-F754-F9D3DE45C016}"/>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F4F78598-0140-FD69-91CC-BA79BD3C863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3E74DCE9-1845-1E9D-082F-E46D35FD2EF4}"/>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pic>
        <p:nvPicPr>
          <p:cNvPr id="7" name="Picture 6">
            <a:extLst>
              <a:ext uri="{FF2B5EF4-FFF2-40B4-BE49-F238E27FC236}">
                <a16:creationId xmlns:a16="http://schemas.microsoft.com/office/drawing/2014/main" id="{A17D5255-A6C4-D4F8-085B-46F86B06C4E0}"/>
              </a:ext>
            </a:extLst>
          </p:cNvPr>
          <p:cNvPicPr>
            <a:picLocks noChangeAspect="1"/>
          </p:cNvPicPr>
          <p:nvPr/>
        </p:nvPicPr>
        <p:blipFill>
          <a:blip r:embed="rId3"/>
          <a:stretch>
            <a:fillRect/>
          </a:stretch>
        </p:blipFill>
        <p:spPr>
          <a:xfrm>
            <a:off x="4293420" y="1510431"/>
            <a:ext cx="7283614" cy="4982444"/>
          </a:xfrm>
          <a:prstGeom prst="rect">
            <a:avLst/>
          </a:prstGeom>
        </p:spPr>
      </p:pic>
      <p:cxnSp>
        <p:nvCxnSpPr>
          <p:cNvPr id="10" name="Straight Connector 9">
            <a:extLst>
              <a:ext uri="{FF2B5EF4-FFF2-40B4-BE49-F238E27FC236}">
                <a16:creationId xmlns:a16="http://schemas.microsoft.com/office/drawing/2014/main" id="{4A953C38-AD18-31F7-9BD9-7489D8284DDA}"/>
              </a:ext>
            </a:extLst>
          </p:cNvPr>
          <p:cNvCxnSpPr/>
          <p:nvPr/>
        </p:nvCxnSpPr>
        <p:spPr>
          <a:xfrm>
            <a:off x="5147733" y="5477931"/>
            <a:ext cx="3285067" cy="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832529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B9F786-78AD-D94C-DE6A-42053DE759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FC0DE3-BC84-E059-B548-4E9BB755262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B07AF65D-DBA0-1991-A670-296D84643502}"/>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84180CBF-C94F-A2BA-47E7-5BB3CF5F0509}"/>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F74EC1CF-6A6A-2A81-B477-D4827EED87B9}"/>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pic>
        <p:nvPicPr>
          <p:cNvPr id="8" name="Picture 7">
            <a:extLst>
              <a:ext uri="{FF2B5EF4-FFF2-40B4-BE49-F238E27FC236}">
                <a16:creationId xmlns:a16="http://schemas.microsoft.com/office/drawing/2014/main" id="{D6E4DF0F-6918-41BA-1B42-AE35835EBAF3}"/>
              </a:ext>
            </a:extLst>
          </p:cNvPr>
          <p:cNvPicPr>
            <a:picLocks noChangeAspect="1"/>
          </p:cNvPicPr>
          <p:nvPr/>
        </p:nvPicPr>
        <p:blipFill>
          <a:blip r:embed="rId3"/>
          <a:stretch>
            <a:fillRect/>
          </a:stretch>
        </p:blipFill>
        <p:spPr>
          <a:xfrm>
            <a:off x="4622949" y="1417864"/>
            <a:ext cx="7126736" cy="4932135"/>
          </a:xfrm>
          <a:prstGeom prst="rect">
            <a:avLst/>
          </a:prstGeom>
        </p:spPr>
      </p:pic>
    </p:spTree>
    <p:extLst>
      <p:ext uri="{BB962C8B-B14F-4D97-AF65-F5344CB8AC3E}">
        <p14:creationId xmlns:p14="http://schemas.microsoft.com/office/powerpoint/2010/main" val="29405833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348B1-0C7E-C0C1-1574-638F333AED0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49B678-6249-5FBC-64DD-023BEDDBD5D2}"/>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DE83D819-EC35-54DF-28D1-D602347953F0}"/>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2F1D8D49-778F-5C08-3404-805008BDA99F}"/>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744BA0FA-2DEB-B1BE-775C-43E3D88ECACC}"/>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F1F8CD72-E35E-51E1-AFBC-08169141455F}"/>
              </a:ext>
            </a:extLst>
          </p:cNvPr>
          <p:cNvSpPr/>
          <p:nvPr/>
        </p:nvSpPr>
        <p:spPr>
          <a:xfrm>
            <a:off x="202459"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Consumer</a:t>
            </a:r>
          </a:p>
        </p:txBody>
      </p:sp>
      <p:pic>
        <p:nvPicPr>
          <p:cNvPr id="8" name="Picture 7">
            <a:extLst>
              <a:ext uri="{FF2B5EF4-FFF2-40B4-BE49-F238E27FC236}">
                <a16:creationId xmlns:a16="http://schemas.microsoft.com/office/drawing/2014/main" id="{887A2950-2A7B-2041-E1B0-033C5F216702}"/>
              </a:ext>
            </a:extLst>
          </p:cNvPr>
          <p:cNvPicPr>
            <a:picLocks noChangeAspect="1"/>
          </p:cNvPicPr>
          <p:nvPr/>
        </p:nvPicPr>
        <p:blipFill>
          <a:blip r:embed="rId3"/>
          <a:stretch>
            <a:fillRect/>
          </a:stretch>
        </p:blipFill>
        <p:spPr>
          <a:xfrm>
            <a:off x="4622949" y="1510431"/>
            <a:ext cx="7133782" cy="4102969"/>
          </a:xfrm>
          <a:prstGeom prst="rect">
            <a:avLst/>
          </a:prstGeom>
        </p:spPr>
      </p:pic>
    </p:spTree>
    <p:extLst>
      <p:ext uri="{BB962C8B-B14F-4D97-AF65-F5344CB8AC3E}">
        <p14:creationId xmlns:p14="http://schemas.microsoft.com/office/powerpoint/2010/main" val="42705714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8B970-41C0-5502-92B8-16F135BDC7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4D545-833C-CB9C-08A7-C308E0371E5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544CAAB-7D6A-CDE5-E3A5-C56BB4F8835A}"/>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3538281F-3EA5-888C-9E07-8C6933CF88E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Queues</a:t>
            </a:r>
          </a:p>
        </p:txBody>
      </p:sp>
      <p:sp>
        <p:nvSpPr>
          <p:cNvPr id="4" name="Rectangle: Rounded Corners 3">
            <a:extLst>
              <a:ext uri="{FF2B5EF4-FFF2-40B4-BE49-F238E27FC236}">
                <a16:creationId xmlns:a16="http://schemas.microsoft.com/office/drawing/2014/main" id="{8185FE05-92B5-91AB-924C-69486B5EE7D0}"/>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Saga Coordinator</a:t>
            </a:r>
          </a:p>
        </p:txBody>
      </p:sp>
      <p:sp>
        <p:nvSpPr>
          <p:cNvPr id="5" name="Rectangle: Rounded Corners 4">
            <a:extLst>
              <a:ext uri="{FF2B5EF4-FFF2-40B4-BE49-F238E27FC236}">
                <a16:creationId xmlns:a16="http://schemas.microsoft.com/office/drawing/2014/main" id="{CA33B564-9B61-DA72-50D0-3D6B8766643B}"/>
              </a:ext>
            </a:extLst>
          </p:cNvPr>
          <p:cNvSpPr/>
          <p:nvPr/>
        </p:nvSpPr>
        <p:spPr>
          <a:xfrm>
            <a:off x="202459"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Services</a:t>
            </a:r>
          </a:p>
        </p:txBody>
      </p:sp>
      <p:pic>
        <p:nvPicPr>
          <p:cNvPr id="8" name="Picture 7">
            <a:extLst>
              <a:ext uri="{FF2B5EF4-FFF2-40B4-BE49-F238E27FC236}">
                <a16:creationId xmlns:a16="http://schemas.microsoft.com/office/drawing/2014/main" id="{6BF3B4AC-82F4-4C54-56EB-8262E7530C2F}"/>
              </a:ext>
            </a:extLst>
          </p:cNvPr>
          <p:cNvPicPr>
            <a:picLocks noChangeAspect="1"/>
          </p:cNvPicPr>
          <p:nvPr/>
        </p:nvPicPr>
        <p:blipFill>
          <a:blip r:embed="rId3"/>
          <a:stretch>
            <a:fillRect/>
          </a:stretch>
        </p:blipFill>
        <p:spPr>
          <a:xfrm>
            <a:off x="4622949" y="1510431"/>
            <a:ext cx="5905704" cy="4873573"/>
          </a:xfrm>
          <a:prstGeom prst="rect">
            <a:avLst/>
          </a:prstGeom>
        </p:spPr>
      </p:pic>
    </p:spTree>
    <p:extLst>
      <p:ext uri="{BB962C8B-B14F-4D97-AF65-F5344CB8AC3E}">
        <p14:creationId xmlns:p14="http://schemas.microsoft.com/office/powerpoint/2010/main" val="4311745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B9C5C-644C-9C54-274D-AE7533E3D30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DEA0A0-B27C-78D2-6323-85E925B1B03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72DBFDC6-FC38-85F4-0392-D34EE81C86C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Namespace</a:t>
            </a:r>
          </a:p>
        </p:txBody>
      </p:sp>
      <p:sp>
        <p:nvSpPr>
          <p:cNvPr id="6" name="Rectangle: Rounded Corners 5">
            <a:extLst>
              <a:ext uri="{FF2B5EF4-FFF2-40B4-BE49-F238E27FC236}">
                <a16:creationId xmlns:a16="http://schemas.microsoft.com/office/drawing/2014/main" id="{01F72C3E-44C8-C0E0-02F2-7EF0FE70C529}"/>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Queue</a:t>
            </a:r>
          </a:p>
        </p:txBody>
      </p:sp>
      <p:sp>
        <p:nvSpPr>
          <p:cNvPr id="4" name="Rectangle: Rounded Corners 3">
            <a:extLst>
              <a:ext uri="{FF2B5EF4-FFF2-40B4-BE49-F238E27FC236}">
                <a16:creationId xmlns:a16="http://schemas.microsoft.com/office/drawing/2014/main" id="{DA3812FB-6AAD-88D9-DBE8-6509B086EC08}"/>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Producer</a:t>
            </a:r>
          </a:p>
        </p:txBody>
      </p:sp>
      <p:sp>
        <p:nvSpPr>
          <p:cNvPr id="5" name="Rectangle: Rounded Corners 4">
            <a:extLst>
              <a:ext uri="{FF2B5EF4-FFF2-40B4-BE49-F238E27FC236}">
                <a16:creationId xmlns:a16="http://schemas.microsoft.com/office/drawing/2014/main" id="{AFCF6033-F8B0-D1AE-7A89-5CC7EA19BA17}"/>
              </a:ext>
            </a:extLst>
          </p:cNvPr>
          <p:cNvSpPr/>
          <p:nvPr/>
        </p:nvSpPr>
        <p:spPr>
          <a:xfrm>
            <a:off x="202459"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Consumer</a:t>
            </a:r>
          </a:p>
        </p:txBody>
      </p:sp>
      <p:sp>
        <p:nvSpPr>
          <p:cNvPr id="7" name="Rectangle: Rounded Corners 6">
            <a:extLst>
              <a:ext uri="{FF2B5EF4-FFF2-40B4-BE49-F238E27FC236}">
                <a16:creationId xmlns:a16="http://schemas.microsoft.com/office/drawing/2014/main" id="{2D311EA9-EAC8-DD1C-F311-1EC339CA827B}"/>
              </a:ext>
            </a:extLst>
          </p:cNvPr>
          <p:cNvSpPr/>
          <p:nvPr/>
        </p:nvSpPr>
        <p:spPr>
          <a:xfrm>
            <a:off x="202459" y="4189079"/>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9" name="Picture 8">
            <a:extLst>
              <a:ext uri="{FF2B5EF4-FFF2-40B4-BE49-F238E27FC236}">
                <a16:creationId xmlns:a16="http://schemas.microsoft.com/office/drawing/2014/main" id="{C578F52C-C545-5600-D077-063C921B57CD}"/>
              </a:ext>
            </a:extLst>
          </p:cNvPr>
          <p:cNvPicPr>
            <a:picLocks noChangeAspect="1"/>
          </p:cNvPicPr>
          <p:nvPr/>
        </p:nvPicPr>
        <p:blipFill>
          <a:blip r:embed="rId3"/>
          <a:stretch>
            <a:fillRect/>
          </a:stretch>
        </p:blipFill>
        <p:spPr>
          <a:xfrm>
            <a:off x="4070875" y="1417978"/>
            <a:ext cx="3922252" cy="4022044"/>
          </a:xfrm>
          <a:prstGeom prst="rect">
            <a:avLst/>
          </a:prstGeom>
        </p:spPr>
      </p:pic>
      <p:pic>
        <p:nvPicPr>
          <p:cNvPr id="23" name="Picture 22">
            <a:extLst>
              <a:ext uri="{FF2B5EF4-FFF2-40B4-BE49-F238E27FC236}">
                <a16:creationId xmlns:a16="http://schemas.microsoft.com/office/drawing/2014/main" id="{E1190A8D-C3E0-2C90-7BB5-1D75F119757F}"/>
              </a:ext>
            </a:extLst>
          </p:cNvPr>
          <p:cNvPicPr>
            <a:picLocks noChangeAspect="1"/>
          </p:cNvPicPr>
          <p:nvPr/>
        </p:nvPicPr>
        <p:blipFill>
          <a:blip r:embed="rId4"/>
          <a:stretch>
            <a:fillRect/>
          </a:stretch>
        </p:blipFill>
        <p:spPr>
          <a:xfrm>
            <a:off x="4070875" y="1417978"/>
            <a:ext cx="3922251" cy="4022045"/>
          </a:xfrm>
          <a:prstGeom prst="rect">
            <a:avLst/>
          </a:prstGeom>
        </p:spPr>
      </p:pic>
      <p:pic>
        <p:nvPicPr>
          <p:cNvPr id="25" name="Picture 24">
            <a:extLst>
              <a:ext uri="{FF2B5EF4-FFF2-40B4-BE49-F238E27FC236}">
                <a16:creationId xmlns:a16="http://schemas.microsoft.com/office/drawing/2014/main" id="{6BA10863-582A-DA06-10CC-BEEBD23E3D59}"/>
              </a:ext>
            </a:extLst>
          </p:cNvPr>
          <p:cNvPicPr>
            <a:picLocks noChangeAspect="1"/>
          </p:cNvPicPr>
          <p:nvPr/>
        </p:nvPicPr>
        <p:blipFill>
          <a:blip r:embed="rId5"/>
          <a:stretch>
            <a:fillRect/>
          </a:stretch>
        </p:blipFill>
        <p:spPr>
          <a:xfrm>
            <a:off x="8180741" y="1376022"/>
            <a:ext cx="3840415" cy="4064000"/>
          </a:xfrm>
          <a:prstGeom prst="rect">
            <a:avLst/>
          </a:prstGeom>
        </p:spPr>
      </p:pic>
      <p:pic>
        <p:nvPicPr>
          <p:cNvPr id="21" name="Picture 20">
            <a:extLst>
              <a:ext uri="{FF2B5EF4-FFF2-40B4-BE49-F238E27FC236}">
                <a16:creationId xmlns:a16="http://schemas.microsoft.com/office/drawing/2014/main" id="{A81E4D7A-589A-D084-17F6-17594ACF75C9}"/>
              </a:ext>
            </a:extLst>
          </p:cNvPr>
          <p:cNvPicPr>
            <a:picLocks noChangeAspect="1"/>
          </p:cNvPicPr>
          <p:nvPr/>
        </p:nvPicPr>
        <p:blipFill>
          <a:blip r:embed="rId6"/>
          <a:stretch>
            <a:fillRect/>
          </a:stretch>
        </p:blipFill>
        <p:spPr>
          <a:xfrm>
            <a:off x="8180740" y="1376022"/>
            <a:ext cx="3922253" cy="4022043"/>
          </a:xfrm>
          <a:prstGeom prst="rect">
            <a:avLst/>
          </a:prstGeom>
        </p:spPr>
      </p:pic>
    </p:spTree>
    <p:extLst>
      <p:ext uri="{BB962C8B-B14F-4D97-AF65-F5344CB8AC3E}">
        <p14:creationId xmlns:p14="http://schemas.microsoft.com/office/powerpoint/2010/main" val="225815792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fade">
                                      <p:cBhvr>
                                        <p:cTn id="15" dur="500"/>
                                        <p:tgtEl>
                                          <p:spTgt spid="2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8BF9F6-5DFA-CA94-E3D6-9A7F770857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E622B4-F58C-69A7-6ADE-765CE98D0D06}"/>
              </a:ext>
            </a:extLst>
          </p:cNvPr>
          <p:cNvSpPr>
            <a:spLocks noGrp="1"/>
          </p:cNvSpPr>
          <p:nvPr>
            <p:ph type="title"/>
          </p:nvPr>
        </p:nvSpPr>
        <p:spPr/>
        <p:txBody>
          <a:bodyPr/>
          <a:lstStyle/>
          <a:p>
            <a:r>
              <a:rPr lang="en-US" dirty="0"/>
              <a:t>Key Points to Remember</a:t>
            </a:r>
          </a:p>
        </p:txBody>
      </p:sp>
      <p:sp>
        <p:nvSpPr>
          <p:cNvPr id="6" name="Rectangle: Rounded Corners 5">
            <a:extLst>
              <a:ext uri="{FF2B5EF4-FFF2-40B4-BE49-F238E27FC236}">
                <a16:creationId xmlns:a16="http://schemas.microsoft.com/office/drawing/2014/main" id="{2E4A9C1F-A4AC-B80B-0068-C5F0A5A0793F}"/>
              </a:ext>
            </a:extLst>
          </p:cNvPr>
          <p:cNvSpPr/>
          <p:nvPr/>
        </p:nvSpPr>
        <p:spPr>
          <a:xfrm>
            <a:off x="3389847" y="1866900"/>
            <a:ext cx="5412306"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Use Order Keys</a:t>
            </a:r>
          </a:p>
        </p:txBody>
      </p:sp>
      <p:sp>
        <p:nvSpPr>
          <p:cNvPr id="7" name="Rectangle: Rounded Corners 6">
            <a:extLst>
              <a:ext uri="{FF2B5EF4-FFF2-40B4-BE49-F238E27FC236}">
                <a16:creationId xmlns:a16="http://schemas.microsoft.com/office/drawing/2014/main" id="{D8DBDDED-6AE5-B414-FA6A-41F683148947}"/>
              </a:ext>
            </a:extLst>
          </p:cNvPr>
          <p:cNvSpPr/>
          <p:nvPr/>
        </p:nvSpPr>
        <p:spPr>
          <a:xfrm>
            <a:off x="3389846" y="3057526"/>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Ensure Queue Ordering</a:t>
            </a:r>
          </a:p>
        </p:txBody>
      </p:sp>
      <p:sp>
        <p:nvSpPr>
          <p:cNvPr id="8" name="Rectangle: Rounded Corners 7">
            <a:extLst>
              <a:ext uri="{FF2B5EF4-FFF2-40B4-BE49-F238E27FC236}">
                <a16:creationId xmlns:a16="http://schemas.microsoft.com/office/drawing/2014/main" id="{0F93F61D-D55A-A99A-4888-8B4E500AC799}"/>
              </a:ext>
            </a:extLst>
          </p:cNvPr>
          <p:cNvSpPr/>
          <p:nvPr/>
        </p:nvSpPr>
        <p:spPr>
          <a:xfrm>
            <a:off x="3389845" y="4248152"/>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Monitor and Adjust</a:t>
            </a:r>
          </a:p>
        </p:txBody>
      </p:sp>
      <p:sp>
        <p:nvSpPr>
          <p:cNvPr id="9" name="Rectangle: Rounded Corners 8">
            <a:extLst>
              <a:ext uri="{FF2B5EF4-FFF2-40B4-BE49-F238E27FC236}">
                <a16:creationId xmlns:a16="http://schemas.microsoft.com/office/drawing/2014/main" id="{AE0F4726-C274-8F6E-FC97-2CFF2C3112FB}"/>
              </a:ext>
            </a:extLst>
          </p:cNvPr>
          <p:cNvSpPr/>
          <p:nvPr/>
        </p:nvSpPr>
        <p:spPr>
          <a:xfrm>
            <a:off x="3389844" y="5438778"/>
            <a:ext cx="5412305" cy="742947"/>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Handle Failures Gracefully</a:t>
            </a:r>
          </a:p>
        </p:txBody>
      </p:sp>
    </p:spTree>
    <p:extLst>
      <p:ext uri="{BB962C8B-B14F-4D97-AF65-F5344CB8AC3E}">
        <p14:creationId xmlns:p14="http://schemas.microsoft.com/office/powerpoint/2010/main" val="5738007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6"/>
                                        </p:tgtEl>
                                        <p:attrNameLst>
                                          <p:attrName>style.opacity</p:attrName>
                                        </p:attrNameLst>
                                      </p:cBhvr>
                                      <p:to>
                                        <p:strVal val="0.25"/>
                                      </p:to>
                                    </p:set>
                                    <p:animEffect filter="image" prLst="opacity: 0.25">
                                      <p:cBhvr rctx="IE">
                                        <p:cTn id="12" dur="indefinite"/>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8"/>
                                        </p:tgtEl>
                                        <p:attrNameLst>
                                          <p:attrName>style.opacity</p:attrName>
                                        </p:attrNameLst>
                                      </p:cBhvr>
                                      <p:to>
                                        <p:strVal val="0.25"/>
                                      </p:to>
                                    </p:set>
                                    <p:animEffect filter="image" prLst="opacity: 0.25">
                                      <p:cBhvr rctx="IE">
                                        <p:cTn id="28" dur="indefinite"/>
                                        <p:tgtEl>
                                          <p:spTgt spid="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8" grpId="1" animBg="1"/>
      <p:bldP spid="9" grpId="0" animBg="1"/>
    </p:bld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FB0CD-3B76-91FF-F678-15EAE97751D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096AE1-2146-D8C6-3846-7B65D7009C94}"/>
              </a:ext>
            </a:extLst>
          </p:cNvPr>
          <p:cNvSpPr>
            <a:spLocks noGrp="1"/>
          </p:cNvSpPr>
          <p:nvPr>
            <p:ph type="title"/>
          </p:nvPr>
        </p:nvSpPr>
        <p:spPr/>
        <p:txBody>
          <a:bodyPr/>
          <a:lstStyle/>
          <a:p>
            <a:r>
              <a:rPr lang="en-US" dirty="0"/>
              <a:t>Wrap-Up</a:t>
            </a:r>
          </a:p>
        </p:txBody>
      </p:sp>
      <p:sp>
        <p:nvSpPr>
          <p:cNvPr id="3" name="Text Placeholder 2">
            <a:extLst>
              <a:ext uri="{FF2B5EF4-FFF2-40B4-BE49-F238E27FC236}">
                <a16:creationId xmlns:a16="http://schemas.microsoft.com/office/drawing/2014/main" id="{76A318EA-3DDD-D181-D45C-1DE99751CFC9}"/>
              </a:ext>
            </a:extLst>
          </p:cNvPr>
          <p:cNvSpPr>
            <a:spLocks noGrp="1"/>
          </p:cNvSpPr>
          <p:nvPr>
            <p:ph type="body" idx="1"/>
          </p:nvPr>
        </p:nvSpPr>
        <p:spPr/>
        <p:txBody>
          <a:bodyPr/>
          <a:lstStyle/>
          <a:p>
            <a:r>
              <a:rPr lang="en-US" dirty="0">
                <a:solidFill>
                  <a:srgbClr val="094843"/>
                </a:solidFill>
              </a:rPr>
              <a:t>Resilience and Reliability</a:t>
            </a:r>
          </a:p>
        </p:txBody>
      </p:sp>
    </p:spTree>
    <p:extLst>
      <p:ext uri="{BB962C8B-B14F-4D97-AF65-F5344CB8AC3E}">
        <p14:creationId xmlns:p14="http://schemas.microsoft.com/office/powerpoint/2010/main" val="26211044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197BB-7F9A-5B63-C09E-E03788D038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59D85D-3205-D874-4D58-4B9012C967A1}"/>
              </a:ext>
            </a:extLst>
          </p:cNvPr>
          <p:cNvSpPr>
            <a:spLocks noGrp="1"/>
          </p:cNvSpPr>
          <p:nvPr>
            <p:ph type="title"/>
          </p:nvPr>
        </p:nvSpPr>
        <p:spPr/>
        <p:txBody>
          <a:bodyPr/>
          <a:lstStyle/>
          <a:p>
            <a:r>
              <a:rPr lang="en-US" dirty="0"/>
              <a:t>Key Takeaways</a:t>
            </a:r>
          </a:p>
        </p:txBody>
      </p:sp>
      <p:sp>
        <p:nvSpPr>
          <p:cNvPr id="3" name="Rectangle: Rounded Corners 2">
            <a:extLst>
              <a:ext uri="{FF2B5EF4-FFF2-40B4-BE49-F238E27FC236}">
                <a16:creationId xmlns:a16="http://schemas.microsoft.com/office/drawing/2014/main" id="{23644461-3FE9-1F53-5FDA-13D078D40BE7}"/>
              </a:ext>
            </a:extLst>
          </p:cNvPr>
          <p:cNvSpPr/>
          <p:nvPr/>
        </p:nvSpPr>
        <p:spPr>
          <a:xfrm>
            <a:off x="219341" y="195929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Circuit Breaker</a:t>
            </a:r>
          </a:p>
        </p:txBody>
      </p:sp>
      <p:sp>
        <p:nvSpPr>
          <p:cNvPr id="4" name="Rectangle: Rounded Corners 3">
            <a:extLst>
              <a:ext uri="{FF2B5EF4-FFF2-40B4-BE49-F238E27FC236}">
                <a16:creationId xmlns:a16="http://schemas.microsoft.com/office/drawing/2014/main" id="{8CEE8598-824F-3486-E265-7CD28FA5DD94}"/>
              </a:ext>
            </a:extLst>
          </p:cNvPr>
          <p:cNvSpPr/>
          <p:nvPr/>
        </p:nvSpPr>
        <p:spPr>
          <a:xfrm>
            <a:off x="4272480" y="195929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Saga</a:t>
            </a:r>
          </a:p>
        </p:txBody>
      </p:sp>
      <p:sp>
        <p:nvSpPr>
          <p:cNvPr id="5" name="Rectangle: Rounded Corners 4">
            <a:extLst>
              <a:ext uri="{FF2B5EF4-FFF2-40B4-BE49-F238E27FC236}">
                <a16:creationId xmlns:a16="http://schemas.microsoft.com/office/drawing/2014/main" id="{C6B819F3-13F9-9F2B-146F-D5D682ECDD9E}"/>
              </a:ext>
            </a:extLst>
          </p:cNvPr>
          <p:cNvSpPr/>
          <p:nvPr/>
        </p:nvSpPr>
        <p:spPr>
          <a:xfrm>
            <a:off x="8325619" y="195929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Sequential Convoy</a:t>
            </a:r>
          </a:p>
        </p:txBody>
      </p:sp>
    </p:spTree>
    <p:extLst>
      <p:ext uri="{BB962C8B-B14F-4D97-AF65-F5344CB8AC3E}">
        <p14:creationId xmlns:p14="http://schemas.microsoft.com/office/powerpoint/2010/main" val="200193841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11B021-DDAA-1025-BF3B-1FDBB196007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CC472-31E2-BA9B-7D5B-BA88C9D5EED9}"/>
              </a:ext>
            </a:extLst>
          </p:cNvPr>
          <p:cNvSpPr>
            <a:spLocks noGrp="1"/>
          </p:cNvSpPr>
          <p:nvPr>
            <p:ph type="title"/>
          </p:nvPr>
        </p:nvSpPr>
        <p:spPr/>
        <p:txBody>
          <a:bodyPr>
            <a:normAutofit/>
          </a:bodyPr>
          <a:lstStyle/>
          <a:p>
            <a:r>
              <a:rPr lang="en-US" sz="3500" dirty="0"/>
              <a:t>Preview: Streaming and Integration Patterns</a:t>
            </a:r>
          </a:p>
        </p:txBody>
      </p:sp>
      <p:sp>
        <p:nvSpPr>
          <p:cNvPr id="3" name="Rectangle: Rounded Corners 2">
            <a:extLst>
              <a:ext uri="{FF2B5EF4-FFF2-40B4-BE49-F238E27FC236}">
                <a16:creationId xmlns:a16="http://schemas.microsoft.com/office/drawing/2014/main" id="{F86DFD62-C591-2AC3-0A12-3F8FAD7809D4}"/>
              </a:ext>
            </a:extLst>
          </p:cNvPr>
          <p:cNvSpPr/>
          <p:nvPr/>
        </p:nvSpPr>
        <p:spPr>
          <a:xfrm>
            <a:off x="1323414" y="2123757"/>
            <a:ext cx="395485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Event Streaming</a:t>
            </a:r>
          </a:p>
        </p:txBody>
      </p:sp>
      <p:sp>
        <p:nvSpPr>
          <p:cNvPr id="4" name="Rectangle: Rounded Corners 3">
            <a:extLst>
              <a:ext uri="{FF2B5EF4-FFF2-40B4-BE49-F238E27FC236}">
                <a16:creationId xmlns:a16="http://schemas.microsoft.com/office/drawing/2014/main" id="{619188BC-46F7-1BDE-BB99-C4583B68190D}"/>
              </a:ext>
            </a:extLst>
          </p:cNvPr>
          <p:cNvSpPr/>
          <p:nvPr/>
        </p:nvSpPr>
        <p:spPr>
          <a:xfrm>
            <a:off x="6913730" y="2123757"/>
            <a:ext cx="3954855"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Transactional Outbox</a:t>
            </a:r>
          </a:p>
        </p:txBody>
      </p:sp>
    </p:spTree>
    <p:extLst>
      <p:ext uri="{BB962C8B-B14F-4D97-AF65-F5344CB8AC3E}">
        <p14:creationId xmlns:p14="http://schemas.microsoft.com/office/powerpoint/2010/main" val="29202890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FC93D3-66C5-C5F4-FB55-FA30C0CCE0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8EFA158-8761-F76D-738D-A9E96C9059C0}"/>
              </a:ext>
            </a:extLst>
          </p:cNvPr>
          <p:cNvSpPr>
            <a:spLocks noGrp="1"/>
          </p:cNvSpPr>
          <p:nvPr>
            <p:ph type="title"/>
          </p:nvPr>
        </p:nvSpPr>
        <p:spPr/>
        <p:txBody>
          <a:bodyPr/>
          <a:lstStyle/>
          <a:p>
            <a:r>
              <a:rPr lang="en-US" dirty="0"/>
              <a:t>Streaming and Integration Patterns</a:t>
            </a:r>
          </a:p>
        </p:txBody>
      </p:sp>
      <p:sp>
        <p:nvSpPr>
          <p:cNvPr id="3" name="Text Placeholder 2">
            <a:extLst>
              <a:ext uri="{FF2B5EF4-FFF2-40B4-BE49-F238E27FC236}">
                <a16:creationId xmlns:a16="http://schemas.microsoft.com/office/drawing/2014/main" id="{F3CD4DDB-C5F0-3C51-2383-9BC490A62082}"/>
              </a:ext>
            </a:extLst>
          </p:cNvPr>
          <p:cNvSpPr>
            <a:spLocks noGrp="1"/>
          </p:cNvSpPr>
          <p:nvPr>
            <p:ph type="body" idx="1"/>
          </p:nvPr>
        </p:nvSpPr>
        <p:spPr/>
        <p:txBody>
          <a:bodyPr/>
          <a:lstStyle/>
          <a:p>
            <a:r>
              <a:rPr lang="en-US" dirty="0">
                <a:solidFill>
                  <a:srgbClr val="094843"/>
                </a:solidFill>
              </a:rPr>
              <a:t>Unlock the Power of Messaging Patterns</a:t>
            </a:r>
          </a:p>
        </p:txBody>
      </p:sp>
    </p:spTree>
    <p:extLst>
      <p:ext uri="{BB962C8B-B14F-4D97-AF65-F5344CB8AC3E}">
        <p14:creationId xmlns:p14="http://schemas.microsoft.com/office/powerpoint/2010/main" val="329281390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5D3F27-3D99-5E56-FEEE-8735A944BC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35838-15F4-ADD8-0F04-9DA22E612057}"/>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5D6CBCE0-9847-C9D8-4B24-B50A0BAAD913}"/>
              </a:ext>
            </a:extLst>
          </p:cNvPr>
          <p:cNvSpPr/>
          <p:nvPr/>
        </p:nvSpPr>
        <p:spPr>
          <a:xfrm>
            <a:off x="330050" y="1850670"/>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Complexity</a:t>
            </a:r>
          </a:p>
        </p:txBody>
      </p:sp>
      <p:sp>
        <p:nvSpPr>
          <p:cNvPr id="4" name="Rectangle: Rounded Corners 3">
            <a:extLst>
              <a:ext uri="{FF2B5EF4-FFF2-40B4-BE49-F238E27FC236}">
                <a16:creationId xmlns:a16="http://schemas.microsoft.com/office/drawing/2014/main" id="{A8CE8BAC-369E-0625-4E18-0744ADEAC0D8}"/>
              </a:ext>
            </a:extLst>
          </p:cNvPr>
          <p:cNvSpPr/>
          <p:nvPr/>
        </p:nvSpPr>
        <p:spPr>
          <a:xfrm>
            <a:off x="4272480" y="1850670"/>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Scalability</a:t>
            </a:r>
          </a:p>
        </p:txBody>
      </p:sp>
      <p:sp>
        <p:nvSpPr>
          <p:cNvPr id="5" name="Rectangle: Rounded Corners 4">
            <a:extLst>
              <a:ext uri="{FF2B5EF4-FFF2-40B4-BE49-F238E27FC236}">
                <a16:creationId xmlns:a16="http://schemas.microsoft.com/office/drawing/2014/main" id="{CA0F1671-16F5-85B2-E20D-1B3DB23B72D4}"/>
              </a:ext>
            </a:extLst>
          </p:cNvPr>
          <p:cNvSpPr/>
          <p:nvPr/>
        </p:nvSpPr>
        <p:spPr>
          <a:xfrm>
            <a:off x="8214910" y="1850669"/>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Subscriber Dependency</a:t>
            </a:r>
          </a:p>
        </p:txBody>
      </p:sp>
      <p:sp>
        <p:nvSpPr>
          <p:cNvPr id="6" name="Rectangle: Rounded Corners 5">
            <a:extLst>
              <a:ext uri="{FF2B5EF4-FFF2-40B4-BE49-F238E27FC236}">
                <a16:creationId xmlns:a16="http://schemas.microsoft.com/office/drawing/2014/main" id="{3D25C411-8F4B-8A00-B59D-481CA8974DC8}"/>
              </a:ext>
            </a:extLst>
          </p:cNvPr>
          <p:cNvSpPr/>
          <p:nvPr/>
        </p:nvSpPr>
        <p:spPr>
          <a:xfrm>
            <a:off x="330050" y="3502772"/>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Resource Utilization</a:t>
            </a:r>
          </a:p>
        </p:txBody>
      </p:sp>
      <p:sp>
        <p:nvSpPr>
          <p:cNvPr id="7" name="Rectangle: Rounded Corners 6">
            <a:extLst>
              <a:ext uri="{FF2B5EF4-FFF2-40B4-BE49-F238E27FC236}">
                <a16:creationId xmlns:a16="http://schemas.microsoft.com/office/drawing/2014/main" id="{7CC85901-FD37-ACEB-D20B-73CCF0467E0B}"/>
              </a:ext>
            </a:extLst>
          </p:cNvPr>
          <p:cNvSpPr/>
          <p:nvPr/>
        </p:nvSpPr>
        <p:spPr>
          <a:xfrm>
            <a:off x="4272480" y="350277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a:t>
            </a:r>
          </a:p>
        </p:txBody>
      </p:sp>
    </p:spTree>
    <p:extLst>
      <p:ext uri="{BB962C8B-B14F-4D97-AF65-F5344CB8AC3E}">
        <p14:creationId xmlns:p14="http://schemas.microsoft.com/office/powerpoint/2010/main" val="3301205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C53594-7333-F522-AA8D-08348369B5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A19C4E-667A-8E3E-9D6D-D7D334E65E48}"/>
              </a:ext>
            </a:extLst>
          </p:cNvPr>
          <p:cNvSpPr>
            <a:spLocks noGrp="1"/>
          </p:cNvSpPr>
          <p:nvPr>
            <p:ph type="title"/>
          </p:nvPr>
        </p:nvSpPr>
        <p:spPr/>
        <p:txBody>
          <a:bodyPr/>
          <a:lstStyle/>
          <a:p>
            <a:r>
              <a:rPr lang="en-US" dirty="0"/>
              <a:t>Event Streaming</a:t>
            </a:r>
          </a:p>
        </p:txBody>
      </p:sp>
      <p:sp>
        <p:nvSpPr>
          <p:cNvPr id="3" name="Text Placeholder 2">
            <a:extLst>
              <a:ext uri="{FF2B5EF4-FFF2-40B4-BE49-F238E27FC236}">
                <a16:creationId xmlns:a16="http://schemas.microsoft.com/office/drawing/2014/main" id="{B7498889-2A65-DDA6-5CBC-1CEA1184B1CB}"/>
              </a:ext>
            </a:extLst>
          </p:cNvPr>
          <p:cNvSpPr>
            <a:spLocks noGrp="1"/>
          </p:cNvSpPr>
          <p:nvPr>
            <p:ph type="body" idx="1"/>
          </p:nvPr>
        </p:nvSpPr>
        <p:spPr/>
        <p:txBody>
          <a:bodyPr/>
          <a:lstStyle/>
          <a:p>
            <a:r>
              <a:rPr lang="en-US" dirty="0">
                <a:solidFill>
                  <a:srgbClr val="094843"/>
                </a:solidFill>
              </a:rPr>
              <a:t>Streaming and Integration Patterns</a:t>
            </a:r>
          </a:p>
        </p:txBody>
      </p:sp>
    </p:spTree>
    <p:extLst>
      <p:ext uri="{BB962C8B-B14F-4D97-AF65-F5344CB8AC3E}">
        <p14:creationId xmlns:p14="http://schemas.microsoft.com/office/powerpoint/2010/main" val="14553753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AEC27C-C09D-3A37-3125-199AE13DBE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3D9031-5A6D-20A7-C3D0-E25A9A9A0674}"/>
              </a:ext>
            </a:extLst>
          </p:cNvPr>
          <p:cNvSpPr>
            <a:spLocks noGrp="1"/>
          </p:cNvSpPr>
          <p:nvPr>
            <p:ph type="title"/>
          </p:nvPr>
        </p:nvSpPr>
        <p:spPr/>
        <p:txBody>
          <a:bodyPr/>
          <a:lstStyle/>
          <a:p>
            <a:r>
              <a:rPr lang="en-US" dirty="0"/>
              <a:t>What is Event Streaming</a:t>
            </a:r>
          </a:p>
        </p:txBody>
      </p:sp>
      <p:sp>
        <p:nvSpPr>
          <p:cNvPr id="4" name="Rectangle: Rounded Corners 3">
            <a:extLst>
              <a:ext uri="{FF2B5EF4-FFF2-40B4-BE49-F238E27FC236}">
                <a16:creationId xmlns:a16="http://schemas.microsoft.com/office/drawing/2014/main" id="{133E9C55-2EA0-8690-3020-241CEB170683}"/>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Continuous flow of data recorded and processed in real time</a:t>
            </a:r>
          </a:p>
        </p:txBody>
      </p:sp>
      <p:sp>
        <p:nvSpPr>
          <p:cNvPr id="5" name="Rectangle: Rounded Corners 4">
            <a:extLst>
              <a:ext uri="{FF2B5EF4-FFF2-40B4-BE49-F238E27FC236}">
                <a16:creationId xmlns:a16="http://schemas.microsoft.com/office/drawing/2014/main" id="{8965197F-AA27-DD3F-E5D1-CAFCFF3CBBC1}"/>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Enables real-time data processing</a:t>
            </a:r>
          </a:p>
        </p:txBody>
      </p:sp>
    </p:spTree>
    <p:extLst>
      <p:ext uri="{BB962C8B-B14F-4D97-AF65-F5344CB8AC3E}">
        <p14:creationId xmlns:p14="http://schemas.microsoft.com/office/powerpoint/2010/main" val="2602048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7B180-E9F0-46EC-10F3-89F7254022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C12FC2-8BE7-8F5B-B91F-57F20E328201}"/>
              </a:ext>
            </a:extLst>
          </p:cNvPr>
          <p:cNvSpPr>
            <a:spLocks noGrp="1"/>
          </p:cNvSpPr>
          <p:nvPr>
            <p:ph type="title"/>
          </p:nvPr>
        </p:nvSpPr>
        <p:spPr/>
        <p:txBody>
          <a:bodyPr/>
          <a:lstStyle/>
          <a:p>
            <a:r>
              <a:rPr lang="en-US" dirty="0"/>
              <a:t>Key Components &amp; Flow</a:t>
            </a:r>
          </a:p>
        </p:txBody>
      </p:sp>
      <p:cxnSp>
        <p:nvCxnSpPr>
          <p:cNvPr id="10" name="Straight Arrow Connector 9">
            <a:extLst>
              <a:ext uri="{FF2B5EF4-FFF2-40B4-BE49-F238E27FC236}">
                <a16:creationId xmlns:a16="http://schemas.microsoft.com/office/drawing/2014/main" id="{A3216BA0-56AD-CB9F-3857-772D78053477}"/>
              </a:ext>
            </a:extLst>
          </p:cNvPr>
          <p:cNvCxnSpPr>
            <a:cxnSpLocks/>
            <a:stCxn id="7" idx="6"/>
            <a:endCxn id="6" idx="1"/>
          </p:cNvCxnSpPr>
          <p:nvPr/>
        </p:nvCxnSpPr>
        <p:spPr>
          <a:xfrm>
            <a:off x="2396278"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B301D94B-875B-0C67-C15D-D8C6DEBB4CBF}"/>
              </a:ext>
            </a:extLst>
          </p:cNvPr>
          <p:cNvSpPr/>
          <p:nvPr/>
        </p:nvSpPr>
        <p:spPr>
          <a:xfrm>
            <a:off x="16666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9A4A046A-18A9-E566-37D1-E81E39823E62}"/>
              </a:ext>
            </a:extLst>
          </p:cNvPr>
          <p:cNvSpPr txBox="1"/>
          <p:nvPr/>
        </p:nvSpPr>
        <p:spPr>
          <a:xfrm>
            <a:off x="1512188" y="4138390"/>
            <a:ext cx="1038554" cy="369332"/>
          </a:xfrm>
          <a:prstGeom prst="rect">
            <a:avLst/>
          </a:prstGeom>
          <a:noFill/>
        </p:spPr>
        <p:txBody>
          <a:bodyPr wrap="none" rtlCol="0">
            <a:spAutoFit/>
          </a:bodyPr>
          <a:lstStyle/>
          <a:p>
            <a:r>
              <a:rPr lang="en-US" dirty="0"/>
              <a:t>Producer</a:t>
            </a:r>
          </a:p>
        </p:txBody>
      </p:sp>
      <p:sp>
        <p:nvSpPr>
          <p:cNvPr id="6" name="Rectangle: Rounded Corners 5">
            <a:extLst>
              <a:ext uri="{FF2B5EF4-FFF2-40B4-BE49-F238E27FC236}">
                <a16:creationId xmlns:a16="http://schemas.microsoft.com/office/drawing/2014/main" id="{133910E1-EA3B-3028-D427-D8AEB0066A2B}"/>
              </a:ext>
            </a:extLst>
          </p:cNvPr>
          <p:cNvSpPr/>
          <p:nvPr/>
        </p:nvSpPr>
        <p:spPr>
          <a:xfrm>
            <a:off x="3398338" y="3388747"/>
            <a:ext cx="54656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C4AD2241-84BF-BD14-F86D-147F2F46374A}"/>
              </a:ext>
            </a:extLst>
          </p:cNvPr>
          <p:cNvSpPr txBox="1"/>
          <p:nvPr/>
        </p:nvSpPr>
        <p:spPr>
          <a:xfrm>
            <a:off x="3527563" y="3484759"/>
            <a:ext cx="1452705" cy="369332"/>
          </a:xfrm>
          <a:prstGeom prst="rect">
            <a:avLst/>
          </a:prstGeom>
          <a:noFill/>
        </p:spPr>
        <p:txBody>
          <a:bodyPr wrap="none" rtlCol="0">
            <a:spAutoFit/>
          </a:bodyPr>
          <a:lstStyle/>
          <a:p>
            <a:r>
              <a:rPr lang="en-US" b="1" dirty="0">
                <a:solidFill>
                  <a:schemeClr val="bg1"/>
                </a:solidFill>
              </a:rPr>
              <a:t>Event Stream</a:t>
            </a:r>
          </a:p>
        </p:txBody>
      </p:sp>
      <p:cxnSp>
        <p:nvCxnSpPr>
          <p:cNvPr id="24" name="Straight Arrow Connector 23">
            <a:extLst>
              <a:ext uri="{FF2B5EF4-FFF2-40B4-BE49-F238E27FC236}">
                <a16:creationId xmlns:a16="http://schemas.microsoft.com/office/drawing/2014/main" id="{AC832509-CE7E-065D-1171-9D3700972D8B}"/>
              </a:ext>
            </a:extLst>
          </p:cNvPr>
          <p:cNvCxnSpPr>
            <a:cxnSpLocks/>
            <a:stCxn id="6" idx="3"/>
            <a:endCxn id="19" idx="2"/>
          </p:cNvCxnSpPr>
          <p:nvPr/>
        </p:nvCxnSpPr>
        <p:spPr>
          <a:xfrm flipV="1">
            <a:off x="8863941" y="3669426"/>
            <a:ext cx="1095896" cy="122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8EDA5604-B151-2EDC-6D31-0268E96060CE}"/>
              </a:ext>
            </a:extLst>
          </p:cNvPr>
          <p:cNvSpPr/>
          <p:nvPr/>
        </p:nvSpPr>
        <p:spPr>
          <a:xfrm>
            <a:off x="9959837" y="332593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7" name="TextBox 26">
            <a:extLst>
              <a:ext uri="{FF2B5EF4-FFF2-40B4-BE49-F238E27FC236}">
                <a16:creationId xmlns:a16="http://schemas.microsoft.com/office/drawing/2014/main" id="{79D045EA-F809-4BEB-3013-1D42186C44E7}"/>
              </a:ext>
            </a:extLst>
          </p:cNvPr>
          <p:cNvSpPr txBox="1"/>
          <p:nvPr/>
        </p:nvSpPr>
        <p:spPr>
          <a:xfrm>
            <a:off x="9753019" y="4138390"/>
            <a:ext cx="1143262" cy="369332"/>
          </a:xfrm>
          <a:prstGeom prst="rect">
            <a:avLst/>
          </a:prstGeom>
          <a:noFill/>
        </p:spPr>
        <p:txBody>
          <a:bodyPr wrap="none" rtlCol="0">
            <a:spAutoFit/>
          </a:bodyPr>
          <a:lstStyle/>
          <a:p>
            <a:pPr algn="ctr"/>
            <a:r>
              <a:rPr lang="en-US" dirty="0"/>
              <a:t>Consumer</a:t>
            </a:r>
          </a:p>
        </p:txBody>
      </p:sp>
      <p:pic>
        <p:nvPicPr>
          <p:cNvPr id="18" name="Picture 17" descr="Free Envelope Clipart Black And White, Download Free Envelope Clipart Black  And White png images, Free ClipArts on Clipart Library">
            <a:extLst>
              <a:ext uri="{FF2B5EF4-FFF2-40B4-BE49-F238E27FC236}">
                <a16:creationId xmlns:a16="http://schemas.microsoft.com/office/drawing/2014/main" id="{396FB0CB-F812-F1D2-C237-5BDE385824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6722" y="34850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38DC9AA0-4A60-ACF9-9E96-5C9A3FA67A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274" y="34452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08396977-F85F-1820-776E-C11973B6F0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48784" y="3478430"/>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7073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par>
                                <p:cTn id="29" presetID="42" presetClass="path" presetSubtype="0" accel="50000" decel="50000" fill="hold" nodeType="withEffect">
                                  <p:stCondLst>
                                    <p:cond delay="0"/>
                                  </p:stCondLst>
                                  <p:childTnLst>
                                    <p:animMotion origin="layout" path="M 3.125E-6 -3.7037E-6 L 0.53099 -0.00625 " pathEditMode="relative" rAng="0" ptsTypes="AA">
                                      <p:cBhvr>
                                        <p:cTn id="30" dur="2000" fill="hold"/>
                                        <p:tgtEl>
                                          <p:spTgt spid="18"/>
                                        </p:tgtEl>
                                        <p:attrNameLst>
                                          <p:attrName>ppt_x</p:attrName>
                                          <p:attrName>ppt_y</p:attrName>
                                        </p:attrNameLst>
                                      </p:cBhvr>
                                      <p:rCtr x="26549" y="-324"/>
                                    </p:animMotion>
                                  </p:childTnLst>
                                </p:cTn>
                              </p:par>
                              <p:par>
                                <p:cTn id="31" presetID="22" presetClass="entr" presetSubtype="8" fill="hold" nodeType="withEffect">
                                  <p:stCondLst>
                                    <p:cond delay="25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par>
                          <p:cTn id="34" fill="hold">
                            <p:stCondLst>
                              <p:cond delay="2000"/>
                            </p:stCondLst>
                            <p:childTnLst>
                              <p:par>
                                <p:cTn id="35" presetID="1" presetClass="entr" presetSubtype="0" fill="hold" nodeType="after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18"/>
                                        </p:tgtEl>
                                        <p:attrNameLst>
                                          <p:attrName>style.visibility</p:attrName>
                                        </p:attrNameLst>
                                      </p:cBhvr>
                                      <p:to>
                                        <p:strVal val="hidden"/>
                                      </p:to>
                                    </p:set>
                                  </p:childTnLst>
                                </p:cTn>
                              </p:par>
                              <p:par>
                                <p:cTn id="39" presetID="42" presetClass="path" presetSubtype="0" accel="50000" decel="50000" fill="hold" nodeType="withEffect">
                                  <p:stCondLst>
                                    <p:cond delay="0"/>
                                  </p:stCondLst>
                                  <p:childTnLst>
                                    <p:animMotion origin="layout" path="M 3.54167E-6 3.33333E-6 L 0.14856 0.00486 " pathEditMode="relative" rAng="0" ptsTypes="AA">
                                      <p:cBhvr>
                                        <p:cTn id="40" dur="2000" fill="hold"/>
                                        <p:tgtEl>
                                          <p:spTgt spid="22"/>
                                        </p:tgtEl>
                                        <p:attrNameLst>
                                          <p:attrName>ppt_x</p:attrName>
                                          <p:attrName>ppt_y</p:attrName>
                                        </p:attrNameLst>
                                      </p:cBhvr>
                                      <p:rCtr x="7422" y="231"/>
                                    </p:animMotion>
                                  </p:childTnLst>
                                </p:cTn>
                              </p:par>
                              <p:par>
                                <p:cTn id="41" presetID="22" presetClass="entr" presetSubtype="8" fill="hold" nodeType="withEffect">
                                  <p:stCondLst>
                                    <p:cond delay="25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500"/>
                                        <p:tgtEl>
                                          <p:spTgt spid="24"/>
                                        </p:tgtEl>
                                      </p:cBhvr>
                                    </p:animEffect>
                                  </p:childTnLst>
                                </p:cTn>
                              </p:par>
                            </p:childTnLst>
                          </p:cTn>
                        </p:par>
                        <p:par>
                          <p:cTn id="44" fill="hold">
                            <p:stCondLst>
                              <p:cond delay="4000"/>
                            </p:stCondLst>
                            <p:childTnLst>
                              <p:par>
                                <p:cTn id="45" presetID="1" presetClass="entr" presetSubtype="0" fill="hold" nodeType="after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xit" presetSubtype="0" fill="hold" nodeType="withEffect">
                                  <p:stCondLst>
                                    <p:cond delay="0"/>
                                  </p:stCondLst>
                                  <p:childTnLst>
                                    <p:set>
                                      <p:cBhvr>
                                        <p:cTn id="48" dur="1" fill="hold">
                                          <p:stCondLst>
                                            <p:cond delay="0"/>
                                          </p:stCondLst>
                                        </p:cTn>
                                        <p:tgtEl>
                                          <p:spTgt spid="22"/>
                                        </p:tgtEl>
                                        <p:attrNameLst>
                                          <p:attrName>style.visibility</p:attrName>
                                        </p:attrNameLst>
                                      </p:cBhvr>
                                      <p:to>
                                        <p:strVal val="hidden"/>
                                      </p:to>
                                    </p:set>
                                  </p:childTnLst>
                                </p:cTn>
                              </p:par>
                            </p:childTnLst>
                          </p:cTn>
                        </p:par>
                        <p:par>
                          <p:cTn id="49" fill="hold">
                            <p:stCondLst>
                              <p:cond delay="4000"/>
                            </p:stCondLst>
                            <p:childTnLst>
                              <p:par>
                                <p:cTn id="50" presetID="9" presetClass="exit" presetSubtype="0" fill="hold" nodeType="afterEffect">
                                  <p:stCondLst>
                                    <p:cond delay="0"/>
                                  </p:stCondLst>
                                  <p:childTnLst>
                                    <p:animEffect transition="out" filter="dissolve">
                                      <p:cBhvr>
                                        <p:cTn id="51" dur="500"/>
                                        <p:tgtEl>
                                          <p:spTgt spid="25"/>
                                        </p:tgtEl>
                                      </p:cBhvr>
                                    </p:animEffect>
                                    <p:set>
                                      <p:cBhvr>
                                        <p:cTn id="52" dur="1" fill="hold">
                                          <p:stCondLst>
                                            <p:cond delay="4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4" grpId="0"/>
      <p:bldP spid="6" grpId="0" animBg="1"/>
      <p:bldP spid="19" grpId="0" animBg="1"/>
      <p:bldP spid="27" grpId="0"/>
    </p:bldLst>
  </p:timing>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4881DF-39AA-DA0D-BF16-4A3DADCB4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0C55BF-D04E-C1D8-2E50-DA3C5CCF1CA6}"/>
              </a:ext>
            </a:extLst>
          </p:cNvPr>
          <p:cNvSpPr>
            <a:spLocks noGrp="1"/>
          </p:cNvSpPr>
          <p:nvPr>
            <p:ph type="title"/>
          </p:nvPr>
        </p:nvSpPr>
        <p:spPr/>
        <p:txBody>
          <a:bodyPr/>
          <a:lstStyle/>
          <a:p>
            <a:r>
              <a:rPr lang="en-US" dirty="0"/>
              <a:t>Key Components &amp; Flow</a:t>
            </a:r>
          </a:p>
        </p:txBody>
      </p:sp>
      <p:cxnSp>
        <p:nvCxnSpPr>
          <p:cNvPr id="10" name="Straight Arrow Connector 9">
            <a:extLst>
              <a:ext uri="{FF2B5EF4-FFF2-40B4-BE49-F238E27FC236}">
                <a16:creationId xmlns:a16="http://schemas.microsoft.com/office/drawing/2014/main" id="{BE68C6E7-F3CE-4914-892F-EE77291BEE3D}"/>
              </a:ext>
            </a:extLst>
          </p:cNvPr>
          <p:cNvCxnSpPr>
            <a:cxnSpLocks/>
            <a:stCxn id="7" idx="6"/>
            <a:endCxn id="6" idx="1"/>
          </p:cNvCxnSpPr>
          <p:nvPr/>
        </p:nvCxnSpPr>
        <p:spPr>
          <a:xfrm>
            <a:off x="2396278"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8FC8287-0191-5559-D53A-0BAFEDDFB5CF}"/>
              </a:ext>
            </a:extLst>
          </p:cNvPr>
          <p:cNvSpPr/>
          <p:nvPr/>
        </p:nvSpPr>
        <p:spPr>
          <a:xfrm>
            <a:off x="16666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B9169C89-3899-7AB9-302B-F3F8C2DED9F0}"/>
              </a:ext>
            </a:extLst>
          </p:cNvPr>
          <p:cNvSpPr txBox="1"/>
          <p:nvPr/>
        </p:nvSpPr>
        <p:spPr>
          <a:xfrm>
            <a:off x="1512188" y="4138390"/>
            <a:ext cx="1038554" cy="369332"/>
          </a:xfrm>
          <a:prstGeom prst="rect">
            <a:avLst/>
          </a:prstGeom>
          <a:noFill/>
        </p:spPr>
        <p:txBody>
          <a:bodyPr wrap="none" rtlCol="0">
            <a:spAutoFit/>
          </a:bodyPr>
          <a:lstStyle/>
          <a:p>
            <a:r>
              <a:rPr lang="en-US" dirty="0"/>
              <a:t>Producer</a:t>
            </a:r>
          </a:p>
        </p:txBody>
      </p:sp>
      <p:sp>
        <p:nvSpPr>
          <p:cNvPr id="6" name="Rectangle: Rounded Corners 5">
            <a:extLst>
              <a:ext uri="{FF2B5EF4-FFF2-40B4-BE49-F238E27FC236}">
                <a16:creationId xmlns:a16="http://schemas.microsoft.com/office/drawing/2014/main" id="{F3F5A2A3-A69A-BC7B-E099-5699F244ABCD}"/>
              </a:ext>
            </a:extLst>
          </p:cNvPr>
          <p:cNvSpPr/>
          <p:nvPr/>
        </p:nvSpPr>
        <p:spPr>
          <a:xfrm>
            <a:off x="3398338" y="3388747"/>
            <a:ext cx="54656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3894820E-F732-4A38-13CF-DD6863214AAF}"/>
              </a:ext>
            </a:extLst>
          </p:cNvPr>
          <p:cNvSpPr txBox="1"/>
          <p:nvPr/>
        </p:nvSpPr>
        <p:spPr>
          <a:xfrm>
            <a:off x="3527563" y="3484759"/>
            <a:ext cx="1452705" cy="369332"/>
          </a:xfrm>
          <a:prstGeom prst="rect">
            <a:avLst/>
          </a:prstGeom>
          <a:noFill/>
        </p:spPr>
        <p:txBody>
          <a:bodyPr wrap="none" rtlCol="0">
            <a:spAutoFit/>
          </a:bodyPr>
          <a:lstStyle/>
          <a:p>
            <a:r>
              <a:rPr lang="en-US" b="1" dirty="0">
                <a:solidFill>
                  <a:schemeClr val="bg1"/>
                </a:solidFill>
              </a:rPr>
              <a:t>Event Stream</a:t>
            </a:r>
          </a:p>
        </p:txBody>
      </p:sp>
      <p:cxnSp>
        <p:nvCxnSpPr>
          <p:cNvPr id="24" name="Straight Arrow Connector 23">
            <a:extLst>
              <a:ext uri="{FF2B5EF4-FFF2-40B4-BE49-F238E27FC236}">
                <a16:creationId xmlns:a16="http://schemas.microsoft.com/office/drawing/2014/main" id="{CB2D3326-A4D4-3834-2C67-7131A229AF07}"/>
              </a:ext>
            </a:extLst>
          </p:cNvPr>
          <p:cNvCxnSpPr>
            <a:cxnSpLocks/>
            <a:stCxn id="6" idx="3"/>
            <a:endCxn id="19" idx="2"/>
          </p:cNvCxnSpPr>
          <p:nvPr/>
        </p:nvCxnSpPr>
        <p:spPr>
          <a:xfrm flipV="1">
            <a:off x="8863941" y="3669426"/>
            <a:ext cx="1095896" cy="122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ADC03C8C-1801-C706-5084-752D0CEC86DF}"/>
              </a:ext>
            </a:extLst>
          </p:cNvPr>
          <p:cNvSpPr/>
          <p:nvPr/>
        </p:nvSpPr>
        <p:spPr>
          <a:xfrm>
            <a:off x="9959837" y="332593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7" name="TextBox 26">
            <a:extLst>
              <a:ext uri="{FF2B5EF4-FFF2-40B4-BE49-F238E27FC236}">
                <a16:creationId xmlns:a16="http://schemas.microsoft.com/office/drawing/2014/main" id="{F6EFBEF1-E6D6-52C7-13B7-80F76A59D248}"/>
              </a:ext>
            </a:extLst>
          </p:cNvPr>
          <p:cNvSpPr txBox="1"/>
          <p:nvPr/>
        </p:nvSpPr>
        <p:spPr>
          <a:xfrm>
            <a:off x="9753019" y="4138390"/>
            <a:ext cx="1143262" cy="369332"/>
          </a:xfrm>
          <a:prstGeom prst="rect">
            <a:avLst/>
          </a:prstGeom>
          <a:noFill/>
        </p:spPr>
        <p:txBody>
          <a:bodyPr wrap="none" rtlCol="0">
            <a:spAutoFit/>
          </a:bodyPr>
          <a:lstStyle/>
          <a:p>
            <a:pPr algn="ctr"/>
            <a:r>
              <a:rPr lang="en-US" dirty="0"/>
              <a:t>Consumer</a:t>
            </a:r>
          </a:p>
        </p:txBody>
      </p:sp>
      <p:pic>
        <p:nvPicPr>
          <p:cNvPr id="13" name="Picture 12" descr="Free Envelope Clipart Black And White, Download Free Envelope Clipart Black  And White png images, Free ClipArts on Clipart Library">
            <a:extLst>
              <a:ext uri="{FF2B5EF4-FFF2-40B4-BE49-F238E27FC236}">
                <a16:creationId xmlns:a16="http://schemas.microsoft.com/office/drawing/2014/main" id="{B7AF2916-A3C0-F33A-0F2B-67FF339BE9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05" y="34850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Free Envelope Clipart Black And White, Download Free Envelope Clipart Black  And White png images, Free ClipArts on Clipart Library">
            <a:extLst>
              <a:ext uri="{FF2B5EF4-FFF2-40B4-BE49-F238E27FC236}">
                <a16:creationId xmlns:a16="http://schemas.microsoft.com/office/drawing/2014/main" id="{72BF2E9E-A95F-D363-5F86-1F9013C769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9120" y="348475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Free Envelope Clipart Black And White, Download Free Envelope Clipart Black  And White png images, Free ClipArts on Clipart Library">
            <a:extLst>
              <a:ext uri="{FF2B5EF4-FFF2-40B4-BE49-F238E27FC236}">
                <a16:creationId xmlns:a16="http://schemas.microsoft.com/office/drawing/2014/main" id="{F740A036-4199-E525-A215-FCEC96894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605" y="348475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Free Envelope Clipart Black And White, Download Free Envelope Clipart Black  And White png images, Free ClipArts on Clipart Library">
            <a:extLst>
              <a:ext uri="{FF2B5EF4-FFF2-40B4-BE49-F238E27FC236}">
                <a16:creationId xmlns:a16="http://schemas.microsoft.com/office/drawing/2014/main" id="{AEA588C0-5EBF-99CE-8A4D-6253C74EC0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596" y="348475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descr="Free Envelope Clipart Black And White, Download Free Envelope Clipart Black  And White png images, Free ClipArts on Clipart Library">
            <a:extLst>
              <a:ext uri="{FF2B5EF4-FFF2-40B4-BE49-F238E27FC236}">
                <a16:creationId xmlns:a16="http://schemas.microsoft.com/office/drawing/2014/main" id="{7F202E2F-F2DD-6DD7-6CE2-C48D4D2B80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6789" y="348475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0758C6DE-5002-1313-D213-B727A7F691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9120" y="34833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Free Envelope Clipart Black And White, Download Free Envelope Clipart Black  And White png images, Free ClipArts on Clipart Library">
            <a:extLst>
              <a:ext uri="{FF2B5EF4-FFF2-40B4-BE49-F238E27FC236}">
                <a16:creationId xmlns:a16="http://schemas.microsoft.com/office/drawing/2014/main" id="{C959E5F4-DBE8-8D63-A960-2EC86BB1B8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7399" y="348765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descr="Free Envelope Clipart Black And White, Download Free Envelope Clipart Black  And White png images, Free ClipArts on Clipart Library">
            <a:extLst>
              <a:ext uri="{FF2B5EF4-FFF2-40B4-BE49-F238E27FC236}">
                <a16:creationId xmlns:a16="http://schemas.microsoft.com/office/drawing/2014/main" id="{B9FE0358-0BEA-D851-9E45-211977F890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8596" y="34833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170468EF-2F70-4174-F006-0163DBC5C3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6789" y="348335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B99739C9-77B7-2ABF-8B38-456326CC3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9120" y="348194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3FC31AB0-3D2F-39D4-1F37-0FF4A5F515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6789" y="3495196"/>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71544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42" presetClass="path" presetSubtype="0" accel="50000" decel="50000" fill="hold" nodeType="afterEffect">
                                  <p:stCondLst>
                                    <p:cond delay="0"/>
                                  </p:stCondLst>
                                  <p:childTnLst>
                                    <p:animMotion origin="layout" path="M 3.54167E-6 -3.7037E-6 L 0.52838 -0.00023 " pathEditMode="relative" rAng="0" ptsTypes="AA">
                                      <p:cBhvr>
                                        <p:cTn id="9" dur="500" fill="hold"/>
                                        <p:tgtEl>
                                          <p:spTgt spid="13"/>
                                        </p:tgtEl>
                                        <p:attrNameLst>
                                          <p:attrName>ppt_x</p:attrName>
                                          <p:attrName>ppt_y</p:attrName>
                                        </p:attrNameLst>
                                      </p:cBhvr>
                                      <p:rCtr x="26419" y="-23"/>
                                    </p:animMotion>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par>
                          <p:cTn id="15" fill="hold">
                            <p:stCondLst>
                              <p:cond delay="500"/>
                            </p:stCondLst>
                            <p:childTnLst>
                              <p:par>
                                <p:cTn id="16" presetID="1" presetClass="entr" presetSubtype="0" fill="hold" nodeType="afterEffect">
                                  <p:stCondLst>
                                    <p:cond delay="0"/>
                                  </p:stCondLst>
                                  <p:childTnLst>
                                    <p:set>
                                      <p:cBhvr>
                                        <p:cTn id="17" dur="1" fill="hold">
                                          <p:stCondLst>
                                            <p:cond delay="0"/>
                                          </p:stCondLst>
                                        </p:cTn>
                                        <p:tgtEl>
                                          <p:spTgt spid="17"/>
                                        </p:tgtEl>
                                        <p:attrNameLst>
                                          <p:attrName>style.visibility</p:attrName>
                                        </p:attrNameLst>
                                      </p:cBhvr>
                                      <p:to>
                                        <p:strVal val="visible"/>
                                      </p:to>
                                    </p:set>
                                  </p:childTnLst>
                                </p:cTn>
                              </p:par>
                            </p:childTnLst>
                          </p:cTn>
                        </p:par>
                        <p:par>
                          <p:cTn id="18" fill="hold">
                            <p:stCondLst>
                              <p:cond delay="500"/>
                            </p:stCondLst>
                            <p:childTnLst>
                              <p:par>
                                <p:cTn id="19" presetID="42" presetClass="path" presetSubtype="0" accel="50000" decel="50000" fill="hold" nodeType="afterEffect">
                                  <p:stCondLst>
                                    <p:cond delay="0"/>
                                  </p:stCondLst>
                                  <p:childTnLst>
                                    <p:animMotion origin="layout" path="M 3.54167E-6 -3.7037E-6 L 0.47825 -3.7037E-6 " pathEditMode="relative" rAng="0" ptsTypes="AA">
                                      <p:cBhvr>
                                        <p:cTn id="20" dur="500" fill="hold"/>
                                        <p:tgtEl>
                                          <p:spTgt spid="17"/>
                                        </p:tgtEl>
                                        <p:attrNameLst>
                                          <p:attrName>ppt_x</p:attrName>
                                          <p:attrName>ppt_y</p:attrName>
                                        </p:attrNameLst>
                                      </p:cBhvr>
                                      <p:rCtr x="23906" y="0"/>
                                    </p:animMotion>
                                  </p:childTnLst>
                                </p:cTn>
                              </p:par>
                            </p:childTnLst>
                          </p:cTn>
                        </p:par>
                        <p:par>
                          <p:cTn id="21" fill="hold">
                            <p:stCondLst>
                              <p:cond delay="1000"/>
                            </p:stCondLst>
                            <p:childTnLst>
                              <p:par>
                                <p:cTn id="22" presetID="1" presetClass="entr" presetSubtype="0" fill="hold" nodeType="afterEffect">
                                  <p:stCondLst>
                                    <p:cond delay="0"/>
                                  </p:stCondLst>
                                  <p:childTnLst>
                                    <p:set>
                                      <p:cBhvr>
                                        <p:cTn id="23" dur="1" fill="hold">
                                          <p:stCondLst>
                                            <p:cond delay="0"/>
                                          </p:stCondLst>
                                        </p:cTn>
                                        <p:tgtEl>
                                          <p:spTgt spid="20"/>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17"/>
                                        </p:tgtEl>
                                        <p:attrNameLst>
                                          <p:attrName>style.visibility</p:attrName>
                                        </p:attrNameLst>
                                      </p:cBhvr>
                                      <p:to>
                                        <p:strVal val="hidden"/>
                                      </p:to>
                                    </p:set>
                                  </p:childTnLst>
                                </p:cTn>
                              </p:par>
                            </p:childTnLst>
                          </p:cTn>
                        </p:par>
                        <p:par>
                          <p:cTn id="26" fill="hold">
                            <p:stCondLst>
                              <p:cond delay="1000"/>
                            </p:stCondLst>
                            <p:childTnLst>
                              <p:par>
                                <p:cTn id="27" presetID="42" presetClass="path" presetSubtype="0" accel="50000" decel="50000" fill="hold" nodeType="afterEffect">
                                  <p:stCondLst>
                                    <p:cond delay="0"/>
                                  </p:stCondLst>
                                  <p:childTnLst>
                                    <p:animMotion origin="layout" path="M -1.04167E-6 -3.7037E-6 L 0.15248 -0.00023 " pathEditMode="relative" rAng="0" ptsTypes="AA">
                                      <p:cBhvr>
                                        <p:cTn id="28" dur="500" fill="hold"/>
                                        <p:tgtEl>
                                          <p:spTgt spid="16"/>
                                        </p:tgtEl>
                                        <p:attrNameLst>
                                          <p:attrName>ppt_x</p:attrName>
                                          <p:attrName>ppt_y</p:attrName>
                                        </p:attrNameLst>
                                      </p:cBhvr>
                                      <p:rCtr x="7617" y="-23"/>
                                    </p:animMotion>
                                  </p:childTnLst>
                                </p:cTn>
                              </p:par>
                              <p:par>
                                <p:cTn id="29" presetID="42" presetClass="path" presetSubtype="0" accel="50000" decel="50000" fill="hold" nodeType="withEffect">
                                  <p:stCondLst>
                                    <p:cond delay="250"/>
                                  </p:stCondLst>
                                  <p:childTnLst>
                                    <p:animMotion origin="layout" path="M -2.29167E-6 -3.7037E-6 L 0.04922 -3.7037E-6 " pathEditMode="relative" rAng="0" ptsTypes="AA">
                                      <p:cBhvr>
                                        <p:cTn id="30" dur="250" fill="hold"/>
                                        <p:tgtEl>
                                          <p:spTgt spid="20"/>
                                        </p:tgtEl>
                                        <p:attrNameLst>
                                          <p:attrName>ppt_x</p:attrName>
                                          <p:attrName>ppt_y</p:attrName>
                                        </p:attrNameLst>
                                      </p:cBhvr>
                                      <p:rCtr x="2461" y="0"/>
                                    </p:animMotion>
                                  </p:childTnLst>
                                </p:cTn>
                              </p:par>
                            </p:childTnLst>
                          </p:cTn>
                        </p:par>
                        <p:par>
                          <p:cTn id="31" fill="hold">
                            <p:stCondLst>
                              <p:cond delay="1500"/>
                            </p:stCondLst>
                            <p:childTnLst>
                              <p:par>
                                <p:cTn id="32" presetID="1" presetClass="entr" presetSubtype="0" fill="hold" nodeType="afterEffect">
                                  <p:stCondLst>
                                    <p:cond delay="0"/>
                                  </p:stCondLst>
                                  <p:childTnLst>
                                    <p:set>
                                      <p:cBhvr>
                                        <p:cTn id="33" dur="1" fill="hold">
                                          <p:stCondLst>
                                            <p:cond delay="0"/>
                                          </p:stCondLst>
                                        </p:cTn>
                                        <p:tgtEl>
                                          <p:spTgt spid="21"/>
                                        </p:tgtEl>
                                        <p:attrNameLst>
                                          <p:attrName>style.visibility</p:attrName>
                                        </p:attrNameLst>
                                      </p:cBhvr>
                                      <p:to>
                                        <p:strVal val="visible"/>
                                      </p:to>
                                    </p:set>
                                  </p:childTnLst>
                                </p:cTn>
                              </p:par>
                              <p:par>
                                <p:cTn id="34" presetID="1" presetClass="exit" presetSubtype="0" fill="hold" nodeType="withEffect">
                                  <p:stCondLst>
                                    <p:cond delay="0"/>
                                  </p:stCondLst>
                                  <p:childTnLst>
                                    <p:set>
                                      <p:cBhvr>
                                        <p:cTn id="35" dur="1" fill="hold">
                                          <p:stCondLst>
                                            <p:cond delay="0"/>
                                          </p:stCondLst>
                                        </p:cTn>
                                        <p:tgtEl>
                                          <p:spTgt spid="16"/>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23"/>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0"/>
                                        </p:tgtEl>
                                        <p:attrNameLst>
                                          <p:attrName>style.visibility</p:attrName>
                                        </p:attrNameLst>
                                      </p:cBhvr>
                                      <p:to>
                                        <p:strVal val="hidden"/>
                                      </p:to>
                                    </p:set>
                                  </p:childTnLst>
                                </p:cTn>
                              </p:par>
                              <p:par>
                                <p:cTn id="40" presetID="1" presetClass="entr" presetSubtype="0"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42" presetClass="path" presetSubtype="0" accel="50000" decel="50000" fill="hold" nodeType="withEffect">
                                  <p:stCondLst>
                                    <p:cond delay="0"/>
                                  </p:stCondLst>
                                  <p:childTnLst>
                                    <p:animMotion origin="layout" path="M 4.375E-6 3.33333E-6 L 0.47916 -0.00047 " pathEditMode="relative" rAng="0" ptsTypes="AA">
                                      <p:cBhvr>
                                        <p:cTn id="43" dur="500" fill="hold"/>
                                        <p:tgtEl>
                                          <p:spTgt spid="26"/>
                                        </p:tgtEl>
                                        <p:attrNameLst>
                                          <p:attrName>ppt_x</p:attrName>
                                          <p:attrName>ppt_y</p:attrName>
                                        </p:attrNameLst>
                                      </p:cBhvr>
                                      <p:rCtr x="23958" y="-23"/>
                                    </p:animMotion>
                                  </p:childTnLst>
                                </p:cTn>
                              </p:par>
                              <p:par>
                                <p:cTn id="44" presetID="9" presetClass="exit" presetSubtype="0" fill="hold" nodeType="withEffect">
                                  <p:stCondLst>
                                    <p:cond delay="250"/>
                                  </p:stCondLst>
                                  <p:childTnLst>
                                    <p:animEffect transition="out" filter="dissolve">
                                      <p:cBhvr>
                                        <p:cTn id="45" dur="250"/>
                                        <p:tgtEl>
                                          <p:spTgt spid="21"/>
                                        </p:tgtEl>
                                      </p:cBhvr>
                                    </p:animEffect>
                                    <p:set>
                                      <p:cBhvr>
                                        <p:cTn id="46" dur="1" fill="hold">
                                          <p:stCondLst>
                                            <p:cond delay="249"/>
                                          </p:stCondLst>
                                        </p:cTn>
                                        <p:tgtEl>
                                          <p:spTgt spid="21"/>
                                        </p:tgtEl>
                                        <p:attrNameLst>
                                          <p:attrName>style.visibility</p:attrName>
                                        </p:attrNameLst>
                                      </p:cBhvr>
                                      <p:to>
                                        <p:strVal val="hidden"/>
                                      </p:to>
                                    </p:set>
                                  </p:childTnLst>
                                </p:cTn>
                              </p:par>
                            </p:childTnLst>
                          </p:cTn>
                        </p:par>
                        <p:par>
                          <p:cTn id="47" fill="hold">
                            <p:stCondLst>
                              <p:cond delay="2000"/>
                            </p:stCondLst>
                            <p:childTnLst>
                              <p:par>
                                <p:cTn id="48" presetID="1" presetClass="entr" presetSubtype="0"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childTnLst>
                          </p:cTn>
                        </p:par>
                        <p:par>
                          <p:cTn id="50" fill="hold">
                            <p:stCondLst>
                              <p:cond delay="2000"/>
                            </p:stCondLst>
                            <p:childTnLst>
                              <p:par>
                                <p:cTn id="51" presetID="1" presetClass="exit" presetSubtype="0" fill="hold" nodeType="afterEffect">
                                  <p:stCondLst>
                                    <p:cond delay="0"/>
                                  </p:stCondLst>
                                  <p:childTnLst>
                                    <p:set>
                                      <p:cBhvr>
                                        <p:cTn id="52" dur="1" fill="hold">
                                          <p:stCondLst>
                                            <p:cond delay="0"/>
                                          </p:stCondLst>
                                        </p:cTn>
                                        <p:tgtEl>
                                          <p:spTgt spid="26"/>
                                        </p:tgtEl>
                                        <p:attrNameLst>
                                          <p:attrName>style.visibility</p:attrName>
                                        </p:attrNameLst>
                                      </p:cBhvr>
                                      <p:to>
                                        <p:strVal val="hidden"/>
                                      </p:to>
                                    </p:set>
                                  </p:childTnLst>
                                </p:cTn>
                              </p:par>
                              <p:par>
                                <p:cTn id="53" presetID="42" presetClass="path" presetSubtype="0" accel="50000" decel="50000" fill="hold" nodeType="withEffect">
                                  <p:stCondLst>
                                    <p:cond delay="0"/>
                                  </p:stCondLst>
                                  <p:childTnLst>
                                    <p:animMotion origin="layout" path="M -1.04167E-6 -2.22222E-6 L 0.153 -0.00023 " pathEditMode="relative" rAng="0" ptsTypes="AA">
                                      <p:cBhvr>
                                        <p:cTn id="54" dur="250" fill="hold"/>
                                        <p:tgtEl>
                                          <p:spTgt spid="23"/>
                                        </p:tgtEl>
                                        <p:attrNameLst>
                                          <p:attrName>ppt_x</p:attrName>
                                          <p:attrName>ppt_y</p:attrName>
                                        </p:attrNameLst>
                                      </p:cBhvr>
                                      <p:rCtr x="7643" y="-23"/>
                                    </p:animMotion>
                                  </p:childTnLst>
                                </p:cTn>
                              </p:par>
                            </p:childTnLst>
                          </p:cTn>
                        </p:par>
                        <p:par>
                          <p:cTn id="55" fill="hold">
                            <p:stCondLst>
                              <p:cond delay="2250"/>
                            </p:stCondLst>
                            <p:childTnLst>
                              <p:par>
                                <p:cTn id="56" presetID="1" presetClass="entr" presetSubtype="0" fill="hold" nodeType="afterEffect">
                                  <p:stCondLst>
                                    <p:cond delay="0"/>
                                  </p:stCondLst>
                                  <p:childTnLst>
                                    <p:set>
                                      <p:cBhvr>
                                        <p:cTn id="57" dur="1" fill="hold">
                                          <p:stCondLst>
                                            <p:cond delay="0"/>
                                          </p:stCondLst>
                                        </p:cTn>
                                        <p:tgtEl>
                                          <p:spTgt spid="29"/>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23"/>
                                        </p:tgtEl>
                                        <p:attrNameLst>
                                          <p:attrName>style.visibility</p:attrName>
                                        </p:attrNameLst>
                                      </p:cBhvr>
                                      <p:to>
                                        <p:strVal val="hidden"/>
                                      </p:to>
                                    </p:set>
                                  </p:childTnLst>
                                </p:cTn>
                              </p:par>
                              <p:par>
                                <p:cTn id="60" presetID="1" presetClass="exit" presetSubtype="0" fill="hold" nodeType="withEffect">
                                  <p:stCondLst>
                                    <p:cond delay="0"/>
                                  </p:stCondLst>
                                  <p:childTnLst>
                                    <p:set>
                                      <p:cBhvr>
                                        <p:cTn id="61" dur="1" fill="hold">
                                          <p:stCondLst>
                                            <p:cond delay="0"/>
                                          </p:stCondLst>
                                        </p:cTn>
                                        <p:tgtEl>
                                          <p:spTgt spid="23"/>
                                        </p:tgtEl>
                                        <p:attrNameLst>
                                          <p:attrName>style.visibility</p:attrName>
                                        </p:attrNameLst>
                                      </p:cBhvr>
                                      <p:to>
                                        <p:strVal val="hidden"/>
                                      </p:to>
                                    </p:set>
                                  </p:childTnLst>
                                </p:cTn>
                              </p:par>
                              <p:par>
                                <p:cTn id="62" presetID="42" presetClass="path" presetSubtype="0" accel="50000" decel="50000" fill="hold" nodeType="withEffect">
                                  <p:stCondLst>
                                    <p:cond delay="0"/>
                                  </p:stCondLst>
                                  <p:childTnLst>
                                    <p:animMotion origin="layout" path="M -2.29167E-6 -2.22222E-6 L 0.04922 0.00023 " pathEditMode="relative" rAng="0" ptsTypes="AA">
                                      <p:cBhvr>
                                        <p:cTn id="63" dur="250" fill="hold"/>
                                        <p:tgtEl>
                                          <p:spTgt spid="28"/>
                                        </p:tgtEl>
                                        <p:attrNameLst>
                                          <p:attrName>ppt_x</p:attrName>
                                          <p:attrName>ppt_y</p:attrName>
                                        </p:attrNameLst>
                                      </p:cBhvr>
                                      <p:rCtr x="2474" y="0"/>
                                    </p:animMotion>
                                  </p:childTnLst>
                                </p:cTn>
                              </p:par>
                            </p:childTnLst>
                          </p:cTn>
                        </p:par>
                        <p:par>
                          <p:cTn id="64" fill="hold">
                            <p:stCondLst>
                              <p:cond delay="2500"/>
                            </p:stCondLst>
                            <p:childTnLst>
                              <p:par>
                                <p:cTn id="65" presetID="1" presetClass="entr" presetSubtype="0" fill="hold" nodeType="afterEffect">
                                  <p:stCondLst>
                                    <p:cond delay="0"/>
                                  </p:stCondLst>
                                  <p:childTnLst>
                                    <p:set>
                                      <p:cBhvr>
                                        <p:cTn id="66" dur="1" fill="hold">
                                          <p:stCondLst>
                                            <p:cond delay="0"/>
                                          </p:stCondLst>
                                        </p:cTn>
                                        <p:tgtEl>
                                          <p:spTgt spid="30"/>
                                        </p:tgtEl>
                                        <p:attrNameLst>
                                          <p:attrName>style.visibility</p:attrName>
                                        </p:attrNameLst>
                                      </p:cBhvr>
                                      <p:to>
                                        <p:strVal val="visible"/>
                                      </p:to>
                                    </p:set>
                                  </p:childTnLst>
                                </p:cTn>
                              </p:par>
                            </p:childTnLst>
                          </p:cTn>
                        </p:par>
                        <p:par>
                          <p:cTn id="67" fill="hold">
                            <p:stCondLst>
                              <p:cond delay="2500"/>
                            </p:stCondLst>
                            <p:childTnLst>
                              <p:par>
                                <p:cTn id="68" presetID="1" presetClass="exit" presetSubtype="0" fill="hold" nodeType="afterEffect">
                                  <p:stCondLst>
                                    <p:cond delay="0"/>
                                  </p:stCondLst>
                                  <p:childTnLst>
                                    <p:set>
                                      <p:cBhvr>
                                        <p:cTn id="69" dur="1" fill="hold">
                                          <p:stCondLst>
                                            <p:cond delay="0"/>
                                          </p:stCondLst>
                                        </p:cTn>
                                        <p:tgtEl>
                                          <p:spTgt spid="28"/>
                                        </p:tgtEl>
                                        <p:attrNameLst>
                                          <p:attrName>style.visibility</p:attrName>
                                        </p:attrNameLst>
                                      </p:cBhvr>
                                      <p:to>
                                        <p:strVal val="hidden"/>
                                      </p:to>
                                    </p:set>
                                  </p:childTnLst>
                                </p:cTn>
                              </p:par>
                            </p:childTnLst>
                          </p:cTn>
                        </p:par>
                        <p:par>
                          <p:cTn id="70" fill="hold">
                            <p:stCondLst>
                              <p:cond delay="2500"/>
                            </p:stCondLst>
                            <p:childTnLst>
                              <p:par>
                                <p:cTn id="71" presetID="9" presetClass="exit" presetSubtype="0" fill="hold" nodeType="afterEffect">
                                  <p:stCondLst>
                                    <p:cond delay="0"/>
                                  </p:stCondLst>
                                  <p:childTnLst>
                                    <p:animEffect transition="out" filter="dissolve">
                                      <p:cBhvr>
                                        <p:cTn id="72" dur="250"/>
                                        <p:tgtEl>
                                          <p:spTgt spid="29"/>
                                        </p:tgtEl>
                                      </p:cBhvr>
                                    </p:animEffect>
                                    <p:set>
                                      <p:cBhvr>
                                        <p:cTn id="73" dur="1" fill="hold">
                                          <p:stCondLst>
                                            <p:cond delay="249"/>
                                          </p:stCondLst>
                                        </p:cTn>
                                        <p:tgtEl>
                                          <p:spTgt spid="29"/>
                                        </p:tgtEl>
                                        <p:attrNameLst>
                                          <p:attrName>style.visibility</p:attrName>
                                        </p:attrNameLst>
                                      </p:cBhvr>
                                      <p:to>
                                        <p:strVal val="hidden"/>
                                      </p:to>
                                    </p:set>
                                  </p:childTnLst>
                                </p:cTn>
                              </p:par>
                            </p:childTnLst>
                          </p:cTn>
                        </p:par>
                        <p:par>
                          <p:cTn id="74" fill="hold">
                            <p:stCondLst>
                              <p:cond delay="2750"/>
                            </p:stCondLst>
                            <p:childTnLst>
                              <p:par>
                                <p:cTn id="75" presetID="42" presetClass="path" presetSubtype="0" accel="50000" decel="50000" fill="hold" nodeType="afterEffect">
                                  <p:stCondLst>
                                    <p:cond delay="0"/>
                                  </p:stCondLst>
                                  <p:childTnLst>
                                    <p:animMotion origin="layout" path="M -1.04167E-6 -7.40741E-7 L 0.153 0.00023 " pathEditMode="relative" rAng="0" ptsTypes="AA">
                                      <p:cBhvr>
                                        <p:cTn id="76" dur="250" fill="hold"/>
                                        <p:tgtEl>
                                          <p:spTgt spid="30"/>
                                        </p:tgtEl>
                                        <p:attrNameLst>
                                          <p:attrName>ppt_x</p:attrName>
                                          <p:attrName>ppt_y</p:attrName>
                                        </p:attrNameLst>
                                      </p:cBhvr>
                                      <p:rCtr x="7643" y="0"/>
                                    </p:animMotion>
                                  </p:childTnLst>
                                </p:cTn>
                              </p:par>
                            </p:childTnLst>
                          </p:cTn>
                        </p:par>
                        <p:par>
                          <p:cTn id="77" fill="hold">
                            <p:stCondLst>
                              <p:cond delay="3000"/>
                            </p:stCondLst>
                            <p:childTnLst>
                              <p:par>
                                <p:cTn id="78" presetID="1" presetClass="entr" presetSubtype="0" fill="hold" nodeType="afterEffect">
                                  <p:stCondLst>
                                    <p:cond delay="0"/>
                                  </p:stCondLst>
                                  <p:childTnLst>
                                    <p:set>
                                      <p:cBhvr>
                                        <p:cTn id="79" dur="1" fill="hold">
                                          <p:stCondLst>
                                            <p:cond delay="0"/>
                                          </p:stCondLst>
                                        </p:cTn>
                                        <p:tgtEl>
                                          <p:spTgt spid="31"/>
                                        </p:tgtEl>
                                        <p:attrNameLst>
                                          <p:attrName>style.visibility</p:attrName>
                                        </p:attrNameLst>
                                      </p:cBhvr>
                                      <p:to>
                                        <p:strVal val="visible"/>
                                      </p:to>
                                    </p:set>
                                  </p:childTnLst>
                                </p:cTn>
                              </p:par>
                              <p:par>
                                <p:cTn id="80" presetID="1" presetClass="exit" presetSubtype="0" fill="hold" nodeType="withEffect">
                                  <p:stCondLst>
                                    <p:cond delay="0"/>
                                  </p:stCondLst>
                                  <p:childTnLst>
                                    <p:set>
                                      <p:cBhvr>
                                        <p:cTn id="81" dur="1" fill="hold">
                                          <p:stCondLst>
                                            <p:cond delay="0"/>
                                          </p:stCondLst>
                                        </p:cTn>
                                        <p:tgtEl>
                                          <p:spTgt spid="30"/>
                                        </p:tgtEl>
                                        <p:attrNameLst>
                                          <p:attrName>style.visibility</p:attrName>
                                        </p:attrNameLst>
                                      </p:cBhvr>
                                      <p:to>
                                        <p:strVal val="hidden"/>
                                      </p:to>
                                    </p:set>
                                  </p:childTnLst>
                                </p:cTn>
                              </p:par>
                            </p:childTnLst>
                          </p:cTn>
                        </p:par>
                        <p:par>
                          <p:cTn id="82" fill="hold">
                            <p:stCondLst>
                              <p:cond delay="3000"/>
                            </p:stCondLst>
                            <p:childTnLst>
                              <p:par>
                                <p:cTn id="83" presetID="9" presetClass="exit" presetSubtype="0" fill="hold" nodeType="afterEffect">
                                  <p:stCondLst>
                                    <p:cond delay="0"/>
                                  </p:stCondLst>
                                  <p:childTnLst>
                                    <p:animEffect transition="out" filter="dissolve">
                                      <p:cBhvr>
                                        <p:cTn id="84" dur="500"/>
                                        <p:tgtEl>
                                          <p:spTgt spid="31"/>
                                        </p:tgtEl>
                                      </p:cBhvr>
                                    </p:animEffect>
                                    <p:set>
                                      <p:cBhvr>
                                        <p:cTn id="85" dur="1" fill="hold">
                                          <p:stCondLst>
                                            <p:cond delay="499"/>
                                          </p:stCondLst>
                                        </p:cTn>
                                        <p:tgtEl>
                                          <p:spTgt spid="3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953EF3-CD58-EA4D-EA0F-640C3548DF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CEDD9A-11D1-11A8-A132-8AEDFE0EBF0D}"/>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996118B1-9CEC-C6FA-3EBD-669B0B88B5B4}"/>
              </a:ext>
            </a:extLst>
          </p:cNvPr>
          <p:cNvSpPr/>
          <p:nvPr/>
        </p:nvSpPr>
        <p:spPr>
          <a:xfrm>
            <a:off x="330050" y="2100648"/>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Low Latency</a:t>
            </a:r>
          </a:p>
        </p:txBody>
      </p:sp>
      <p:sp>
        <p:nvSpPr>
          <p:cNvPr id="4" name="Rectangle: Rounded Corners 3">
            <a:extLst>
              <a:ext uri="{FF2B5EF4-FFF2-40B4-BE49-F238E27FC236}">
                <a16:creationId xmlns:a16="http://schemas.microsoft.com/office/drawing/2014/main" id="{E0A8121E-98DB-9B09-5D29-2BD29E2809FB}"/>
              </a:ext>
            </a:extLst>
          </p:cNvPr>
          <p:cNvSpPr/>
          <p:nvPr/>
        </p:nvSpPr>
        <p:spPr>
          <a:xfrm>
            <a:off x="4272480" y="2100648"/>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5" name="Rectangle: Rounded Corners 4">
            <a:extLst>
              <a:ext uri="{FF2B5EF4-FFF2-40B4-BE49-F238E27FC236}">
                <a16:creationId xmlns:a16="http://schemas.microsoft.com/office/drawing/2014/main" id="{34BA96DB-8488-B474-5BB6-A5DFFC00936D}"/>
              </a:ext>
            </a:extLst>
          </p:cNvPr>
          <p:cNvSpPr/>
          <p:nvPr/>
        </p:nvSpPr>
        <p:spPr>
          <a:xfrm>
            <a:off x="8214910" y="2100647"/>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Tree>
    <p:extLst>
      <p:ext uri="{BB962C8B-B14F-4D97-AF65-F5344CB8AC3E}">
        <p14:creationId xmlns:p14="http://schemas.microsoft.com/office/powerpoint/2010/main" val="194579637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F2F23-B0B2-2178-DA6F-DF00ED4F39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736E5A-AE34-D211-D2AE-2AA534AE4946}"/>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9A45BE7D-D6F9-286F-C2F4-1F1DFC6C9C15}"/>
              </a:ext>
            </a:extLst>
          </p:cNvPr>
          <p:cNvSpPr/>
          <p:nvPr/>
        </p:nvSpPr>
        <p:spPr>
          <a:xfrm>
            <a:off x="330050" y="151962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6" name="Rectangle: Rounded Corners 5">
            <a:extLst>
              <a:ext uri="{FF2B5EF4-FFF2-40B4-BE49-F238E27FC236}">
                <a16:creationId xmlns:a16="http://schemas.microsoft.com/office/drawing/2014/main" id="{F757D2FD-E0ED-BB78-24CB-72BF625CE358}"/>
              </a:ext>
            </a:extLst>
          </p:cNvPr>
          <p:cNvSpPr/>
          <p:nvPr/>
        </p:nvSpPr>
        <p:spPr>
          <a:xfrm>
            <a:off x="3792470" y="3167449"/>
            <a:ext cx="4595010" cy="871152"/>
          </a:xfrm>
          <a:prstGeom prst="roundRect">
            <a:avLst/>
          </a:prstGeom>
          <a:solidFill>
            <a:srgbClr val="A41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Infrastructure Setup</a:t>
            </a:r>
          </a:p>
        </p:txBody>
      </p:sp>
      <p:sp>
        <p:nvSpPr>
          <p:cNvPr id="7" name="Rectangle: Rounded Corners 6">
            <a:extLst>
              <a:ext uri="{FF2B5EF4-FFF2-40B4-BE49-F238E27FC236}">
                <a16:creationId xmlns:a16="http://schemas.microsoft.com/office/drawing/2014/main" id="{75B9FC47-ED77-FCA1-50B0-E7CC878E5E9D}"/>
              </a:ext>
            </a:extLst>
          </p:cNvPr>
          <p:cNvSpPr/>
          <p:nvPr/>
        </p:nvSpPr>
        <p:spPr>
          <a:xfrm>
            <a:off x="3792470" y="4205674"/>
            <a:ext cx="4595010" cy="871152"/>
          </a:xfrm>
          <a:prstGeom prst="roundRect">
            <a:avLst/>
          </a:prstGeom>
          <a:solidFill>
            <a:srgbClr val="A41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Processing</a:t>
            </a:r>
          </a:p>
        </p:txBody>
      </p:sp>
      <p:sp>
        <p:nvSpPr>
          <p:cNvPr id="8" name="Rectangle: Rounded Corners 7">
            <a:extLst>
              <a:ext uri="{FF2B5EF4-FFF2-40B4-BE49-F238E27FC236}">
                <a16:creationId xmlns:a16="http://schemas.microsoft.com/office/drawing/2014/main" id="{2773ABF7-8604-CFAC-0527-FC869B68D8A9}"/>
              </a:ext>
            </a:extLst>
          </p:cNvPr>
          <p:cNvSpPr/>
          <p:nvPr/>
        </p:nvSpPr>
        <p:spPr>
          <a:xfrm>
            <a:off x="3792469" y="5243899"/>
            <a:ext cx="4595009" cy="871152"/>
          </a:xfrm>
          <a:prstGeom prst="roundRect">
            <a:avLst/>
          </a:prstGeom>
          <a:solidFill>
            <a:srgbClr val="A41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Skills Requirements</a:t>
            </a:r>
          </a:p>
        </p:txBody>
      </p:sp>
    </p:spTree>
    <p:extLst>
      <p:ext uri="{BB962C8B-B14F-4D97-AF65-F5344CB8AC3E}">
        <p14:creationId xmlns:p14="http://schemas.microsoft.com/office/powerpoint/2010/main" val="25837008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6"/>
                                        </p:tgtEl>
                                        <p:attrNameLst>
                                          <p:attrName>style.opacity</p:attrName>
                                        </p:attrNameLst>
                                      </p:cBhvr>
                                      <p:to>
                                        <p:strVal val="0.25"/>
                                      </p:to>
                                    </p:set>
                                    <p:animEffect filter="image" prLst="opacity: 0.25">
                                      <p:cBhvr rctx="IE">
                                        <p:cTn id="12" dur="indefinite"/>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AA89D1-871F-B981-2A7D-AF34A17D21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471359C-EF96-EF22-BEAF-D6463BFA2658}"/>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9E0653A7-7FCA-0335-216E-648A03EBA5B1}"/>
              </a:ext>
            </a:extLst>
          </p:cNvPr>
          <p:cNvSpPr/>
          <p:nvPr/>
        </p:nvSpPr>
        <p:spPr>
          <a:xfrm>
            <a:off x="330050" y="1519623"/>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Complexity</a:t>
            </a:r>
          </a:p>
        </p:txBody>
      </p:sp>
      <p:sp>
        <p:nvSpPr>
          <p:cNvPr id="4" name="Rectangle: Rounded Corners 3">
            <a:extLst>
              <a:ext uri="{FF2B5EF4-FFF2-40B4-BE49-F238E27FC236}">
                <a16:creationId xmlns:a16="http://schemas.microsoft.com/office/drawing/2014/main" id="{28FC7A35-A69F-E826-0D89-69FEA96EEB1C}"/>
              </a:ext>
            </a:extLst>
          </p:cNvPr>
          <p:cNvSpPr/>
          <p:nvPr/>
        </p:nvSpPr>
        <p:spPr>
          <a:xfrm>
            <a:off x="4272480" y="1519623"/>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6" name="Rectangle: Rounded Corners 5">
            <a:extLst>
              <a:ext uri="{FF2B5EF4-FFF2-40B4-BE49-F238E27FC236}">
                <a16:creationId xmlns:a16="http://schemas.microsoft.com/office/drawing/2014/main" id="{5CAFE9F8-F975-E723-8BF2-2278B74145B7}"/>
              </a:ext>
            </a:extLst>
          </p:cNvPr>
          <p:cNvSpPr/>
          <p:nvPr/>
        </p:nvSpPr>
        <p:spPr>
          <a:xfrm>
            <a:off x="3792470" y="3167449"/>
            <a:ext cx="4595010" cy="871152"/>
          </a:xfrm>
          <a:prstGeom prst="roundRect">
            <a:avLst/>
          </a:prstGeom>
          <a:solidFill>
            <a:srgbClr val="A41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Intensive</a:t>
            </a:r>
          </a:p>
        </p:txBody>
      </p:sp>
      <p:sp>
        <p:nvSpPr>
          <p:cNvPr id="7" name="Rectangle: Rounded Corners 6">
            <a:extLst>
              <a:ext uri="{FF2B5EF4-FFF2-40B4-BE49-F238E27FC236}">
                <a16:creationId xmlns:a16="http://schemas.microsoft.com/office/drawing/2014/main" id="{8A642B3C-3A5D-1589-6FF2-75EBD85B56C7}"/>
              </a:ext>
            </a:extLst>
          </p:cNvPr>
          <p:cNvSpPr/>
          <p:nvPr/>
        </p:nvSpPr>
        <p:spPr>
          <a:xfrm>
            <a:off x="3792470" y="4205674"/>
            <a:ext cx="4595010" cy="871152"/>
          </a:xfrm>
          <a:prstGeom prst="roundRect">
            <a:avLst/>
          </a:prstGeom>
          <a:solidFill>
            <a:srgbClr val="A41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 Challenges</a:t>
            </a:r>
          </a:p>
        </p:txBody>
      </p:sp>
      <p:sp>
        <p:nvSpPr>
          <p:cNvPr id="8" name="Rectangle: Rounded Corners 7">
            <a:extLst>
              <a:ext uri="{FF2B5EF4-FFF2-40B4-BE49-F238E27FC236}">
                <a16:creationId xmlns:a16="http://schemas.microsoft.com/office/drawing/2014/main" id="{FAA87C93-C3F2-099A-2002-59B3E2F31DD4}"/>
              </a:ext>
            </a:extLst>
          </p:cNvPr>
          <p:cNvSpPr/>
          <p:nvPr/>
        </p:nvSpPr>
        <p:spPr>
          <a:xfrm>
            <a:off x="3792470" y="5243899"/>
            <a:ext cx="4595010" cy="871152"/>
          </a:xfrm>
          <a:prstGeom prst="roundRect">
            <a:avLst/>
          </a:prstGeom>
          <a:solidFill>
            <a:srgbClr val="A41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 Management</a:t>
            </a:r>
          </a:p>
        </p:txBody>
      </p:sp>
    </p:spTree>
    <p:extLst>
      <p:ext uri="{BB962C8B-B14F-4D97-AF65-F5344CB8AC3E}">
        <p14:creationId xmlns:p14="http://schemas.microsoft.com/office/powerpoint/2010/main" val="24315683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6"/>
                                        </p:tgtEl>
                                        <p:attrNameLst>
                                          <p:attrName>style.opacity</p:attrName>
                                        </p:attrNameLst>
                                      </p:cBhvr>
                                      <p:to>
                                        <p:strVal val="0.25"/>
                                      </p:to>
                                    </p:set>
                                    <p:animEffect filter="image" prLst="opacity: 0.25">
                                      <p:cBhvr rctx="IE">
                                        <p:cTn id="12" dur="indefinite"/>
                                        <p:tgtEl>
                                          <p:spTgt spid="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7"/>
                                        </p:tgtEl>
                                        <p:attrNameLst>
                                          <p:attrName>style.opacity</p:attrName>
                                        </p:attrNameLst>
                                      </p:cBhvr>
                                      <p:to>
                                        <p:strVal val="0.25"/>
                                      </p:to>
                                    </p:set>
                                    <p:animEffect filter="image" prLst="opacity: 0.25">
                                      <p:cBhvr rctx="IE">
                                        <p:cTn id="20" dur="indefinite"/>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Lst>
  </p:timing>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22E83C-3945-3854-2EDA-661D611A750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591DEC-22BA-BDD7-7C12-0E1742FDC292}"/>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7610F787-8940-634B-ABFB-DFD8050B0A60}"/>
              </a:ext>
            </a:extLst>
          </p:cNvPr>
          <p:cNvSpPr/>
          <p:nvPr/>
        </p:nvSpPr>
        <p:spPr>
          <a:xfrm>
            <a:off x="330050" y="1519623"/>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Complexity</a:t>
            </a:r>
          </a:p>
        </p:txBody>
      </p:sp>
      <p:sp>
        <p:nvSpPr>
          <p:cNvPr id="4" name="Rectangle: Rounded Corners 3">
            <a:extLst>
              <a:ext uri="{FF2B5EF4-FFF2-40B4-BE49-F238E27FC236}">
                <a16:creationId xmlns:a16="http://schemas.microsoft.com/office/drawing/2014/main" id="{610B57F6-CA9C-F126-F840-308BCAB357B1}"/>
              </a:ext>
            </a:extLst>
          </p:cNvPr>
          <p:cNvSpPr/>
          <p:nvPr/>
        </p:nvSpPr>
        <p:spPr>
          <a:xfrm>
            <a:off x="4272480" y="1519623"/>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Scalability</a:t>
            </a:r>
          </a:p>
        </p:txBody>
      </p:sp>
      <p:sp>
        <p:nvSpPr>
          <p:cNvPr id="5" name="Rectangle: Rounded Corners 4">
            <a:extLst>
              <a:ext uri="{FF2B5EF4-FFF2-40B4-BE49-F238E27FC236}">
                <a16:creationId xmlns:a16="http://schemas.microsoft.com/office/drawing/2014/main" id="{F1CCB48B-20D8-F5F0-0210-3910D395FE47}"/>
              </a:ext>
            </a:extLst>
          </p:cNvPr>
          <p:cNvSpPr/>
          <p:nvPr/>
        </p:nvSpPr>
        <p:spPr>
          <a:xfrm>
            <a:off x="8214910" y="151962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Consistency</a:t>
            </a:r>
          </a:p>
        </p:txBody>
      </p:sp>
      <p:sp>
        <p:nvSpPr>
          <p:cNvPr id="11" name="Rectangle: Rounded Corners 10">
            <a:extLst>
              <a:ext uri="{FF2B5EF4-FFF2-40B4-BE49-F238E27FC236}">
                <a16:creationId xmlns:a16="http://schemas.microsoft.com/office/drawing/2014/main" id="{8F75A48A-7917-D11D-EFA4-207D95B601DA}"/>
              </a:ext>
            </a:extLst>
          </p:cNvPr>
          <p:cNvSpPr/>
          <p:nvPr/>
        </p:nvSpPr>
        <p:spPr>
          <a:xfrm>
            <a:off x="3792470" y="3167449"/>
            <a:ext cx="4595010" cy="871152"/>
          </a:xfrm>
          <a:prstGeom prst="roundRect">
            <a:avLst/>
          </a:prstGeom>
          <a:solidFill>
            <a:srgbClr val="A41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Intensive</a:t>
            </a:r>
          </a:p>
        </p:txBody>
      </p:sp>
      <p:sp>
        <p:nvSpPr>
          <p:cNvPr id="12" name="Rectangle: Rounded Corners 11">
            <a:extLst>
              <a:ext uri="{FF2B5EF4-FFF2-40B4-BE49-F238E27FC236}">
                <a16:creationId xmlns:a16="http://schemas.microsoft.com/office/drawing/2014/main" id="{36751F23-980F-718A-D69B-D86CC95D977F}"/>
              </a:ext>
            </a:extLst>
          </p:cNvPr>
          <p:cNvSpPr/>
          <p:nvPr/>
        </p:nvSpPr>
        <p:spPr>
          <a:xfrm>
            <a:off x="3792470" y="4205674"/>
            <a:ext cx="4595010" cy="871152"/>
          </a:xfrm>
          <a:prstGeom prst="roundRect">
            <a:avLst/>
          </a:prstGeom>
          <a:solidFill>
            <a:srgbClr val="A41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 Challenges</a:t>
            </a:r>
          </a:p>
        </p:txBody>
      </p:sp>
      <p:sp>
        <p:nvSpPr>
          <p:cNvPr id="13" name="Rectangle: Rounded Corners 12">
            <a:extLst>
              <a:ext uri="{FF2B5EF4-FFF2-40B4-BE49-F238E27FC236}">
                <a16:creationId xmlns:a16="http://schemas.microsoft.com/office/drawing/2014/main" id="{8D60FCCB-2FD9-67A8-111C-1F520EFA623A}"/>
              </a:ext>
            </a:extLst>
          </p:cNvPr>
          <p:cNvSpPr/>
          <p:nvPr/>
        </p:nvSpPr>
        <p:spPr>
          <a:xfrm>
            <a:off x="3792470" y="5243899"/>
            <a:ext cx="4595010" cy="871152"/>
          </a:xfrm>
          <a:prstGeom prst="roundRect">
            <a:avLst/>
          </a:prstGeom>
          <a:solidFill>
            <a:srgbClr val="A4154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 Management</a:t>
            </a:r>
          </a:p>
        </p:txBody>
      </p:sp>
    </p:spTree>
    <p:extLst>
      <p:ext uri="{BB962C8B-B14F-4D97-AF65-F5344CB8AC3E}">
        <p14:creationId xmlns:p14="http://schemas.microsoft.com/office/powerpoint/2010/main" val="296231046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11"/>
                                        </p:tgtEl>
                                        <p:attrNameLst>
                                          <p:attrName>style.opacity</p:attrName>
                                        </p:attrNameLst>
                                      </p:cBhvr>
                                      <p:to>
                                        <p:strVal val="0.25"/>
                                      </p:to>
                                    </p:set>
                                    <p:animEffect filter="image" prLst="opacity: 0.25">
                                      <p:cBhvr rctx="IE">
                                        <p:cTn id="12" dur="indefinite"/>
                                        <p:tgtEl>
                                          <p:spTgt spid="11"/>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12"/>
                                        </p:tgtEl>
                                        <p:attrNameLst>
                                          <p:attrName>style.opacity</p:attrName>
                                        </p:attrNameLst>
                                      </p:cBhvr>
                                      <p:to>
                                        <p:strVal val="0.25"/>
                                      </p:to>
                                    </p:set>
                                    <p:animEffect filter="image" prLst="opacity: 0.25">
                                      <p:cBhvr rctx="IE">
                                        <p:cTn id="20" dur="indefinite"/>
                                        <p:tgtEl>
                                          <p:spTgt spid="1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ED7BBE-CB55-BABC-45EE-21F21571C3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F34B5A-145F-633B-C521-4EDB05990E2D}"/>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3C2FE3A6-B5B5-98A1-EEF9-8E0AC99AD9C7}"/>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Real-Time Analytics</a:t>
            </a:r>
          </a:p>
        </p:txBody>
      </p:sp>
      <p:sp>
        <p:nvSpPr>
          <p:cNvPr id="4" name="Rectangle: Rounded Corners 3">
            <a:extLst>
              <a:ext uri="{FF2B5EF4-FFF2-40B4-BE49-F238E27FC236}">
                <a16:creationId xmlns:a16="http://schemas.microsoft.com/office/drawing/2014/main" id="{294AFE08-4BE1-D4D9-797B-43B61D5FA222}"/>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Integration</a:t>
            </a:r>
          </a:p>
        </p:txBody>
      </p:sp>
      <p:sp>
        <p:nvSpPr>
          <p:cNvPr id="5" name="Rectangle: Rounded Corners 4">
            <a:extLst>
              <a:ext uri="{FF2B5EF4-FFF2-40B4-BE49-F238E27FC236}">
                <a16:creationId xmlns:a16="http://schemas.microsoft.com/office/drawing/2014/main" id="{BACEFE1F-8618-30EC-051A-F8CE57F33B3F}"/>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IoT Applications</a:t>
            </a:r>
          </a:p>
        </p:txBody>
      </p:sp>
    </p:spTree>
    <p:extLst>
      <p:ext uri="{BB962C8B-B14F-4D97-AF65-F5344CB8AC3E}">
        <p14:creationId xmlns:p14="http://schemas.microsoft.com/office/powerpoint/2010/main" val="13373657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FBC45-662F-0F0C-DEE8-5FCCBBC4B3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52B57B-FDC7-06EC-E0B2-7A00AF6BA22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92738B82-D8A2-2B29-F7FF-1DE728D731EE}"/>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9" name="Picture 8">
            <a:extLst>
              <a:ext uri="{FF2B5EF4-FFF2-40B4-BE49-F238E27FC236}">
                <a16:creationId xmlns:a16="http://schemas.microsoft.com/office/drawing/2014/main" id="{1AC46016-F8D5-F9D8-3CB5-03E3AF1F2684}"/>
              </a:ext>
            </a:extLst>
          </p:cNvPr>
          <p:cNvPicPr>
            <a:picLocks noChangeAspect="1"/>
          </p:cNvPicPr>
          <p:nvPr/>
        </p:nvPicPr>
        <p:blipFill>
          <a:blip r:embed="rId3"/>
          <a:stretch>
            <a:fillRect/>
          </a:stretch>
        </p:blipFill>
        <p:spPr>
          <a:xfrm>
            <a:off x="4408593" y="1690688"/>
            <a:ext cx="7456098" cy="4199489"/>
          </a:xfrm>
          <a:prstGeom prst="rect">
            <a:avLst/>
          </a:prstGeom>
        </p:spPr>
      </p:pic>
      <p:sp>
        <p:nvSpPr>
          <p:cNvPr id="10" name="Rectangle 9">
            <a:extLst>
              <a:ext uri="{FF2B5EF4-FFF2-40B4-BE49-F238E27FC236}">
                <a16:creationId xmlns:a16="http://schemas.microsoft.com/office/drawing/2014/main" id="{B1B4A6BA-761E-E9A2-A685-DF9AC499A562}"/>
              </a:ext>
            </a:extLst>
          </p:cNvPr>
          <p:cNvSpPr/>
          <p:nvPr/>
        </p:nvSpPr>
        <p:spPr>
          <a:xfrm>
            <a:off x="5378450" y="2384425"/>
            <a:ext cx="511175"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6572726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 presetClass="entr" presetSubtype="0" fill="hold" grpId="1"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8" fill="hold" grpId="0" nodeType="clickEffect">
                                  <p:stCondLst>
                                    <p:cond delay="0"/>
                                  </p:stCondLst>
                                  <p:childTnLst>
                                    <p:animEffect transition="out" filter="wipe(left)">
                                      <p:cBhvr>
                                        <p:cTn id="18" dur="500"/>
                                        <p:tgtEl>
                                          <p:spTgt spid="10"/>
                                        </p:tgtEl>
                                      </p:cBhvr>
                                    </p:animEffect>
                                    <p:set>
                                      <p:cBhvr>
                                        <p:cTn id="19"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P spid="10"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CE1226-808D-A638-05B3-134D2BB56D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8110EB-621F-F7CF-0F7D-448431F1D6E2}"/>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413ACB15-A5BF-F360-99D7-A58EDDBD568B}"/>
              </a:ext>
            </a:extLst>
          </p:cNvPr>
          <p:cNvSpPr/>
          <p:nvPr/>
        </p:nvSpPr>
        <p:spPr>
          <a:xfrm>
            <a:off x="330050" y="1850670"/>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Complexity</a:t>
            </a:r>
          </a:p>
        </p:txBody>
      </p:sp>
      <p:sp>
        <p:nvSpPr>
          <p:cNvPr id="4" name="Rectangle: Rounded Corners 3">
            <a:extLst>
              <a:ext uri="{FF2B5EF4-FFF2-40B4-BE49-F238E27FC236}">
                <a16:creationId xmlns:a16="http://schemas.microsoft.com/office/drawing/2014/main" id="{FAD81E39-4E95-69C3-63B3-F96EDF959B2E}"/>
              </a:ext>
            </a:extLst>
          </p:cNvPr>
          <p:cNvSpPr/>
          <p:nvPr/>
        </p:nvSpPr>
        <p:spPr>
          <a:xfrm>
            <a:off x="4272480" y="1850670"/>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Scalability</a:t>
            </a:r>
          </a:p>
        </p:txBody>
      </p:sp>
      <p:sp>
        <p:nvSpPr>
          <p:cNvPr id="5" name="Rectangle: Rounded Corners 4">
            <a:extLst>
              <a:ext uri="{FF2B5EF4-FFF2-40B4-BE49-F238E27FC236}">
                <a16:creationId xmlns:a16="http://schemas.microsoft.com/office/drawing/2014/main" id="{A0204B78-4FF7-8169-E27C-33046C6B696E}"/>
              </a:ext>
            </a:extLst>
          </p:cNvPr>
          <p:cNvSpPr/>
          <p:nvPr/>
        </p:nvSpPr>
        <p:spPr>
          <a:xfrm>
            <a:off x="8214910" y="1850669"/>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Subscriber Dependency</a:t>
            </a:r>
          </a:p>
        </p:txBody>
      </p:sp>
      <p:sp>
        <p:nvSpPr>
          <p:cNvPr id="6" name="Rectangle: Rounded Corners 5">
            <a:extLst>
              <a:ext uri="{FF2B5EF4-FFF2-40B4-BE49-F238E27FC236}">
                <a16:creationId xmlns:a16="http://schemas.microsoft.com/office/drawing/2014/main" id="{A6F51DA2-768B-5E39-C07F-226CA0BFE3DA}"/>
              </a:ext>
            </a:extLst>
          </p:cNvPr>
          <p:cNvSpPr/>
          <p:nvPr/>
        </p:nvSpPr>
        <p:spPr>
          <a:xfrm>
            <a:off x="330050" y="3502772"/>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Resource Utilization</a:t>
            </a:r>
          </a:p>
        </p:txBody>
      </p:sp>
      <p:sp>
        <p:nvSpPr>
          <p:cNvPr id="7" name="Rectangle: Rounded Corners 6">
            <a:extLst>
              <a:ext uri="{FF2B5EF4-FFF2-40B4-BE49-F238E27FC236}">
                <a16:creationId xmlns:a16="http://schemas.microsoft.com/office/drawing/2014/main" id="{E4C977BC-E182-BD14-7553-7E5D34BD6B37}"/>
              </a:ext>
            </a:extLst>
          </p:cNvPr>
          <p:cNvSpPr/>
          <p:nvPr/>
        </p:nvSpPr>
        <p:spPr>
          <a:xfrm>
            <a:off x="4272480" y="3502772"/>
            <a:ext cx="3647040" cy="1325563"/>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solidFill>
                  <a:schemeClr val="bg1">
                    <a:lumMod val="75000"/>
                  </a:schemeClr>
                </a:solidFill>
              </a:rPr>
              <a:t>Latency</a:t>
            </a:r>
          </a:p>
        </p:txBody>
      </p:sp>
      <p:sp>
        <p:nvSpPr>
          <p:cNvPr id="8" name="Rectangle: Rounded Corners 7">
            <a:extLst>
              <a:ext uri="{FF2B5EF4-FFF2-40B4-BE49-F238E27FC236}">
                <a16:creationId xmlns:a16="http://schemas.microsoft.com/office/drawing/2014/main" id="{ACDDB90C-9CCE-30AA-3F65-418237CCD82C}"/>
              </a:ext>
            </a:extLst>
          </p:cNvPr>
          <p:cNvSpPr/>
          <p:nvPr/>
        </p:nvSpPr>
        <p:spPr>
          <a:xfrm>
            <a:off x="8214910" y="35027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Error Handling</a:t>
            </a:r>
          </a:p>
        </p:txBody>
      </p:sp>
    </p:spTree>
    <p:extLst>
      <p:ext uri="{BB962C8B-B14F-4D97-AF65-F5344CB8AC3E}">
        <p14:creationId xmlns:p14="http://schemas.microsoft.com/office/powerpoint/2010/main" val="23431788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D52F8D-565F-9FAB-9774-1F1E0AED8AE2}"/>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E829A37-F0F2-952F-B367-D79C025BD870}"/>
              </a:ext>
            </a:extLst>
          </p:cNvPr>
          <p:cNvPicPr>
            <a:picLocks noChangeAspect="1"/>
          </p:cNvPicPr>
          <p:nvPr/>
        </p:nvPicPr>
        <p:blipFill>
          <a:blip r:embed="rId3"/>
          <a:stretch>
            <a:fillRect/>
          </a:stretch>
        </p:blipFill>
        <p:spPr>
          <a:xfrm>
            <a:off x="4408593" y="1690687"/>
            <a:ext cx="7456098" cy="4199489"/>
          </a:xfrm>
          <a:prstGeom prst="rect">
            <a:avLst/>
          </a:prstGeom>
        </p:spPr>
      </p:pic>
      <p:sp>
        <p:nvSpPr>
          <p:cNvPr id="2" name="Title 1">
            <a:extLst>
              <a:ext uri="{FF2B5EF4-FFF2-40B4-BE49-F238E27FC236}">
                <a16:creationId xmlns:a16="http://schemas.microsoft.com/office/drawing/2014/main" id="{88A31AD9-4042-B7EF-097E-BA9A16785BD1}"/>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3EB2497-6FAC-94DA-AEAE-65925D466122}"/>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10" name="Rectangle 9">
            <a:extLst>
              <a:ext uri="{FF2B5EF4-FFF2-40B4-BE49-F238E27FC236}">
                <a16:creationId xmlns:a16="http://schemas.microsoft.com/office/drawing/2014/main" id="{F8F2EB6B-42BB-F49B-69C1-340547D83D88}"/>
              </a:ext>
            </a:extLst>
          </p:cNvPr>
          <p:cNvSpPr/>
          <p:nvPr/>
        </p:nvSpPr>
        <p:spPr>
          <a:xfrm>
            <a:off x="5375909" y="2127585"/>
            <a:ext cx="4152265"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87066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0EF7B-86A2-C452-6D24-03E7D3F311A9}"/>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B4826DE1-6132-D0EE-73EC-FE2E18167DDD}"/>
              </a:ext>
            </a:extLst>
          </p:cNvPr>
          <p:cNvPicPr>
            <a:picLocks noChangeAspect="1"/>
          </p:cNvPicPr>
          <p:nvPr/>
        </p:nvPicPr>
        <p:blipFill>
          <a:blip r:embed="rId3"/>
          <a:stretch>
            <a:fillRect/>
          </a:stretch>
        </p:blipFill>
        <p:spPr>
          <a:xfrm>
            <a:off x="4408593" y="1690686"/>
            <a:ext cx="7456098" cy="4199489"/>
          </a:xfrm>
          <a:prstGeom prst="rect">
            <a:avLst/>
          </a:prstGeom>
        </p:spPr>
      </p:pic>
      <p:sp>
        <p:nvSpPr>
          <p:cNvPr id="2" name="Title 1">
            <a:extLst>
              <a:ext uri="{FF2B5EF4-FFF2-40B4-BE49-F238E27FC236}">
                <a16:creationId xmlns:a16="http://schemas.microsoft.com/office/drawing/2014/main" id="{22632287-EEE0-6706-321B-DCDCAD3BB7A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46735D1-A873-84E8-A788-9F9E203B6522}"/>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10" name="Rectangle 9">
            <a:extLst>
              <a:ext uri="{FF2B5EF4-FFF2-40B4-BE49-F238E27FC236}">
                <a16:creationId xmlns:a16="http://schemas.microsoft.com/office/drawing/2014/main" id="{F3D29585-5438-DFBA-BF0E-14EF392BAE0F}"/>
              </a:ext>
            </a:extLst>
          </p:cNvPr>
          <p:cNvSpPr/>
          <p:nvPr/>
        </p:nvSpPr>
        <p:spPr>
          <a:xfrm>
            <a:off x="5372099" y="3809479"/>
            <a:ext cx="63246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0ECD3FA-E32A-031E-8A8A-2973661B0528}"/>
              </a:ext>
            </a:extLst>
          </p:cNvPr>
          <p:cNvSpPr/>
          <p:nvPr/>
        </p:nvSpPr>
        <p:spPr>
          <a:xfrm>
            <a:off x="4408593" y="3946004"/>
            <a:ext cx="1573107"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4328F76-4AB8-928F-E8AD-78109B263B03}"/>
              </a:ext>
            </a:extLst>
          </p:cNvPr>
          <p:cNvSpPr/>
          <p:nvPr/>
        </p:nvSpPr>
        <p:spPr>
          <a:xfrm>
            <a:off x="5911849" y="2376502"/>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219426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E7B85B-454A-E605-21EF-8C3C8284D874}"/>
            </a:ext>
          </a:extLst>
        </p:cNvPr>
        <p:cNvGrpSpPr/>
        <p:nvPr/>
      </p:nvGrpSpPr>
      <p:grpSpPr>
        <a:xfrm>
          <a:off x="0" y="0"/>
          <a:ext cx="0" cy="0"/>
          <a:chOff x="0" y="0"/>
          <a:chExt cx="0" cy="0"/>
        </a:xfrm>
      </p:grpSpPr>
      <p:pic>
        <p:nvPicPr>
          <p:cNvPr id="11" name="Picture 10">
            <a:extLst>
              <a:ext uri="{FF2B5EF4-FFF2-40B4-BE49-F238E27FC236}">
                <a16:creationId xmlns:a16="http://schemas.microsoft.com/office/drawing/2014/main" id="{A7C5AD56-8DCE-B0C2-7C65-9AEAFAFB6B13}"/>
              </a:ext>
            </a:extLst>
          </p:cNvPr>
          <p:cNvPicPr>
            <a:picLocks noChangeAspect="1"/>
          </p:cNvPicPr>
          <p:nvPr/>
        </p:nvPicPr>
        <p:blipFill>
          <a:blip r:embed="rId3"/>
          <a:stretch>
            <a:fillRect/>
          </a:stretch>
        </p:blipFill>
        <p:spPr>
          <a:xfrm>
            <a:off x="4408593" y="1690686"/>
            <a:ext cx="7456098" cy="4199489"/>
          </a:xfrm>
          <a:prstGeom prst="rect">
            <a:avLst/>
          </a:prstGeom>
        </p:spPr>
      </p:pic>
      <p:sp>
        <p:nvSpPr>
          <p:cNvPr id="2" name="Title 1">
            <a:extLst>
              <a:ext uri="{FF2B5EF4-FFF2-40B4-BE49-F238E27FC236}">
                <a16:creationId xmlns:a16="http://schemas.microsoft.com/office/drawing/2014/main" id="{AFBAB6EC-4264-974A-E4A1-1E01FA43EBDA}"/>
              </a:ext>
            </a:extLst>
          </p:cNvPr>
          <p:cNvSpPr>
            <a:spLocks noGrp="1"/>
          </p:cNvSpPr>
          <p:nvPr>
            <p:ph type="title"/>
          </p:nvPr>
        </p:nvSpPr>
        <p:spPr/>
        <p:txBody>
          <a:bodyPr/>
          <a:lstStyle/>
          <a:p>
            <a:r>
              <a:rPr lang="en-US" dirty="0"/>
              <a:t>Demonstration</a:t>
            </a:r>
          </a:p>
        </p:txBody>
      </p:sp>
      <p:sp>
        <p:nvSpPr>
          <p:cNvPr id="10" name="Rectangle 9">
            <a:extLst>
              <a:ext uri="{FF2B5EF4-FFF2-40B4-BE49-F238E27FC236}">
                <a16:creationId xmlns:a16="http://schemas.microsoft.com/office/drawing/2014/main" id="{EFA9B2EB-B814-7A06-A44A-334DCB495B3C}"/>
              </a:ext>
            </a:extLst>
          </p:cNvPr>
          <p:cNvSpPr/>
          <p:nvPr/>
        </p:nvSpPr>
        <p:spPr>
          <a:xfrm>
            <a:off x="5379085" y="5567318"/>
            <a:ext cx="63246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E501408-735A-40E4-DC3B-3FC608E119E3}"/>
              </a:ext>
            </a:extLst>
          </p:cNvPr>
          <p:cNvSpPr/>
          <p:nvPr/>
        </p:nvSpPr>
        <p:spPr>
          <a:xfrm>
            <a:off x="4431526" y="5722893"/>
            <a:ext cx="2612212"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4CD4FDF-972A-39C2-D3F9-6A37F7EFC2C0}"/>
              </a:ext>
            </a:extLst>
          </p:cNvPr>
          <p:cNvSpPr/>
          <p:nvPr/>
        </p:nvSpPr>
        <p:spPr>
          <a:xfrm>
            <a:off x="5900737" y="2375867"/>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F30B3814-FA86-3316-21CF-C98034B164C8}"/>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an Event Hub</a:t>
            </a:r>
          </a:p>
        </p:txBody>
      </p:sp>
      <p:sp>
        <p:nvSpPr>
          <p:cNvPr id="14" name="Rectangle: Rounded Corners 13">
            <a:extLst>
              <a:ext uri="{FF2B5EF4-FFF2-40B4-BE49-F238E27FC236}">
                <a16:creationId xmlns:a16="http://schemas.microsoft.com/office/drawing/2014/main" id="{C5470AFA-EF43-25A5-460C-AC0215B3A5EE}"/>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Tree>
    <p:extLst>
      <p:ext uri="{BB962C8B-B14F-4D97-AF65-F5344CB8AC3E}">
        <p14:creationId xmlns:p14="http://schemas.microsoft.com/office/powerpoint/2010/main" val="19975309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3DC64E-70EA-316B-C1E0-DCE8821A3246}"/>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8F94FB2E-3BA8-8E29-1D22-9AEEB384F476}"/>
              </a:ext>
            </a:extLst>
          </p:cNvPr>
          <p:cNvPicPr>
            <a:picLocks noChangeAspect="1"/>
          </p:cNvPicPr>
          <p:nvPr/>
        </p:nvPicPr>
        <p:blipFill>
          <a:blip r:embed="rId3"/>
          <a:stretch>
            <a:fillRect/>
          </a:stretch>
        </p:blipFill>
        <p:spPr>
          <a:xfrm>
            <a:off x="4408592" y="1690685"/>
            <a:ext cx="7456099" cy="4199489"/>
          </a:xfrm>
          <a:prstGeom prst="rect">
            <a:avLst/>
          </a:prstGeom>
        </p:spPr>
      </p:pic>
      <p:sp>
        <p:nvSpPr>
          <p:cNvPr id="2" name="Title 1">
            <a:extLst>
              <a:ext uri="{FF2B5EF4-FFF2-40B4-BE49-F238E27FC236}">
                <a16:creationId xmlns:a16="http://schemas.microsoft.com/office/drawing/2014/main" id="{3FAD782C-5ACC-0C85-FA96-3259EADD320E}"/>
              </a:ext>
            </a:extLst>
          </p:cNvPr>
          <p:cNvSpPr>
            <a:spLocks noGrp="1"/>
          </p:cNvSpPr>
          <p:nvPr>
            <p:ph type="title"/>
          </p:nvPr>
        </p:nvSpPr>
        <p:spPr/>
        <p:txBody>
          <a:bodyPr/>
          <a:lstStyle/>
          <a:p>
            <a:r>
              <a:rPr lang="en-US" dirty="0"/>
              <a:t>Demonstration</a:t>
            </a:r>
          </a:p>
        </p:txBody>
      </p:sp>
      <p:sp>
        <p:nvSpPr>
          <p:cNvPr id="10" name="Rectangle 9">
            <a:extLst>
              <a:ext uri="{FF2B5EF4-FFF2-40B4-BE49-F238E27FC236}">
                <a16:creationId xmlns:a16="http://schemas.microsoft.com/office/drawing/2014/main" id="{AC24F103-785B-2FB5-F066-44DA41C4D083}"/>
              </a:ext>
            </a:extLst>
          </p:cNvPr>
          <p:cNvSpPr/>
          <p:nvPr/>
        </p:nvSpPr>
        <p:spPr>
          <a:xfrm>
            <a:off x="5382576" y="5580019"/>
            <a:ext cx="63246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0C9053F5-23F3-9947-F0AA-130E48E6B9D2}"/>
              </a:ext>
            </a:extLst>
          </p:cNvPr>
          <p:cNvSpPr/>
          <p:nvPr/>
        </p:nvSpPr>
        <p:spPr>
          <a:xfrm>
            <a:off x="4408592" y="5735097"/>
            <a:ext cx="1750908"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14F4CDA-0FA8-92D9-8920-F79C13164E1D}"/>
              </a:ext>
            </a:extLst>
          </p:cNvPr>
          <p:cNvSpPr/>
          <p:nvPr/>
        </p:nvSpPr>
        <p:spPr>
          <a:xfrm>
            <a:off x="5900736" y="2764187"/>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D16BC56E-95CA-1D78-37FC-55515AFF7F6B}"/>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an Event Hub</a:t>
            </a:r>
          </a:p>
        </p:txBody>
      </p:sp>
      <p:sp>
        <p:nvSpPr>
          <p:cNvPr id="9" name="Rectangle: Rounded Corners 8">
            <a:extLst>
              <a:ext uri="{FF2B5EF4-FFF2-40B4-BE49-F238E27FC236}">
                <a16:creationId xmlns:a16="http://schemas.microsoft.com/office/drawing/2014/main" id="{32AF0398-7721-C09E-3C4A-B42CB1B130EE}"/>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12" name="Rectangle: Rounded Corners 11">
            <a:extLst>
              <a:ext uri="{FF2B5EF4-FFF2-40B4-BE49-F238E27FC236}">
                <a16:creationId xmlns:a16="http://schemas.microsoft.com/office/drawing/2014/main" id="{43144F74-57CB-47DA-90A2-ABCBE4BFA996}"/>
              </a:ext>
            </a:extLst>
          </p:cNvPr>
          <p:cNvSpPr/>
          <p:nvPr/>
        </p:nvSpPr>
        <p:spPr>
          <a:xfrm>
            <a:off x="202458"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Assign Roles</a:t>
            </a:r>
          </a:p>
        </p:txBody>
      </p:sp>
    </p:spTree>
    <p:extLst>
      <p:ext uri="{BB962C8B-B14F-4D97-AF65-F5344CB8AC3E}">
        <p14:creationId xmlns:p14="http://schemas.microsoft.com/office/powerpoint/2010/main" val="281630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6AA9D-E76B-1D47-3F61-10014280E01E}"/>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8A8506D8-F58F-84DB-AC71-DC1A56F440B0}"/>
              </a:ext>
            </a:extLst>
          </p:cNvPr>
          <p:cNvPicPr>
            <a:picLocks noChangeAspect="1"/>
          </p:cNvPicPr>
          <p:nvPr/>
        </p:nvPicPr>
        <p:blipFill>
          <a:blip r:embed="rId3"/>
          <a:stretch>
            <a:fillRect/>
          </a:stretch>
        </p:blipFill>
        <p:spPr>
          <a:xfrm>
            <a:off x="4408591" y="1690684"/>
            <a:ext cx="7456099" cy="4199489"/>
          </a:xfrm>
          <a:prstGeom prst="rect">
            <a:avLst/>
          </a:prstGeom>
        </p:spPr>
      </p:pic>
      <p:sp>
        <p:nvSpPr>
          <p:cNvPr id="2" name="Title 1">
            <a:extLst>
              <a:ext uri="{FF2B5EF4-FFF2-40B4-BE49-F238E27FC236}">
                <a16:creationId xmlns:a16="http://schemas.microsoft.com/office/drawing/2014/main" id="{4B7E1E5F-6D9B-BCFB-CF22-154FFDB2A0D5}"/>
              </a:ext>
            </a:extLst>
          </p:cNvPr>
          <p:cNvSpPr>
            <a:spLocks noGrp="1"/>
          </p:cNvSpPr>
          <p:nvPr>
            <p:ph type="title"/>
          </p:nvPr>
        </p:nvSpPr>
        <p:spPr/>
        <p:txBody>
          <a:bodyPr/>
          <a:lstStyle/>
          <a:p>
            <a:r>
              <a:rPr lang="en-US" dirty="0"/>
              <a:t>Demonstration</a:t>
            </a:r>
          </a:p>
        </p:txBody>
      </p:sp>
      <p:sp>
        <p:nvSpPr>
          <p:cNvPr id="10" name="Rectangle 9">
            <a:extLst>
              <a:ext uri="{FF2B5EF4-FFF2-40B4-BE49-F238E27FC236}">
                <a16:creationId xmlns:a16="http://schemas.microsoft.com/office/drawing/2014/main" id="{A7FB9F52-2EAD-833C-FB61-D05205090950}"/>
              </a:ext>
            </a:extLst>
          </p:cNvPr>
          <p:cNvSpPr/>
          <p:nvPr/>
        </p:nvSpPr>
        <p:spPr>
          <a:xfrm>
            <a:off x="5364480" y="5304669"/>
            <a:ext cx="63246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F3B4736-B9E4-CA05-96B9-A08E12C778D2}"/>
              </a:ext>
            </a:extLst>
          </p:cNvPr>
          <p:cNvSpPr/>
          <p:nvPr/>
        </p:nvSpPr>
        <p:spPr>
          <a:xfrm>
            <a:off x="4423831" y="5470114"/>
            <a:ext cx="1750908"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CD31C46F-50A3-9BBA-FCA7-A8D441EF8156}"/>
              </a:ext>
            </a:extLst>
          </p:cNvPr>
          <p:cNvSpPr/>
          <p:nvPr/>
        </p:nvSpPr>
        <p:spPr>
          <a:xfrm>
            <a:off x="8064816" y="2020187"/>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2965BD8-DBA6-5F5F-BD86-DD503F38B880}"/>
              </a:ext>
            </a:extLst>
          </p:cNvPr>
          <p:cNvSpPr/>
          <p:nvPr/>
        </p:nvSpPr>
        <p:spPr>
          <a:xfrm>
            <a:off x="5880415" y="3273425"/>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D223846-619D-E589-B7EE-8901FB6B9614}"/>
              </a:ext>
            </a:extLst>
          </p:cNvPr>
          <p:cNvSpPr/>
          <p:nvPr/>
        </p:nvSpPr>
        <p:spPr>
          <a:xfrm>
            <a:off x="6754174" y="4191383"/>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B7401FC-A12E-52B2-E2E9-5DD4B40A2238}"/>
              </a:ext>
            </a:extLst>
          </p:cNvPr>
          <p:cNvSpPr/>
          <p:nvPr/>
        </p:nvSpPr>
        <p:spPr>
          <a:xfrm>
            <a:off x="6096000" y="4448875"/>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B596A96E-8AB5-A68E-D0D9-AF3EEA93C74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an Event Hub</a:t>
            </a:r>
          </a:p>
        </p:txBody>
      </p:sp>
      <p:sp>
        <p:nvSpPr>
          <p:cNvPr id="17" name="Rectangle: Rounded Corners 16">
            <a:extLst>
              <a:ext uri="{FF2B5EF4-FFF2-40B4-BE49-F238E27FC236}">
                <a16:creationId xmlns:a16="http://schemas.microsoft.com/office/drawing/2014/main" id="{A1BF9028-FC64-67CA-5AEA-C958BA2541BA}"/>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3" name="Rectangle: Rounded Corners 2">
            <a:extLst>
              <a:ext uri="{FF2B5EF4-FFF2-40B4-BE49-F238E27FC236}">
                <a16:creationId xmlns:a16="http://schemas.microsoft.com/office/drawing/2014/main" id="{F44AF31B-07ED-9D0F-6EC4-74950852DD48}"/>
              </a:ext>
            </a:extLst>
          </p:cNvPr>
          <p:cNvSpPr/>
          <p:nvPr/>
        </p:nvSpPr>
        <p:spPr>
          <a:xfrm>
            <a:off x="202458"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Assign Roles</a:t>
            </a:r>
          </a:p>
        </p:txBody>
      </p:sp>
    </p:spTree>
    <p:extLst>
      <p:ext uri="{BB962C8B-B14F-4D97-AF65-F5344CB8AC3E}">
        <p14:creationId xmlns:p14="http://schemas.microsoft.com/office/powerpoint/2010/main" val="3912650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0"/>
                                        </p:tgtEl>
                                      </p:cBhvr>
                                    </p:animEffect>
                                    <p:set>
                                      <p:cBhvr>
                                        <p:cTn id="7" dur="1" fill="hold">
                                          <p:stCondLst>
                                            <p:cond delay="499"/>
                                          </p:stCondLst>
                                        </p:cTn>
                                        <p:tgtEl>
                                          <p:spTgt spid="10"/>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6"/>
                                        </p:tgtEl>
                                      </p:cBhvr>
                                    </p:animEffect>
                                    <p:set>
                                      <p:cBhvr>
                                        <p:cTn id="11"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6" grpId="0" animBg="1"/>
    </p:bld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6AF949-4D37-90C0-A95D-DFEA1EC3102C}"/>
            </a:ext>
          </a:extLst>
        </p:cNvPr>
        <p:cNvGrpSpPr/>
        <p:nvPr/>
      </p:nvGrpSpPr>
      <p:grpSpPr>
        <a:xfrm>
          <a:off x="0" y="0"/>
          <a:ext cx="0" cy="0"/>
          <a:chOff x="0" y="0"/>
          <a:chExt cx="0" cy="0"/>
        </a:xfrm>
      </p:grpSpPr>
      <p:pic>
        <p:nvPicPr>
          <p:cNvPr id="21" name="Picture 20">
            <a:extLst>
              <a:ext uri="{FF2B5EF4-FFF2-40B4-BE49-F238E27FC236}">
                <a16:creationId xmlns:a16="http://schemas.microsoft.com/office/drawing/2014/main" id="{D17DDE51-8844-48A4-D0CA-0A15072B5396}"/>
              </a:ext>
            </a:extLst>
          </p:cNvPr>
          <p:cNvPicPr>
            <a:picLocks noChangeAspect="1"/>
          </p:cNvPicPr>
          <p:nvPr/>
        </p:nvPicPr>
        <p:blipFill>
          <a:blip r:embed="rId3"/>
          <a:stretch>
            <a:fillRect/>
          </a:stretch>
        </p:blipFill>
        <p:spPr>
          <a:xfrm>
            <a:off x="4408589" y="1684534"/>
            <a:ext cx="7456099" cy="4199489"/>
          </a:xfrm>
          <a:prstGeom prst="rect">
            <a:avLst/>
          </a:prstGeom>
        </p:spPr>
      </p:pic>
      <p:sp>
        <p:nvSpPr>
          <p:cNvPr id="2" name="Title 1">
            <a:extLst>
              <a:ext uri="{FF2B5EF4-FFF2-40B4-BE49-F238E27FC236}">
                <a16:creationId xmlns:a16="http://schemas.microsoft.com/office/drawing/2014/main" id="{2F6056AB-48C1-7765-E0CD-54DD54FAF267}"/>
              </a:ext>
            </a:extLst>
          </p:cNvPr>
          <p:cNvSpPr>
            <a:spLocks noGrp="1"/>
          </p:cNvSpPr>
          <p:nvPr>
            <p:ph type="title"/>
          </p:nvPr>
        </p:nvSpPr>
        <p:spPr/>
        <p:txBody>
          <a:bodyPr/>
          <a:lstStyle/>
          <a:p>
            <a:r>
              <a:rPr lang="en-US" dirty="0"/>
              <a:t>Demonstration</a:t>
            </a:r>
          </a:p>
        </p:txBody>
      </p:sp>
      <p:sp>
        <p:nvSpPr>
          <p:cNvPr id="8" name="Rectangle 7">
            <a:extLst>
              <a:ext uri="{FF2B5EF4-FFF2-40B4-BE49-F238E27FC236}">
                <a16:creationId xmlns:a16="http://schemas.microsoft.com/office/drawing/2014/main" id="{2ED4FF57-10C2-6EB7-1F3E-367A0573253D}"/>
              </a:ext>
            </a:extLst>
          </p:cNvPr>
          <p:cNvSpPr/>
          <p:nvPr/>
        </p:nvSpPr>
        <p:spPr>
          <a:xfrm>
            <a:off x="8064816" y="2020187"/>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97BC9E7D-DE6E-0638-2CD9-7B53A2F00A8B}"/>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an Event Hub</a:t>
            </a:r>
          </a:p>
        </p:txBody>
      </p:sp>
      <p:sp>
        <p:nvSpPr>
          <p:cNvPr id="13" name="Rectangle: Rounded Corners 12">
            <a:extLst>
              <a:ext uri="{FF2B5EF4-FFF2-40B4-BE49-F238E27FC236}">
                <a16:creationId xmlns:a16="http://schemas.microsoft.com/office/drawing/2014/main" id="{14B5C347-2D8F-2A20-DED8-F9CD1B984006}"/>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15" name="Rectangle: Rounded Corners 14">
            <a:extLst>
              <a:ext uri="{FF2B5EF4-FFF2-40B4-BE49-F238E27FC236}">
                <a16:creationId xmlns:a16="http://schemas.microsoft.com/office/drawing/2014/main" id="{043CAABD-94CB-EB0C-285B-6CE0D80AC465}"/>
              </a:ext>
            </a:extLst>
          </p:cNvPr>
          <p:cNvSpPr/>
          <p:nvPr/>
        </p:nvSpPr>
        <p:spPr>
          <a:xfrm>
            <a:off x="202457"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Storage Account</a:t>
            </a:r>
          </a:p>
        </p:txBody>
      </p:sp>
      <p:sp>
        <p:nvSpPr>
          <p:cNvPr id="18" name="Rectangle 17">
            <a:extLst>
              <a:ext uri="{FF2B5EF4-FFF2-40B4-BE49-F238E27FC236}">
                <a16:creationId xmlns:a16="http://schemas.microsoft.com/office/drawing/2014/main" id="{0FEFECAE-8375-9BBE-3BA5-46855044FACB}"/>
              </a:ext>
            </a:extLst>
          </p:cNvPr>
          <p:cNvSpPr/>
          <p:nvPr/>
        </p:nvSpPr>
        <p:spPr>
          <a:xfrm>
            <a:off x="5374987" y="2097974"/>
            <a:ext cx="63246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817066F-F182-2411-B5A1-69E1471F9E8B}"/>
              </a:ext>
            </a:extLst>
          </p:cNvPr>
          <p:cNvSpPr/>
          <p:nvPr/>
        </p:nvSpPr>
        <p:spPr>
          <a:xfrm>
            <a:off x="4408589" y="2259241"/>
            <a:ext cx="63246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6E640B3E-9C5F-B471-90CE-46B3673A06BA}"/>
              </a:ext>
            </a:extLst>
          </p:cNvPr>
          <p:cNvSpPr/>
          <p:nvPr/>
        </p:nvSpPr>
        <p:spPr>
          <a:xfrm>
            <a:off x="202458"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Assign Roles</a:t>
            </a:r>
          </a:p>
        </p:txBody>
      </p:sp>
    </p:spTree>
    <p:extLst>
      <p:ext uri="{BB962C8B-B14F-4D97-AF65-F5344CB8AC3E}">
        <p14:creationId xmlns:p14="http://schemas.microsoft.com/office/powerpoint/2010/main" val="37252050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36B802-D613-F496-B76F-95F719918D6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E55C727-1EFA-D937-50CE-95FD5BB241F2}"/>
              </a:ext>
            </a:extLst>
          </p:cNvPr>
          <p:cNvPicPr>
            <a:picLocks noChangeAspect="1"/>
          </p:cNvPicPr>
          <p:nvPr/>
        </p:nvPicPr>
        <p:blipFill>
          <a:blip r:embed="rId3"/>
          <a:stretch>
            <a:fillRect/>
          </a:stretch>
        </p:blipFill>
        <p:spPr>
          <a:xfrm>
            <a:off x="4408588" y="1684533"/>
            <a:ext cx="7456099" cy="4199489"/>
          </a:xfrm>
          <a:prstGeom prst="rect">
            <a:avLst/>
          </a:prstGeom>
        </p:spPr>
      </p:pic>
      <p:sp>
        <p:nvSpPr>
          <p:cNvPr id="2" name="Title 1">
            <a:extLst>
              <a:ext uri="{FF2B5EF4-FFF2-40B4-BE49-F238E27FC236}">
                <a16:creationId xmlns:a16="http://schemas.microsoft.com/office/drawing/2014/main" id="{D9E935AE-54A8-740F-92B9-BA80178FD662}"/>
              </a:ext>
            </a:extLst>
          </p:cNvPr>
          <p:cNvSpPr>
            <a:spLocks noGrp="1"/>
          </p:cNvSpPr>
          <p:nvPr>
            <p:ph type="title"/>
          </p:nvPr>
        </p:nvSpPr>
        <p:spPr/>
        <p:txBody>
          <a:bodyPr/>
          <a:lstStyle/>
          <a:p>
            <a:r>
              <a:rPr lang="en-US" dirty="0"/>
              <a:t>Demonstration</a:t>
            </a:r>
          </a:p>
        </p:txBody>
      </p:sp>
      <p:sp>
        <p:nvSpPr>
          <p:cNvPr id="8" name="Rectangle 7">
            <a:extLst>
              <a:ext uri="{FF2B5EF4-FFF2-40B4-BE49-F238E27FC236}">
                <a16:creationId xmlns:a16="http://schemas.microsoft.com/office/drawing/2014/main" id="{F01D6F61-E1C2-D0EE-67D4-9CD703756D88}"/>
              </a:ext>
            </a:extLst>
          </p:cNvPr>
          <p:cNvSpPr/>
          <p:nvPr/>
        </p:nvSpPr>
        <p:spPr>
          <a:xfrm>
            <a:off x="8064816" y="2020187"/>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C1DEC02E-D5F7-02EC-69B8-8222D3691095}"/>
              </a:ext>
            </a:extLst>
          </p:cNvPr>
          <p:cNvSpPr/>
          <p:nvPr/>
        </p:nvSpPr>
        <p:spPr>
          <a:xfrm>
            <a:off x="5381625" y="5552374"/>
            <a:ext cx="63246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69AD829E-6B16-7A05-01BA-DB8E81ACDDB8}"/>
              </a:ext>
            </a:extLst>
          </p:cNvPr>
          <p:cNvSpPr/>
          <p:nvPr/>
        </p:nvSpPr>
        <p:spPr>
          <a:xfrm>
            <a:off x="4408588" y="5716471"/>
            <a:ext cx="63246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C705B83-01A0-5A67-95DB-AC20BA79C16B}"/>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an Event Hub</a:t>
            </a:r>
          </a:p>
        </p:txBody>
      </p:sp>
      <p:sp>
        <p:nvSpPr>
          <p:cNvPr id="6" name="Rectangle: Rounded Corners 5">
            <a:extLst>
              <a:ext uri="{FF2B5EF4-FFF2-40B4-BE49-F238E27FC236}">
                <a16:creationId xmlns:a16="http://schemas.microsoft.com/office/drawing/2014/main" id="{379B8AA0-22CF-139D-9494-DA23C87795D6}"/>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7" name="Rectangle: Rounded Corners 6">
            <a:extLst>
              <a:ext uri="{FF2B5EF4-FFF2-40B4-BE49-F238E27FC236}">
                <a16:creationId xmlns:a16="http://schemas.microsoft.com/office/drawing/2014/main" id="{1A1E5461-ACBB-8F70-2719-1B9F3D8F6D61}"/>
              </a:ext>
            </a:extLst>
          </p:cNvPr>
          <p:cNvSpPr/>
          <p:nvPr/>
        </p:nvSpPr>
        <p:spPr>
          <a:xfrm>
            <a:off x="202457"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Storage Account</a:t>
            </a:r>
          </a:p>
        </p:txBody>
      </p:sp>
      <p:sp>
        <p:nvSpPr>
          <p:cNvPr id="9" name="Rectangle: Rounded Corners 8">
            <a:extLst>
              <a:ext uri="{FF2B5EF4-FFF2-40B4-BE49-F238E27FC236}">
                <a16:creationId xmlns:a16="http://schemas.microsoft.com/office/drawing/2014/main" id="{45C968E4-87E7-2078-3191-2A5A352C8B9B}"/>
              </a:ext>
            </a:extLst>
          </p:cNvPr>
          <p:cNvSpPr/>
          <p:nvPr/>
        </p:nvSpPr>
        <p:spPr>
          <a:xfrm>
            <a:off x="202458"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Assign Roles</a:t>
            </a:r>
          </a:p>
        </p:txBody>
      </p:sp>
    </p:spTree>
    <p:extLst>
      <p:ext uri="{BB962C8B-B14F-4D97-AF65-F5344CB8AC3E}">
        <p14:creationId xmlns:p14="http://schemas.microsoft.com/office/powerpoint/2010/main" val="3420425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par>
                          <p:cTn id="8" fill="hold">
                            <p:stCondLst>
                              <p:cond delay="500"/>
                            </p:stCondLst>
                            <p:childTnLst>
                              <p:par>
                                <p:cTn id="9" presetID="22" presetClass="exit" presetSubtype="8" fill="hold" grpId="0" nodeType="afterEffect">
                                  <p:stCondLst>
                                    <p:cond delay="0"/>
                                  </p:stCondLst>
                                  <p:childTnLst>
                                    <p:animEffect transition="out" filter="wipe(left)">
                                      <p:cBhvr>
                                        <p:cTn id="10" dur="500"/>
                                        <p:tgtEl>
                                          <p:spTgt spid="19"/>
                                        </p:tgtEl>
                                      </p:cBhvr>
                                    </p:animEffect>
                                    <p:set>
                                      <p:cBhvr>
                                        <p:cTn id="11" dur="1" fill="hold">
                                          <p:stCondLst>
                                            <p:cond delay="499"/>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4BEE6C-B67C-F201-D2A1-85644ABFAD49}"/>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A2CE5744-E870-AA37-A371-3FB4111B7D68}"/>
              </a:ext>
            </a:extLst>
          </p:cNvPr>
          <p:cNvPicPr>
            <a:picLocks noChangeAspect="1"/>
          </p:cNvPicPr>
          <p:nvPr/>
        </p:nvPicPr>
        <p:blipFill>
          <a:blip r:embed="rId3"/>
          <a:stretch>
            <a:fillRect/>
          </a:stretch>
        </p:blipFill>
        <p:spPr>
          <a:xfrm>
            <a:off x="4408588" y="1684533"/>
            <a:ext cx="7456099" cy="4199489"/>
          </a:xfrm>
          <a:prstGeom prst="rect">
            <a:avLst/>
          </a:prstGeom>
        </p:spPr>
      </p:pic>
      <p:sp>
        <p:nvSpPr>
          <p:cNvPr id="2" name="Title 1">
            <a:extLst>
              <a:ext uri="{FF2B5EF4-FFF2-40B4-BE49-F238E27FC236}">
                <a16:creationId xmlns:a16="http://schemas.microsoft.com/office/drawing/2014/main" id="{FD80E219-D656-E832-A82B-7B68C1110F53}"/>
              </a:ext>
            </a:extLst>
          </p:cNvPr>
          <p:cNvSpPr>
            <a:spLocks noGrp="1"/>
          </p:cNvSpPr>
          <p:nvPr>
            <p:ph type="title"/>
          </p:nvPr>
        </p:nvSpPr>
        <p:spPr/>
        <p:txBody>
          <a:bodyPr/>
          <a:lstStyle/>
          <a:p>
            <a:r>
              <a:rPr lang="en-US" dirty="0"/>
              <a:t>Demonstration</a:t>
            </a:r>
          </a:p>
        </p:txBody>
      </p:sp>
      <p:sp>
        <p:nvSpPr>
          <p:cNvPr id="8" name="Rectangle 7">
            <a:extLst>
              <a:ext uri="{FF2B5EF4-FFF2-40B4-BE49-F238E27FC236}">
                <a16:creationId xmlns:a16="http://schemas.microsoft.com/office/drawing/2014/main" id="{AED192A4-E77F-C258-A3D5-8BEBE23B9890}"/>
              </a:ext>
            </a:extLst>
          </p:cNvPr>
          <p:cNvSpPr/>
          <p:nvPr/>
        </p:nvSpPr>
        <p:spPr>
          <a:xfrm>
            <a:off x="8064816" y="2020187"/>
            <a:ext cx="21844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AF7630C9-788A-5312-5D20-F729EAAD5098}"/>
              </a:ext>
            </a:extLst>
          </p:cNvPr>
          <p:cNvSpPr/>
          <p:nvPr/>
        </p:nvSpPr>
        <p:spPr>
          <a:xfrm>
            <a:off x="5391150" y="5700502"/>
            <a:ext cx="632460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810E882-9F6F-7AF5-6738-62BDB4F84E9B}"/>
              </a:ext>
            </a:extLst>
          </p:cNvPr>
          <p:cNvSpPr/>
          <p:nvPr/>
        </p:nvSpPr>
        <p:spPr>
          <a:xfrm>
            <a:off x="5915025" y="3631779"/>
            <a:ext cx="214979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B312EC9-B679-A407-5898-B39AAB5E4168}"/>
              </a:ext>
            </a:extLst>
          </p:cNvPr>
          <p:cNvSpPr/>
          <p:nvPr/>
        </p:nvSpPr>
        <p:spPr>
          <a:xfrm>
            <a:off x="8136637" y="2505261"/>
            <a:ext cx="214979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1D475B9-2B49-056B-B5CB-A3CD922C4D62}"/>
              </a:ext>
            </a:extLst>
          </p:cNvPr>
          <p:cNvSpPr/>
          <p:nvPr/>
        </p:nvSpPr>
        <p:spPr>
          <a:xfrm>
            <a:off x="6752337" y="4560727"/>
            <a:ext cx="214979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0377644-B3A6-095B-847A-025CC732EC30}"/>
              </a:ext>
            </a:extLst>
          </p:cNvPr>
          <p:cNvSpPr/>
          <p:nvPr/>
        </p:nvSpPr>
        <p:spPr>
          <a:xfrm>
            <a:off x="6096000" y="4807436"/>
            <a:ext cx="2149791" cy="155575"/>
          </a:xfrm>
          <a:prstGeom prst="rect">
            <a:avLst/>
          </a:prstGeom>
          <a:solidFill>
            <a:srgbClr val="0C0C0C"/>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E296DCBB-14AF-6A78-B668-FE1F42AE720E}"/>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an Event Hub</a:t>
            </a:r>
          </a:p>
        </p:txBody>
      </p:sp>
      <p:sp>
        <p:nvSpPr>
          <p:cNvPr id="4" name="Rectangle: Rounded Corners 3">
            <a:extLst>
              <a:ext uri="{FF2B5EF4-FFF2-40B4-BE49-F238E27FC236}">
                <a16:creationId xmlns:a16="http://schemas.microsoft.com/office/drawing/2014/main" id="{E5840D4A-86D3-A693-20EA-A44E25A1CD9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12" name="Rectangle: Rounded Corners 11">
            <a:extLst>
              <a:ext uri="{FF2B5EF4-FFF2-40B4-BE49-F238E27FC236}">
                <a16:creationId xmlns:a16="http://schemas.microsoft.com/office/drawing/2014/main" id="{E6D71A87-5B49-EC8B-1E52-C7FBC707BF5D}"/>
              </a:ext>
            </a:extLst>
          </p:cNvPr>
          <p:cNvSpPr/>
          <p:nvPr/>
        </p:nvSpPr>
        <p:spPr>
          <a:xfrm>
            <a:off x="202457"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Storage Account</a:t>
            </a:r>
          </a:p>
        </p:txBody>
      </p:sp>
      <p:sp>
        <p:nvSpPr>
          <p:cNvPr id="16" name="Rectangle: Rounded Corners 15">
            <a:extLst>
              <a:ext uri="{FF2B5EF4-FFF2-40B4-BE49-F238E27FC236}">
                <a16:creationId xmlns:a16="http://schemas.microsoft.com/office/drawing/2014/main" id="{DE4B4D25-770E-BAEE-9D48-88176DB90347}"/>
              </a:ext>
            </a:extLst>
          </p:cNvPr>
          <p:cNvSpPr/>
          <p:nvPr/>
        </p:nvSpPr>
        <p:spPr>
          <a:xfrm>
            <a:off x="202458"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Assign Roles</a:t>
            </a:r>
          </a:p>
        </p:txBody>
      </p:sp>
    </p:spTree>
    <p:extLst>
      <p:ext uri="{BB962C8B-B14F-4D97-AF65-F5344CB8AC3E}">
        <p14:creationId xmlns:p14="http://schemas.microsoft.com/office/powerpoint/2010/main" val="42062317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517F0D-D4FA-F644-6068-77B53F431B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E02645-FD1F-50FE-2CC4-AAFD9E425EEC}"/>
              </a:ext>
            </a:extLst>
          </p:cNvPr>
          <p:cNvSpPr>
            <a:spLocks noGrp="1"/>
          </p:cNvSpPr>
          <p:nvPr>
            <p:ph type="title"/>
          </p:nvPr>
        </p:nvSpPr>
        <p:spPr/>
        <p:txBody>
          <a:bodyPr/>
          <a:lstStyle/>
          <a:p>
            <a:r>
              <a:rPr lang="en-US" dirty="0"/>
              <a:t>Demonstration</a:t>
            </a:r>
          </a:p>
        </p:txBody>
      </p:sp>
      <p:sp>
        <p:nvSpPr>
          <p:cNvPr id="5" name="Rectangle: Rounded Corners 4">
            <a:extLst>
              <a:ext uri="{FF2B5EF4-FFF2-40B4-BE49-F238E27FC236}">
                <a16:creationId xmlns:a16="http://schemas.microsoft.com/office/drawing/2014/main" id="{91B95C27-4EBA-D8A4-C2DA-869C5ED1BFF9}"/>
              </a:ext>
            </a:extLst>
          </p:cNvPr>
          <p:cNvSpPr/>
          <p:nvPr/>
        </p:nvSpPr>
        <p:spPr>
          <a:xfrm>
            <a:off x="202456" y="4188619"/>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11" name="Rectangle: Rounded Corners 10">
            <a:extLst>
              <a:ext uri="{FF2B5EF4-FFF2-40B4-BE49-F238E27FC236}">
                <a16:creationId xmlns:a16="http://schemas.microsoft.com/office/drawing/2014/main" id="{8E42F39F-1C3B-6228-2047-DA81B27F7F50}"/>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an Event Hub</a:t>
            </a:r>
          </a:p>
        </p:txBody>
      </p:sp>
      <p:sp>
        <p:nvSpPr>
          <p:cNvPr id="12" name="Rectangle: Rounded Corners 11">
            <a:extLst>
              <a:ext uri="{FF2B5EF4-FFF2-40B4-BE49-F238E27FC236}">
                <a16:creationId xmlns:a16="http://schemas.microsoft.com/office/drawing/2014/main" id="{B5B949A4-B658-AB67-EAA4-DC54E29D004C}"/>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13" name="Rectangle: Rounded Corners 12">
            <a:extLst>
              <a:ext uri="{FF2B5EF4-FFF2-40B4-BE49-F238E27FC236}">
                <a16:creationId xmlns:a16="http://schemas.microsoft.com/office/drawing/2014/main" id="{7E917E36-8E9D-EB4C-7B82-FBB2EB673602}"/>
              </a:ext>
            </a:extLst>
          </p:cNvPr>
          <p:cNvSpPr/>
          <p:nvPr/>
        </p:nvSpPr>
        <p:spPr>
          <a:xfrm>
            <a:off x="202457"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Storage Account</a:t>
            </a:r>
          </a:p>
        </p:txBody>
      </p:sp>
      <p:sp>
        <p:nvSpPr>
          <p:cNvPr id="14" name="Rectangle: Rounded Corners 13">
            <a:extLst>
              <a:ext uri="{FF2B5EF4-FFF2-40B4-BE49-F238E27FC236}">
                <a16:creationId xmlns:a16="http://schemas.microsoft.com/office/drawing/2014/main" id="{B5142083-1AE4-1798-29E5-188C386DAF56}"/>
              </a:ext>
            </a:extLst>
          </p:cNvPr>
          <p:cNvSpPr/>
          <p:nvPr/>
        </p:nvSpPr>
        <p:spPr>
          <a:xfrm>
            <a:off x="202458"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Assign Roles</a:t>
            </a:r>
          </a:p>
        </p:txBody>
      </p:sp>
      <p:pic>
        <p:nvPicPr>
          <p:cNvPr id="16" name="Picture 15">
            <a:extLst>
              <a:ext uri="{FF2B5EF4-FFF2-40B4-BE49-F238E27FC236}">
                <a16:creationId xmlns:a16="http://schemas.microsoft.com/office/drawing/2014/main" id="{4F74ADF2-F5D7-CC1B-FDA4-B43855C3AAD0}"/>
              </a:ext>
            </a:extLst>
          </p:cNvPr>
          <p:cNvPicPr>
            <a:picLocks noChangeAspect="1"/>
          </p:cNvPicPr>
          <p:nvPr/>
        </p:nvPicPr>
        <p:blipFill>
          <a:blip r:embed="rId3"/>
          <a:stretch>
            <a:fillRect/>
          </a:stretch>
        </p:blipFill>
        <p:spPr>
          <a:xfrm>
            <a:off x="4243121" y="1510431"/>
            <a:ext cx="7487167" cy="4940729"/>
          </a:xfrm>
          <a:prstGeom prst="rect">
            <a:avLst/>
          </a:prstGeom>
        </p:spPr>
      </p:pic>
    </p:spTree>
    <p:extLst>
      <p:ext uri="{BB962C8B-B14F-4D97-AF65-F5344CB8AC3E}">
        <p14:creationId xmlns:p14="http://schemas.microsoft.com/office/powerpoint/2010/main" val="35815960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0B728-E344-D4BB-2757-EC957280A32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EAC95F-4E1A-9874-2A08-B6888EEB947E}"/>
              </a:ext>
            </a:extLst>
          </p:cNvPr>
          <p:cNvSpPr>
            <a:spLocks noGrp="1"/>
          </p:cNvSpPr>
          <p:nvPr>
            <p:ph type="title"/>
          </p:nvPr>
        </p:nvSpPr>
        <p:spPr/>
        <p:txBody>
          <a:bodyPr/>
          <a:lstStyle/>
          <a:p>
            <a:r>
              <a:rPr lang="en-US" dirty="0"/>
              <a:t>Demonstration</a:t>
            </a:r>
          </a:p>
        </p:txBody>
      </p:sp>
      <p:sp>
        <p:nvSpPr>
          <p:cNvPr id="5" name="Rectangle: Rounded Corners 4">
            <a:extLst>
              <a:ext uri="{FF2B5EF4-FFF2-40B4-BE49-F238E27FC236}">
                <a16:creationId xmlns:a16="http://schemas.microsoft.com/office/drawing/2014/main" id="{B0739A39-F5A8-5AB0-72E3-7D0F7FD340AE}"/>
              </a:ext>
            </a:extLst>
          </p:cNvPr>
          <p:cNvSpPr/>
          <p:nvPr/>
        </p:nvSpPr>
        <p:spPr>
          <a:xfrm>
            <a:off x="202456" y="4188619"/>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11" name="Rectangle: Rounded Corners 10">
            <a:extLst>
              <a:ext uri="{FF2B5EF4-FFF2-40B4-BE49-F238E27FC236}">
                <a16:creationId xmlns:a16="http://schemas.microsoft.com/office/drawing/2014/main" id="{0BC08AF4-6239-136A-68DE-A51A2C285C5E}"/>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an Event Hub</a:t>
            </a:r>
          </a:p>
        </p:txBody>
      </p:sp>
      <p:sp>
        <p:nvSpPr>
          <p:cNvPr id="12" name="Rectangle: Rounded Corners 11">
            <a:extLst>
              <a:ext uri="{FF2B5EF4-FFF2-40B4-BE49-F238E27FC236}">
                <a16:creationId xmlns:a16="http://schemas.microsoft.com/office/drawing/2014/main" id="{80613CAE-63A4-8FB1-5E97-B09FC138DD41}"/>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13" name="Rectangle: Rounded Corners 12">
            <a:extLst>
              <a:ext uri="{FF2B5EF4-FFF2-40B4-BE49-F238E27FC236}">
                <a16:creationId xmlns:a16="http://schemas.microsoft.com/office/drawing/2014/main" id="{8EA60D4E-6480-4FC4-368F-8E8BC36865CE}"/>
              </a:ext>
            </a:extLst>
          </p:cNvPr>
          <p:cNvSpPr/>
          <p:nvPr/>
        </p:nvSpPr>
        <p:spPr>
          <a:xfrm>
            <a:off x="202457"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Storage Account</a:t>
            </a:r>
          </a:p>
        </p:txBody>
      </p:sp>
      <p:sp>
        <p:nvSpPr>
          <p:cNvPr id="14" name="Rectangle: Rounded Corners 13">
            <a:extLst>
              <a:ext uri="{FF2B5EF4-FFF2-40B4-BE49-F238E27FC236}">
                <a16:creationId xmlns:a16="http://schemas.microsoft.com/office/drawing/2014/main" id="{F7E2AD1A-9D57-9FAE-790B-AC48A7CDD780}"/>
              </a:ext>
            </a:extLst>
          </p:cNvPr>
          <p:cNvSpPr/>
          <p:nvPr/>
        </p:nvSpPr>
        <p:spPr>
          <a:xfrm>
            <a:off x="202458"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Assign Roles</a:t>
            </a:r>
          </a:p>
        </p:txBody>
      </p:sp>
      <p:sp>
        <p:nvSpPr>
          <p:cNvPr id="3" name="Rectangle: Rounded Corners 2">
            <a:extLst>
              <a:ext uri="{FF2B5EF4-FFF2-40B4-BE49-F238E27FC236}">
                <a16:creationId xmlns:a16="http://schemas.microsoft.com/office/drawing/2014/main" id="{7793E6E1-9947-18CE-1C44-C483EB4878AA}"/>
              </a:ext>
            </a:extLst>
          </p:cNvPr>
          <p:cNvSpPr/>
          <p:nvPr/>
        </p:nvSpPr>
        <p:spPr>
          <a:xfrm>
            <a:off x="202456" y="4851382"/>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Consumer</a:t>
            </a:r>
          </a:p>
        </p:txBody>
      </p:sp>
      <p:pic>
        <p:nvPicPr>
          <p:cNvPr id="6" name="Picture 5">
            <a:extLst>
              <a:ext uri="{FF2B5EF4-FFF2-40B4-BE49-F238E27FC236}">
                <a16:creationId xmlns:a16="http://schemas.microsoft.com/office/drawing/2014/main" id="{8BBF3BA9-896C-48A4-B713-6FFEE979D1C3}"/>
              </a:ext>
            </a:extLst>
          </p:cNvPr>
          <p:cNvPicPr>
            <a:picLocks noChangeAspect="1"/>
          </p:cNvPicPr>
          <p:nvPr/>
        </p:nvPicPr>
        <p:blipFill>
          <a:blip r:embed="rId3"/>
          <a:stretch>
            <a:fillRect/>
          </a:stretch>
        </p:blipFill>
        <p:spPr>
          <a:xfrm>
            <a:off x="4852006" y="1533995"/>
            <a:ext cx="5046599" cy="4916365"/>
          </a:xfrm>
          <a:prstGeom prst="rect">
            <a:avLst/>
          </a:prstGeom>
        </p:spPr>
      </p:pic>
    </p:spTree>
    <p:extLst>
      <p:ext uri="{BB962C8B-B14F-4D97-AF65-F5344CB8AC3E}">
        <p14:creationId xmlns:p14="http://schemas.microsoft.com/office/powerpoint/2010/main" val="38052767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0A697-B243-CC5E-8EB9-27AB041F4858}"/>
              </a:ext>
            </a:extLst>
          </p:cNvPr>
          <p:cNvSpPr>
            <a:spLocks noGrp="1"/>
          </p:cNvSpPr>
          <p:nvPr>
            <p:ph type="title"/>
          </p:nvPr>
        </p:nvSpPr>
        <p:spPr/>
        <p:txBody>
          <a:bodyPr/>
          <a:lstStyle/>
          <a:p>
            <a:r>
              <a:rPr lang="en-US" dirty="0"/>
              <a:t>Lots of Messaging Patterns</a:t>
            </a:r>
          </a:p>
        </p:txBody>
      </p:sp>
      <p:sp>
        <p:nvSpPr>
          <p:cNvPr id="3" name="Content Placeholder 2">
            <a:extLst>
              <a:ext uri="{FF2B5EF4-FFF2-40B4-BE49-F238E27FC236}">
                <a16:creationId xmlns:a16="http://schemas.microsoft.com/office/drawing/2014/main" id="{8553458A-3E29-6C86-7FC2-0D87A59E89D0}"/>
              </a:ext>
            </a:extLst>
          </p:cNvPr>
          <p:cNvSpPr>
            <a:spLocks noGrp="1"/>
          </p:cNvSpPr>
          <p:nvPr>
            <p:ph idx="1"/>
          </p:nvPr>
        </p:nvSpPr>
        <p:spPr/>
        <p:txBody>
          <a:bodyPr numCol="4">
            <a:normAutofit fontScale="40000" lnSpcReduction="20000"/>
          </a:bodyPr>
          <a:lstStyle/>
          <a:p>
            <a:pPr marL="0" indent="0">
              <a:buNone/>
            </a:pPr>
            <a:r>
              <a:rPr lang="en-US" b="1" u="sng" dirty="0"/>
              <a:t>Basic Messaging Patterns</a:t>
            </a:r>
            <a:endParaRPr lang="en-US" dirty="0"/>
          </a:p>
          <a:p>
            <a:r>
              <a:rPr lang="en-US" dirty="0"/>
              <a:t>Point-to-Point Messaging</a:t>
            </a:r>
          </a:p>
          <a:p>
            <a:r>
              <a:rPr lang="en-US" dirty="0"/>
              <a:t>Publish/Subscribe Messaging</a:t>
            </a:r>
          </a:p>
          <a:p>
            <a:r>
              <a:rPr lang="en-US" dirty="0"/>
              <a:t>Request/Reply</a:t>
            </a:r>
          </a:p>
          <a:p>
            <a:r>
              <a:rPr lang="en-US" dirty="0"/>
              <a:t>Competing Consumers</a:t>
            </a:r>
          </a:p>
          <a:p>
            <a:r>
              <a:rPr lang="en-US" dirty="0"/>
              <a:t>Dead Letter Queues</a:t>
            </a:r>
          </a:p>
          <a:p>
            <a:pPr marL="0" indent="0">
              <a:buNone/>
            </a:pPr>
            <a:br>
              <a:rPr lang="en-US" dirty="0"/>
            </a:br>
            <a:r>
              <a:rPr lang="en-US" b="1" u="sng" dirty="0"/>
              <a:t>Advanced Messaging Patterns</a:t>
            </a:r>
            <a:endParaRPr lang="en-US" dirty="0"/>
          </a:p>
          <a:p>
            <a:r>
              <a:rPr lang="en-US" dirty="0"/>
              <a:t>Event Streaming</a:t>
            </a:r>
          </a:p>
          <a:p>
            <a:r>
              <a:rPr lang="en-US" dirty="0"/>
              <a:t>Broadcast Pattern</a:t>
            </a:r>
          </a:p>
          <a:p>
            <a:r>
              <a:rPr lang="en-US" dirty="0"/>
              <a:t>Aggregation Pattern</a:t>
            </a:r>
          </a:p>
          <a:p>
            <a:r>
              <a:rPr lang="en-US" dirty="0"/>
              <a:t>Bidirectional Synchronization Pattern</a:t>
            </a:r>
          </a:p>
          <a:p>
            <a:r>
              <a:rPr lang="en-US" dirty="0"/>
              <a:t>Correlation Pattern</a:t>
            </a:r>
          </a:p>
          <a:p>
            <a:endParaRPr lang="en-US" dirty="0"/>
          </a:p>
          <a:p>
            <a:pPr marL="0" indent="0">
              <a:buNone/>
            </a:pPr>
            <a:endParaRPr lang="en-US" b="1" u="sng" dirty="0"/>
          </a:p>
          <a:p>
            <a:pPr marL="0" indent="0">
              <a:buNone/>
            </a:pPr>
            <a:r>
              <a:rPr lang="en-US" b="1" u="sng" dirty="0"/>
              <a:t>Design and Integration Patterns</a:t>
            </a:r>
            <a:endParaRPr lang="en-US" dirty="0"/>
          </a:p>
          <a:p>
            <a:r>
              <a:rPr lang="en-US" dirty="0"/>
              <a:t>Choreography</a:t>
            </a:r>
          </a:p>
          <a:p>
            <a:r>
              <a:rPr lang="en-US" dirty="0"/>
              <a:t>Orchestration</a:t>
            </a:r>
          </a:p>
          <a:p>
            <a:r>
              <a:rPr lang="en-US" dirty="0"/>
              <a:t>Error Handling and Retry Policies</a:t>
            </a:r>
          </a:p>
          <a:p>
            <a:r>
              <a:rPr lang="en-US" dirty="0"/>
              <a:t>Message Filter</a:t>
            </a:r>
          </a:p>
          <a:p>
            <a:r>
              <a:rPr lang="en-US" dirty="0"/>
              <a:t>Recipient List</a:t>
            </a:r>
          </a:p>
          <a:p>
            <a:r>
              <a:rPr lang="en-US" dirty="0"/>
              <a:t>Splitter</a:t>
            </a:r>
          </a:p>
          <a:p>
            <a:r>
              <a:rPr lang="en-US" dirty="0"/>
              <a:t>Aggregator</a:t>
            </a:r>
          </a:p>
          <a:p>
            <a:r>
              <a:rPr lang="en-US" dirty="0" err="1"/>
              <a:t>Resequencer</a:t>
            </a:r>
            <a:endParaRPr lang="en-US" dirty="0"/>
          </a:p>
          <a:p>
            <a:r>
              <a:rPr lang="en-US" dirty="0"/>
              <a:t>Composed Message Processor</a:t>
            </a:r>
          </a:p>
          <a:p>
            <a:r>
              <a:rPr lang="en-US" dirty="0"/>
              <a:t>Composed Message Processor</a:t>
            </a:r>
          </a:p>
          <a:p>
            <a:r>
              <a:rPr lang="en-US" dirty="0"/>
              <a:t>Scatter-Gather</a:t>
            </a:r>
          </a:p>
          <a:p>
            <a:r>
              <a:rPr lang="en-US" dirty="0"/>
              <a:t>Routing Slip</a:t>
            </a:r>
          </a:p>
          <a:p>
            <a:r>
              <a:rPr lang="en-US" dirty="0"/>
              <a:t>Process Manager</a:t>
            </a:r>
          </a:p>
          <a:p>
            <a:r>
              <a:rPr lang="en-US" dirty="0"/>
              <a:t>Message Broker</a:t>
            </a:r>
          </a:p>
          <a:p>
            <a:r>
              <a:rPr lang="en-US" dirty="0"/>
              <a:t>Message Translator</a:t>
            </a:r>
          </a:p>
          <a:p>
            <a:r>
              <a:rPr lang="en-US" dirty="0"/>
              <a:t>Envelope Wrapper</a:t>
            </a:r>
          </a:p>
          <a:p>
            <a:r>
              <a:rPr lang="en-US" dirty="0"/>
              <a:t>Content Enricher</a:t>
            </a:r>
          </a:p>
          <a:p>
            <a:r>
              <a:rPr lang="en-US" dirty="0"/>
              <a:t>Content Filter</a:t>
            </a:r>
          </a:p>
          <a:p>
            <a:r>
              <a:rPr lang="en-US" dirty="0"/>
              <a:t>Claim Check</a:t>
            </a:r>
          </a:p>
          <a:p>
            <a:r>
              <a:rPr lang="en-US" dirty="0"/>
              <a:t>Normalizer</a:t>
            </a:r>
          </a:p>
          <a:p>
            <a:r>
              <a:rPr lang="en-US" dirty="0"/>
              <a:t>Canonical Data Model</a:t>
            </a:r>
          </a:p>
          <a:p>
            <a:r>
              <a:rPr lang="en-US" dirty="0"/>
              <a:t>Transactional Queues</a:t>
            </a:r>
          </a:p>
          <a:p>
            <a:r>
              <a:rPr lang="en-US" dirty="0"/>
              <a:t>Saga</a:t>
            </a:r>
          </a:p>
          <a:p>
            <a:r>
              <a:rPr lang="en-US" dirty="0"/>
              <a:t>Sequence Convoy</a:t>
            </a:r>
          </a:p>
          <a:p>
            <a:r>
              <a:rPr lang="en-US" dirty="0"/>
              <a:t>Transactional Outbox</a:t>
            </a:r>
          </a:p>
          <a:p>
            <a:endParaRPr lang="en-US" dirty="0"/>
          </a:p>
          <a:p>
            <a:pPr marL="0" indent="0">
              <a:buNone/>
            </a:pPr>
            <a:r>
              <a:rPr lang="en-US" b="1" u="sng" dirty="0"/>
              <a:t>System Management Patterns</a:t>
            </a:r>
            <a:endParaRPr lang="en-US" dirty="0"/>
          </a:p>
          <a:p>
            <a:r>
              <a:rPr lang="en-US" dirty="0"/>
              <a:t>Message Endpoint</a:t>
            </a:r>
          </a:p>
          <a:p>
            <a:r>
              <a:rPr lang="en-US" dirty="0"/>
              <a:t>Messaging Gateway</a:t>
            </a:r>
          </a:p>
          <a:p>
            <a:r>
              <a:rPr lang="en-US" dirty="0"/>
              <a:t>Durable Subscriber</a:t>
            </a:r>
          </a:p>
          <a:p>
            <a:r>
              <a:rPr lang="en-US" dirty="0"/>
              <a:t>Idempotent Receiver</a:t>
            </a:r>
          </a:p>
          <a:p>
            <a:r>
              <a:rPr lang="en-US" dirty="0"/>
              <a:t>Service Activator</a:t>
            </a:r>
          </a:p>
          <a:p>
            <a:r>
              <a:rPr lang="en-US" dirty="0"/>
              <a:t>Polling Consumer</a:t>
            </a:r>
          </a:p>
          <a:p>
            <a:r>
              <a:rPr lang="en-US" dirty="0"/>
              <a:t>Event-Driven Consumer</a:t>
            </a:r>
          </a:p>
          <a:p>
            <a:r>
              <a:rPr lang="en-US" dirty="0"/>
              <a:t>Message Dispatcher</a:t>
            </a:r>
          </a:p>
          <a:p>
            <a:r>
              <a:rPr lang="en-US" dirty="0"/>
              <a:t>Selective Consumer</a:t>
            </a:r>
          </a:p>
          <a:p>
            <a:r>
              <a:rPr lang="en-US" dirty="0"/>
              <a:t>Wire Tap</a:t>
            </a:r>
          </a:p>
          <a:p>
            <a:r>
              <a:rPr lang="en-US" dirty="0"/>
              <a:t>Message History</a:t>
            </a:r>
          </a:p>
          <a:p>
            <a:r>
              <a:rPr lang="en-US" dirty="0"/>
              <a:t>Message Store</a:t>
            </a:r>
          </a:p>
          <a:p>
            <a:r>
              <a:rPr lang="en-US" dirty="0"/>
              <a:t>Smart Proxy</a:t>
            </a:r>
          </a:p>
          <a:p>
            <a:r>
              <a:rPr lang="en-US" dirty="0"/>
              <a:t>Test Message Channel</a:t>
            </a:r>
          </a:p>
          <a:p>
            <a:r>
              <a:rPr lang="en-US" dirty="0" err="1"/>
              <a:t>Purger</a:t>
            </a:r>
            <a:endParaRPr lang="en-US" dirty="0"/>
          </a:p>
          <a:p>
            <a:r>
              <a:rPr lang="en-US" dirty="0"/>
              <a:t>Message Scheduler</a:t>
            </a:r>
          </a:p>
          <a:p>
            <a:endParaRPr lang="en-US" dirty="0"/>
          </a:p>
          <a:p>
            <a:pPr marL="0" indent="0">
              <a:buNone/>
            </a:pPr>
            <a:r>
              <a:rPr lang="en-US" b="1" u="sng" dirty="0"/>
              <a:t>Other Key Concepts</a:t>
            </a:r>
          </a:p>
          <a:p>
            <a:r>
              <a:rPr lang="en-US" dirty="0"/>
              <a:t>Message Routing</a:t>
            </a:r>
          </a:p>
          <a:p>
            <a:r>
              <a:rPr lang="en-US" dirty="0"/>
              <a:t>Message Filtering</a:t>
            </a:r>
          </a:p>
          <a:p>
            <a:r>
              <a:rPr lang="en-US" dirty="0"/>
              <a:t>Circuit Breaker</a:t>
            </a:r>
          </a:p>
          <a:p>
            <a:r>
              <a:rPr lang="en-US" dirty="0"/>
              <a:t>Exactly Once Processing</a:t>
            </a:r>
          </a:p>
        </p:txBody>
      </p:sp>
    </p:spTree>
    <p:extLst>
      <p:ext uri="{BB962C8B-B14F-4D97-AF65-F5344CB8AC3E}">
        <p14:creationId xmlns:p14="http://schemas.microsoft.com/office/powerpoint/2010/main" val="311349987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BFE91DD-9756-D4BF-4E1B-9F133D67276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D5100-3BCF-BF15-995D-6A0F16795C9A}"/>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4F9CA30A-8A68-2B40-80C9-A7616FA917DE}"/>
              </a:ext>
            </a:extLst>
          </p:cNvPr>
          <p:cNvSpPr/>
          <p:nvPr/>
        </p:nvSpPr>
        <p:spPr>
          <a:xfrm>
            <a:off x="330050" y="18506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6F5AA234-2669-7B07-3BC6-8CF9E0107189}"/>
              </a:ext>
            </a:extLst>
          </p:cNvPr>
          <p:cNvSpPr/>
          <p:nvPr/>
        </p:nvSpPr>
        <p:spPr>
          <a:xfrm>
            <a:off x="4272480" y="18506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5" name="Rectangle: Rounded Corners 4">
            <a:extLst>
              <a:ext uri="{FF2B5EF4-FFF2-40B4-BE49-F238E27FC236}">
                <a16:creationId xmlns:a16="http://schemas.microsoft.com/office/drawing/2014/main" id="{79574873-649B-4217-D8B7-AB70836AD461}"/>
              </a:ext>
            </a:extLst>
          </p:cNvPr>
          <p:cNvSpPr/>
          <p:nvPr/>
        </p:nvSpPr>
        <p:spPr>
          <a:xfrm>
            <a:off x="8214910" y="1850669"/>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Subscriber Dependency</a:t>
            </a:r>
          </a:p>
        </p:txBody>
      </p:sp>
      <p:sp>
        <p:nvSpPr>
          <p:cNvPr id="6" name="Rectangle: Rounded Corners 5">
            <a:extLst>
              <a:ext uri="{FF2B5EF4-FFF2-40B4-BE49-F238E27FC236}">
                <a16:creationId xmlns:a16="http://schemas.microsoft.com/office/drawing/2014/main" id="{DE6B16C7-F1DF-EA9E-6D5E-11FEA334BDC4}"/>
              </a:ext>
            </a:extLst>
          </p:cNvPr>
          <p:cNvSpPr/>
          <p:nvPr/>
        </p:nvSpPr>
        <p:spPr>
          <a:xfrm>
            <a:off x="330050" y="350277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Utilization</a:t>
            </a:r>
          </a:p>
        </p:txBody>
      </p:sp>
      <p:sp>
        <p:nvSpPr>
          <p:cNvPr id="7" name="Rectangle: Rounded Corners 6">
            <a:extLst>
              <a:ext uri="{FF2B5EF4-FFF2-40B4-BE49-F238E27FC236}">
                <a16:creationId xmlns:a16="http://schemas.microsoft.com/office/drawing/2014/main" id="{58CC5568-933F-62BF-5925-5507732370A0}"/>
              </a:ext>
            </a:extLst>
          </p:cNvPr>
          <p:cNvSpPr/>
          <p:nvPr/>
        </p:nvSpPr>
        <p:spPr>
          <a:xfrm>
            <a:off x="4272480" y="350277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a:t>
            </a:r>
          </a:p>
        </p:txBody>
      </p:sp>
      <p:sp>
        <p:nvSpPr>
          <p:cNvPr id="8" name="Rectangle: Rounded Corners 7">
            <a:extLst>
              <a:ext uri="{FF2B5EF4-FFF2-40B4-BE49-F238E27FC236}">
                <a16:creationId xmlns:a16="http://schemas.microsoft.com/office/drawing/2014/main" id="{5886E55A-5622-4631-5100-8B803A25C1A9}"/>
              </a:ext>
            </a:extLst>
          </p:cNvPr>
          <p:cNvSpPr/>
          <p:nvPr/>
        </p:nvSpPr>
        <p:spPr>
          <a:xfrm>
            <a:off x="8214910" y="35027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Error Handling</a:t>
            </a:r>
          </a:p>
        </p:txBody>
      </p:sp>
    </p:spTree>
    <p:extLst>
      <p:ext uri="{BB962C8B-B14F-4D97-AF65-F5344CB8AC3E}">
        <p14:creationId xmlns:p14="http://schemas.microsoft.com/office/powerpoint/2010/main" val="96256144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178D64-BB67-CDC4-1F54-3ECD8630F1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C374B1-112B-0032-F8AA-122B63F68085}"/>
              </a:ext>
            </a:extLst>
          </p:cNvPr>
          <p:cNvSpPr>
            <a:spLocks noGrp="1"/>
          </p:cNvSpPr>
          <p:nvPr>
            <p:ph type="title"/>
          </p:nvPr>
        </p:nvSpPr>
        <p:spPr/>
        <p:txBody>
          <a:bodyPr/>
          <a:lstStyle/>
          <a:p>
            <a:r>
              <a:rPr lang="en-US" dirty="0"/>
              <a:t>Demonstration</a:t>
            </a:r>
          </a:p>
        </p:txBody>
      </p:sp>
      <p:sp>
        <p:nvSpPr>
          <p:cNvPr id="7" name="Rectangle: Rounded Corners 6">
            <a:extLst>
              <a:ext uri="{FF2B5EF4-FFF2-40B4-BE49-F238E27FC236}">
                <a16:creationId xmlns:a16="http://schemas.microsoft.com/office/drawing/2014/main" id="{3D7F4D20-605A-842D-5131-13919C9D7A89}"/>
              </a:ext>
            </a:extLst>
          </p:cNvPr>
          <p:cNvSpPr/>
          <p:nvPr/>
        </p:nvSpPr>
        <p:spPr>
          <a:xfrm>
            <a:off x="202456" y="552771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9" name="Picture 8">
            <a:extLst>
              <a:ext uri="{FF2B5EF4-FFF2-40B4-BE49-F238E27FC236}">
                <a16:creationId xmlns:a16="http://schemas.microsoft.com/office/drawing/2014/main" id="{F82C6075-E0C4-926A-B29F-1497F29919F6}"/>
              </a:ext>
            </a:extLst>
          </p:cNvPr>
          <p:cNvPicPr>
            <a:picLocks noChangeAspect="1"/>
          </p:cNvPicPr>
          <p:nvPr/>
        </p:nvPicPr>
        <p:blipFill>
          <a:blip r:embed="rId3"/>
          <a:stretch>
            <a:fillRect/>
          </a:stretch>
        </p:blipFill>
        <p:spPr>
          <a:xfrm>
            <a:off x="4327738" y="1976404"/>
            <a:ext cx="3698468" cy="2915194"/>
          </a:xfrm>
          <a:prstGeom prst="rect">
            <a:avLst/>
          </a:prstGeom>
        </p:spPr>
      </p:pic>
      <p:sp>
        <p:nvSpPr>
          <p:cNvPr id="11" name="Rectangle: Rounded Corners 10">
            <a:extLst>
              <a:ext uri="{FF2B5EF4-FFF2-40B4-BE49-F238E27FC236}">
                <a16:creationId xmlns:a16="http://schemas.microsoft.com/office/drawing/2014/main" id="{1DD5A584-A5F1-930D-F926-10A2D6BC7F2E}"/>
              </a:ext>
            </a:extLst>
          </p:cNvPr>
          <p:cNvSpPr/>
          <p:nvPr/>
        </p:nvSpPr>
        <p:spPr>
          <a:xfrm>
            <a:off x="202456" y="4188619"/>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12" name="Rectangle: Rounded Corners 11">
            <a:extLst>
              <a:ext uri="{FF2B5EF4-FFF2-40B4-BE49-F238E27FC236}">
                <a16:creationId xmlns:a16="http://schemas.microsoft.com/office/drawing/2014/main" id="{89B1566F-EB2B-D491-445D-165415053063}"/>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an Event Hub</a:t>
            </a:r>
          </a:p>
        </p:txBody>
      </p:sp>
      <p:sp>
        <p:nvSpPr>
          <p:cNvPr id="14" name="Rectangle: Rounded Corners 13">
            <a:extLst>
              <a:ext uri="{FF2B5EF4-FFF2-40B4-BE49-F238E27FC236}">
                <a16:creationId xmlns:a16="http://schemas.microsoft.com/office/drawing/2014/main" id="{13BDD825-D6AE-1DE8-E61C-90866457B1F8}"/>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15" name="Rectangle: Rounded Corners 14">
            <a:extLst>
              <a:ext uri="{FF2B5EF4-FFF2-40B4-BE49-F238E27FC236}">
                <a16:creationId xmlns:a16="http://schemas.microsoft.com/office/drawing/2014/main" id="{3FF1F699-0F7D-45D5-E207-625680F2EEF6}"/>
              </a:ext>
            </a:extLst>
          </p:cNvPr>
          <p:cNvSpPr/>
          <p:nvPr/>
        </p:nvSpPr>
        <p:spPr>
          <a:xfrm>
            <a:off x="202457"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Storage Account</a:t>
            </a:r>
          </a:p>
        </p:txBody>
      </p:sp>
      <p:sp>
        <p:nvSpPr>
          <p:cNvPr id="16" name="Rectangle: Rounded Corners 15">
            <a:extLst>
              <a:ext uri="{FF2B5EF4-FFF2-40B4-BE49-F238E27FC236}">
                <a16:creationId xmlns:a16="http://schemas.microsoft.com/office/drawing/2014/main" id="{A5F4AC0F-2975-9862-A0A3-183CE37A2059}"/>
              </a:ext>
            </a:extLst>
          </p:cNvPr>
          <p:cNvSpPr/>
          <p:nvPr/>
        </p:nvSpPr>
        <p:spPr>
          <a:xfrm>
            <a:off x="202458"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Assign Roles</a:t>
            </a:r>
          </a:p>
        </p:txBody>
      </p:sp>
      <p:sp>
        <p:nvSpPr>
          <p:cNvPr id="17" name="Rectangle: Rounded Corners 16">
            <a:extLst>
              <a:ext uri="{FF2B5EF4-FFF2-40B4-BE49-F238E27FC236}">
                <a16:creationId xmlns:a16="http://schemas.microsoft.com/office/drawing/2014/main" id="{A6C062DA-D8E2-9821-F49D-A2EF25079D95}"/>
              </a:ext>
            </a:extLst>
          </p:cNvPr>
          <p:cNvSpPr/>
          <p:nvPr/>
        </p:nvSpPr>
        <p:spPr>
          <a:xfrm>
            <a:off x="202456" y="4851382"/>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Consumer</a:t>
            </a:r>
          </a:p>
        </p:txBody>
      </p:sp>
      <p:pic>
        <p:nvPicPr>
          <p:cNvPr id="19" name="Picture 18">
            <a:extLst>
              <a:ext uri="{FF2B5EF4-FFF2-40B4-BE49-F238E27FC236}">
                <a16:creationId xmlns:a16="http://schemas.microsoft.com/office/drawing/2014/main" id="{0B71BBE9-DD6A-5F5A-EEDA-746EB4F4FD11}"/>
              </a:ext>
            </a:extLst>
          </p:cNvPr>
          <p:cNvPicPr>
            <a:picLocks noChangeAspect="1"/>
          </p:cNvPicPr>
          <p:nvPr/>
        </p:nvPicPr>
        <p:blipFill>
          <a:blip r:embed="rId4"/>
          <a:stretch>
            <a:fillRect/>
          </a:stretch>
        </p:blipFill>
        <p:spPr>
          <a:xfrm>
            <a:off x="8344076" y="1976404"/>
            <a:ext cx="3645465" cy="2915194"/>
          </a:xfrm>
          <a:prstGeom prst="rect">
            <a:avLst/>
          </a:prstGeom>
        </p:spPr>
      </p:pic>
      <p:pic>
        <p:nvPicPr>
          <p:cNvPr id="21" name="Picture 20">
            <a:extLst>
              <a:ext uri="{FF2B5EF4-FFF2-40B4-BE49-F238E27FC236}">
                <a16:creationId xmlns:a16="http://schemas.microsoft.com/office/drawing/2014/main" id="{3402B0C1-8DA0-31FF-88B5-3C5EF0E4BFD5}"/>
              </a:ext>
            </a:extLst>
          </p:cNvPr>
          <p:cNvPicPr>
            <a:picLocks noChangeAspect="1"/>
          </p:cNvPicPr>
          <p:nvPr/>
        </p:nvPicPr>
        <p:blipFill>
          <a:blip r:embed="rId5"/>
          <a:stretch>
            <a:fillRect/>
          </a:stretch>
        </p:blipFill>
        <p:spPr>
          <a:xfrm>
            <a:off x="4327739" y="1976405"/>
            <a:ext cx="3698468" cy="2855068"/>
          </a:xfrm>
          <a:prstGeom prst="rect">
            <a:avLst/>
          </a:prstGeom>
        </p:spPr>
      </p:pic>
      <p:pic>
        <p:nvPicPr>
          <p:cNvPr id="23" name="Picture 22">
            <a:extLst>
              <a:ext uri="{FF2B5EF4-FFF2-40B4-BE49-F238E27FC236}">
                <a16:creationId xmlns:a16="http://schemas.microsoft.com/office/drawing/2014/main" id="{5EB69577-47E7-A3D1-D537-BFB7D689C810}"/>
              </a:ext>
            </a:extLst>
          </p:cNvPr>
          <p:cNvPicPr>
            <a:picLocks noChangeAspect="1"/>
          </p:cNvPicPr>
          <p:nvPr/>
        </p:nvPicPr>
        <p:blipFill>
          <a:blip r:embed="rId6"/>
          <a:stretch>
            <a:fillRect/>
          </a:stretch>
        </p:blipFill>
        <p:spPr>
          <a:xfrm>
            <a:off x="8274433" y="1950217"/>
            <a:ext cx="3784750" cy="2921674"/>
          </a:xfrm>
          <a:prstGeom prst="rect">
            <a:avLst/>
          </a:prstGeom>
        </p:spPr>
      </p:pic>
    </p:spTree>
    <p:extLst>
      <p:ext uri="{BB962C8B-B14F-4D97-AF65-F5344CB8AC3E}">
        <p14:creationId xmlns:p14="http://schemas.microsoft.com/office/powerpoint/2010/main" val="23333636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fade">
                                      <p:cBhvr>
                                        <p:cTn id="15" dur="500"/>
                                        <p:tgtEl>
                                          <p:spTgt spid="21"/>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C612AA-B136-BCE5-CC01-00B4E44C2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DD018C-7C50-E309-44E5-9469AD06C314}"/>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B888D47F-E36B-2A8C-6EDF-C0D6660AEBC2}"/>
              </a:ext>
            </a:extLst>
          </p:cNvPr>
          <p:cNvSpPr>
            <a:spLocks noGrp="1"/>
          </p:cNvSpPr>
          <p:nvPr>
            <p:ph idx="1"/>
          </p:nvPr>
        </p:nvSpPr>
        <p:spPr/>
        <p:txBody>
          <a:bodyPr/>
          <a:lstStyle/>
          <a:p>
            <a:pPr>
              <a:spcAft>
                <a:spcPts val="1800"/>
              </a:spcAft>
            </a:pPr>
            <a:r>
              <a:rPr lang="en-US" dirty="0"/>
              <a:t>Real-time processing on data enables quick decision-making and responsiveness.</a:t>
            </a:r>
          </a:p>
          <a:p>
            <a:pPr>
              <a:spcAft>
                <a:spcPts val="1800"/>
              </a:spcAft>
            </a:pPr>
            <a:r>
              <a:rPr lang="en-US" dirty="0"/>
              <a:t>Event streaming supports high volumes of data and multiple consumers.</a:t>
            </a:r>
          </a:p>
          <a:p>
            <a:pPr>
              <a:spcAft>
                <a:spcPts val="1800"/>
              </a:spcAft>
            </a:pPr>
            <a:r>
              <a:rPr lang="en-US" dirty="0"/>
              <a:t>Enhances data integration and real-time analytics capabilities.</a:t>
            </a:r>
          </a:p>
        </p:txBody>
      </p:sp>
    </p:spTree>
    <p:extLst>
      <p:ext uri="{BB962C8B-B14F-4D97-AF65-F5344CB8AC3E}">
        <p14:creationId xmlns:p14="http://schemas.microsoft.com/office/powerpoint/2010/main" val="5121969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B9CED3-49AC-77D7-A103-8AA3DE81C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46B79C-C617-F39A-634F-F7F9F8F104E4}"/>
              </a:ext>
            </a:extLst>
          </p:cNvPr>
          <p:cNvSpPr>
            <a:spLocks noGrp="1"/>
          </p:cNvSpPr>
          <p:nvPr>
            <p:ph type="title"/>
          </p:nvPr>
        </p:nvSpPr>
        <p:spPr/>
        <p:txBody>
          <a:bodyPr/>
          <a:lstStyle/>
          <a:p>
            <a:r>
              <a:rPr lang="en-US" dirty="0"/>
              <a:t>Wrap-Up</a:t>
            </a:r>
          </a:p>
        </p:txBody>
      </p:sp>
      <p:sp>
        <p:nvSpPr>
          <p:cNvPr id="3" name="Text Placeholder 2">
            <a:extLst>
              <a:ext uri="{FF2B5EF4-FFF2-40B4-BE49-F238E27FC236}">
                <a16:creationId xmlns:a16="http://schemas.microsoft.com/office/drawing/2014/main" id="{85260FB8-EFEF-03B5-AF0C-F71D963247EB}"/>
              </a:ext>
            </a:extLst>
          </p:cNvPr>
          <p:cNvSpPr>
            <a:spLocks noGrp="1"/>
          </p:cNvSpPr>
          <p:nvPr>
            <p:ph type="body" idx="1"/>
          </p:nvPr>
        </p:nvSpPr>
        <p:spPr/>
        <p:txBody>
          <a:bodyPr/>
          <a:lstStyle/>
          <a:p>
            <a:r>
              <a:rPr lang="en-US" dirty="0">
                <a:solidFill>
                  <a:srgbClr val="094843"/>
                </a:solidFill>
              </a:rPr>
              <a:t>Streaming and Integration Patterns</a:t>
            </a:r>
          </a:p>
        </p:txBody>
      </p:sp>
    </p:spTree>
    <p:extLst>
      <p:ext uri="{BB962C8B-B14F-4D97-AF65-F5344CB8AC3E}">
        <p14:creationId xmlns:p14="http://schemas.microsoft.com/office/powerpoint/2010/main" val="11870817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B7CC56-A017-B833-9FA7-310F0123BA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66861C-2D21-89C3-BFA0-374E1CF2738C}"/>
              </a:ext>
            </a:extLst>
          </p:cNvPr>
          <p:cNvSpPr>
            <a:spLocks noGrp="1"/>
          </p:cNvSpPr>
          <p:nvPr>
            <p:ph type="title"/>
          </p:nvPr>
        </p:nvSpPr>
        <p:spPr/>
        <p:txBody>
          <a:bodyPr/>
          <a:lstStyle/>
          <a:p>
            <a:r>
              <a:rPr lang="en-US" dirty="0"/>
              <a:t>Key Takeaways</a:t>
            </a:r>
          </a:p>
        </p:txBody>
      </p:sp>
      <p:sp>
        <p:nvSpPr>
          <p:cNvPr id="3" name="Rectangle: Rounded Corners 2">
            <a:extLst>
              <a:ext uri="{FF2B5EF4-FFF2-40B4-BE49-F238E27FC236}">
                <a16:creationId xmlns:a16="http://schemas.microsoft.com/office/drawing/2014/main" id="{6822572C-53F8-F932-273F-B373C07ACDAC}"/>
              </a:ext>
            </a:extLst>
          </p:cNvPr>
          <p:cNvSpPr/>
          <p:nvPr/>
        </p:nvSpPr>
        <p:spPr>
          <a:xfrm>
            <a:off x="1940585" y="19789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Event Streaming</a:t>
            </a:r>
          </a:p>
        </p:txBody>
      </p:sp>
      <p:sp>
        <p:nvSpPr>
          <p:cNvPr id="4" name="Rectangle: Rounded Corners 3">
            <a:extLst>
              <a:ext uri="{FF2B5EF4-FFF2-40B4-BE49-F238E27FC236}">
                <a16:creationId xmlns:a16="http://schemas.microsoft.com/office/drawing/2014/main" id="{E68B502D-9E8A-6E53-3475-9FBAE6D2CCC9}"/>
              </a:ext>
            </a:extLst>
          </p:cNvPr>
          <p:cNvSpPr/>
          <p:nvPr/>
        </p:nvSpPr>
        <p:spPr>
          <a:xfrm>
            <a:off x="6604375" y="1978969"/>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Transactional Outbox</a:t>
            </a:r>
          </a:p>
        </p:txBody>
      </p:sp>
    </p:spTree>
    <p:extLst>
      <p:ext uri="{BB962C8B-B14F-4D97-AF65-F5344CB8AC3E}">
        <p14:creationId xmlns:p14="http://schemas.microsoft.com/office/powerpoint/2010/main" val="10607327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49FE9E-24BF-C2DB-5E79-10FF199378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5C5F2A-66AD-FA30-549D-443CEFD36571}"/>
              </a:ext>
            </a:extLst>
          </p:cNvPr>
          <p:cNvSpPr>
            <a:spLocks noGrp="1"/>
          </p:cNvSpPr>
          <p:nvPr>
            <p:ph type="title"/>
          </p:nvPr>
        </p:nvSpPr>
        <p:spPr/>
        <p:txBody>
          <a:bodyPr>
            <a:normAutofit/>
          </a:bodyPr>
          <a:lstStyle/>
          <a:p>
            <a:r>
              <a:rPr lang="en-US" dirty="0"/>
              <a:t>Preview: Design Considerations</a:t>
            </a:r>
          </a:p>
        </p:txBody>
      </p:sp>
      <p:sp>
        <p:nvSpPr>
          <p:cNvPr id="7" name="Rectangle: Rounded Corners 6">
            <a:extLst>
              <a:ext uri="{FF2B5EF4-FFF2-40B4-BE49-F238E27FC236}">
                <a16:creationId xmlns:a16="http://schemas.microsoft.com/office/drawing/2014/main" id="{43812EDF-9A9B-1B6F-6A1F-F5F748D31986}"/>
              </a:ext>
            </a:extLst>
          </p:cNvPr>
          <p:cNvSpPr/>
          <p:nvPr/>
        </p:nvSpPr>
        <p:spPr>
          <a:xfrm>
            <a:off x="330050" y="2103437"/>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p>
        </p:txBody>
      </p:sp>
      <p:sp>
        <p:nvSpPr>
          <p:cNvPr id="8" name="Rectangle: Rounded Corners 7">
            <a:extLst>
              <a:ext uri="{FF2B5EF4-FFF2-40B4-BE49-F238E27FC236}">
                <a16:creationId xmlns:a16="http://schemas.microsoft.com/office/drawing/2014/main" id="{84E320E7-4FA6-7756-E6D3-489B65BCF0CB}"/>
              </a:ext>
            </a:extLst>
          </p:cNvPr>
          <p:cNvSpPr/>
          <p:nvPr/>
        </p:nvSpPr>
        <p:spPr>
          <a:xfrm>
            <a:off x="4272480" y="2103437"/>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9" name="Rectangle: Rounded Corners 8">
            <a:extLst>
              <a:ext uri="{FF2B5EF4-FFF2-40B4-BE49-F238E27FC236}">
                <a16:creationId xmlns:a16="http://schemas.microsoft.com/office/drawing/2014/main" id="{9D7AF970-029A-A01E-068E-0EDDFCEAEE8F}"/>
              </a:ext>
            </a:extLst>
          </p:cNvPr>
          <p:cNvSpPr/>
          <p:nvPr/>
        </p:nvSpPr>
        <p:spPr>
          <a:xfrm>
            <a:off x="8214910" y="210343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Performance</a:t>
            </a:r>
          </a:p>
        </p:txBody>
      </p:sp>
      <p:sp>
        <p:nvSpPr>
          <p:cNvPr id="10" name="Rectangle: Rounded Corners 9">
            <a:extLst>
              <a:ext uri="{FF2B5EF4-FFF2-40B4-BE49-F238E27FC236}">
                <a16:creationId xmlns:a16="http://schemas.microsoft.com/office/drawing/2014/main" id="{336C3BD7-42B9-BD39-52FD-DFF9EAC98703}"/>
              </a:ext>
            </a:extLst>
          </p:cNvPr>
          <p:cNvSpPr/>
          <p:nvPr/>
        </p:nvSpPr>
        <p:spPr>
          <a:xfrm>
            <a:off x="330050" y="3769677"/>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Security</a:t>
            </a:r>
          </a:p>
        </p:txBody>
      </p:sp>
      <p:sp>
        <p:nvSpPr>
          <p:cNvPr id="11" name="Rectangle: Rounded Corners 10">
            <a:extLst>
              <a:ext uri="{FF2B5EF4-FFF2-40B4-BE49-F238E27FC236}">
                <a16:creationId xmlns:a16="http://schemas.microsoft.com/office/drawing/2014/main" id="{0280A84E-28E7-A059-6EDA-097A11FBDBDE}"/>
              </a:ext>
            </a:extLst>
          </p:cNvPr>
          <p:cNvSpPr/>
          <p:nvPr/>
        </p:nvSpPr>
        <p:spPr>
          <a:xfrm>
            <a:off x="4272480" y="3769677"/>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
        <p:nvSpPr>
          <p:cNvPr id="12" name="Rectangle: Rounded Corners 11">
            <a:extLst>
              <a:ext uri="{FF2B5EF4-FFF2-40B4-BE49-F238E27FC236}">
                <a16:creationId xmlns:a16="http://schemas.microsoft.com/office/drawing/2014/main" id="{7B185746-179C-D172-50C8-A735A8A70545}"/>
              </a:ext>
            </a:extLst>
          </p:cNvPr>
          <p:cNvSpPr/>
          <p:nvPr/>
        </p:nvSpPr>
        <p:spPr>
          <a:xfrm>
            <a:off x="8214910" y="376967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 and Adaptability</a:t>
            </a:r>
          </a:p>
        </p:txBody>
      </p:sp>
    </p:spTree>
    <p:extLst>
      <p:ext uri="{BB962C8B-B14F-4D97-AF65-F5344CB8AC3E}">
        <p14:creationId xmlns:p14="http://schemas.microsoft.com/office/powerpoint/2010/main" val="1619591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EFC75B-B343-321B-7785-19A289E5FC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5E20BE-A84B-729C-E8A8-C0ABB4909435}"/>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A544C34D-4E4B-B8C1-BD47-CA331C269431}"/>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Broadcasting Events</a:t>
            </a:r>
          </a:p>
        </p:txBody>
      </p:sp>
      <p:sp>
        <p:nvSpPr>
          <p:cNvPr id="4" name="Rectangle: Rounded Corners 3">
            <a:extLst>
              <a:ext uri="{FF2B5EF4-FFF2-40B4-BE49-F238E27FC236}">
                <a16:creationId xmlns:a16="http://schemas.microsoft.com/office/drawing/2014/main" id="{D8573242-1159-B21E-C2F3-F7CC9857DC1F}"/>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Real-Time Data Feeds</a:t>
            </a:r>
          </a:p>
        </p:txBody>
      </p:sp>
      <p:sp>
        <p:nvSpPr>
          <p:cNvPr id="5" name="Rectangle: Rounded Corners 4">
            <a:extLst>
              <a:ext uri="{FF2B5EF4-FFF2-40B4-BE49-F238E27FC236}">
                <a16:creationId xmlns:a16="http://schemas.microsoft.com/office/drawing/2014/main" id="{BF9A1D1A-3E08-A4EA-FF00-2F67EC61CF0B}"/>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Alert Systems</a:t>
            </a:r>
          </a:p>
        </p:txBody>
      </p:sp>
    </p:spTree>
    <p:extLst>
      <p:ext uri="{BB962C8B-B14F-4D97-AF65-F5344CB8AC3E}">
        <p14:creationId xmlns:p14="http://schemas.microsoft.com/office/powerpoint/2010/main" val="232470256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F8D909-6AF0-5316-570B-C6F885A5E7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9ADE16F-3C61-460C-2FE9-C333006C0EE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52D6455-7031-F8D8-54E6-C35E0D6C021A}"/>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DDE6FCB5-952A-550C-1106-A06862006B90}"/>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193530992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3E8587-6AF7-FC3E-3351-15CA49FFE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F6CC39-C191-822D-228C-8090A91649D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2F814FCA-6500-6E1F-8915-09B19EEB4E80}"/>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7C5364F4-BE63-0183-6076-5C0B7C0F64B4}"/>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Topic</a:t>
            </a:r>
          </a:p>
        </p:txBody>
      </p:sp>
      <p:pic>
        <p:nvPicPr>
          <p:cNvPr id="8" name="Picture 7">
            <a:extLst>
              <a:ext uri="{FF2B5EF4-FFF2-40B4-BE49-F238E27FC236}">
                <a16:creationId xmlns:a16="http://schemas.microsoft.com/office/drawing/2014/main" id="{FBD48FB6-9987-16BD-E9AF-5FEDEC461C1B}"/>
              </a:ext>
            </a:extLst>
          </p:cNvPr>
          <p:cNvPicPr>
            <a:picLocks noChangeAspect="1"/>
          </p:cNvPicPr>
          <p:nvPr/>
        </p:nvPicPr>
        <p:blipFill>
          <a:blip r:embed="rId3"/>
          <a:stretch>
            <a:fillRect/>
          </a:stretch>
        </p:blipFill>
        <p:spPr>
          <a:xfrm>
            <a:off x="4828380" y="1510430"/>
            <a:ext cx="7032244" cy="3327383"/>
          </a:xfrm>
          <a:prstGeom prst="rect">
            <a:avLst/>
          </a:prstGeom>
        </p:spPr>
      </p:pic>
    </p:spTree>
    <p:extLst>
      <p:ext uri="{BB962C8B-B14F-4D97-AF65-F5344CB8AC3E}">
        <p14:creationId xmlns:p14="http://schemas.microsoft.com/office/powerpoint/2010/main" val="261236628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0E75C0-9412-BC11-18EC-6241FE263B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B60561-32E2-6A7D-CD30-C7C86F36C00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FA0CB1A-5CB5-348F-DBF2-14BADC10FAF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D276BA09-A420-E96E-5B68-A2362089F476}"/>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Topic</a:t>
            </a:r>
          </a:p>
        </p:txBody>
      </p:sp>
      <p:sp>
        <p:nvSpPr>
          <p:cNvPr id="4" name="Rectangle: Rounded Corners 3">
            <a:extLst>
              <a:ext uri="{FF2B5EF4-FFF2-40B4-BE49-F238E27FC236}">
                <a16:creationId xmlns:a16="http://schemas.microsoft.com/office/drawing/2014/main" id="{48AE83C8-08F4-3FD1-6F9B-A61A59C7883F}"/>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Subscriptions</a:t>
            </a:r>
          </a:p>
        </p:txBody>
      </p:sp>
      <p:pic>
        <p:nvPicPr>
          <p:cNvPr id="8" name="Picture 7">
            <a:extLst>
              <a:ext uri="{FF2B5EF4-FFF2-40B4-BE49-F238E27FC236}">
                <a16:creationId xmlns:a16="http://schemas.microsoft.com/office/drawing/2014/main" id="{06F775E6-E2E6-D2F2-7F56-8CA43254E748}"/>
              </a:ext>
            </a:extLst>
          </p:cNvPr>
          <p:cNvPicPr>
            <a:picLocks noChangeAspect="1"/>
          </p:cNvPicPr>
          <p:nvPr/>
        </p:nvPicPr>
        <p:blipFill>
          <a:blip r:embed="rId3"/>
          <a:stretch>
            <a:fillRect/>
          </a:stretch>
        </p:blipFill>
        <p:spPr>
          <a:xfrm>
            <a:off x="4828380" y="1510430"/>
            <a:ext cx="7032244" cy="3327383"/>
          </a:xfrm>
          <a:prstGeom prst="rect">
            <a:avLst/>
          </a:prstGeom>
        </p:spPr>
      </p:pic>
      <p:cxnSp>
        <p:nvCxnSpPr>
          <p:cNvPr id="10" name="Straight Connector 9">
            <a:extLst>
              <a:ext uri="{FF2B5EF4-FFF2-40B4-BE49-F238E27FC236}">
                <a16:creationId xmlns:a16="http://schemas.microsoft.com/office/drawing/2014/main" id="{DD5C7D01-EE20-DBC7-5939-A8FB7015A4D0}"/>
              </a:ext>
            </a:extLst>
          </p:cNvPr>
          <p:cNvCxnSpPr/>
          <p:nvPr/>
        </p:nvCxnSpPr>
        <p:spPr>
          <a:xfrm>
            <a:off x="5278056" y="3981691"/>
            <a:ext cx="2430683" cy="0"/>
          </a:xfrm>
          <a:prstGeom prst="line">
            <a:avLst/>
          </a:prstGeom>
          <a:ln w="57150">
            <a:solidFill>
              <a:srgbClr val="DC2626"/>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93F12BFC-CDBB-2A9E-7BF7-695FFA14FAB9}"/>
              </a:ext>
            </a:extLst>
          </p:cNvPr>
          <p:cNvPicPr>
            <a:picLocks noChangeAspect="1"/>
          </p:cNvPicPr>
          <p:nvPr/>
        </p:nvPicPr>
        <p:blipFill>
          <a:blip r:embed="rId4"/>
          <a:stretch>
            <a:fillRect/>
          </a:stretch>
        </p:blipFill>
        <p:spPr>
          <a:xfrm>
            <a:off x="5772042" y="1261823"/>
            <a:ext cx="4410691" cy="4925112"/>
          </a:xfrm>
          <a:prstGeom prst="rect">
            <a:avLst/>
          </a:prstGeom>
        </p:spPr>
      </p:pic>
    </p:spTree>
    <p:extLst>
      <p:ext uri="{BB962C8B-B14F-4D97-AF65-F5344CB8AC3E}">
        <p14:creationId xmlns:p14="http://schemas.microsoft.com/office/powerpoint/2010/main" val="180803092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nodeType="clickEffect">
                                  <p:stCondLst>
                                    <p:cond delay="0"/>
                                  </p:stCondLst>
                                  <p:childTnLst>
                                    <p:set>
                                      <p:cBhvr>
                                        <p:cTn id="11" dur="indefinite"/>
                                        <p:tgtEl>
                                          <p:spTgt spid="10"/>
                                        </p:tgtEl>
                                        <p:attrNameLst>
                                          <p:attrName>style.opacity</p:attrName>
                                        </p:attrNameLst>
                                      </p:cBhvr>
                                      <p:to>
                                        <p:strVal val="0.25"/>
                                      </p:to>
                                    </p:set>
                                    <p:animEffect filter="image" prLst="opacity: 0.25">
                                      <p:cBhvr rctx="IE">
                                        <p:cTn id="12" dur="indefinite"/>
                                        <p:tgtEl>
                                          <p:spTgt spid="10"/>
                                        </p:tgtEl>
                                      </p:cBhvr>
                                    </p:animEffect>
                                  </p:childTnLst>
                                </p:cTn>
                              </p:par>
                              <p:par>
                                <p:cTn id="13" presetID="9" presetClass="emph" presetSubtype="0" nodeType="withEffect">
                                  <p:stCondLst>
                                    <p:cond delay="0"/>
                                  </p:stCondLst>
                                  <p:childTnLst>
                                    <p:set>
                                      <p:cBhvr>
                                        <p:cTn id="14" dur="indefinite"/>
                                        <p:tgtEl>
                                          <p:spTgt spid="8"/>
                                        </p:tgtEl>
                                        <p:attrNameLst>
                                          <p:attrName>style.opacity</p:attrName>
                                        </p:attrNameLst>
                                      </p:cBhvr>
                                      <p:to>
                                        <p:strVal val="0.25"/>
                                      </p:to>
                                    </p:set>
                                    <p:animEffect filter="image" prLst="opacity: 0.25">
                                      <p:cBhvr rctx="IE">
                                        <p:cTn id="15" dur="indefinite"/>
                                        <p:tgtEl>
                                          <p:spTgt spid="8"/>
                                        </p:tgtEl>
                                      </p:cBhvr>
                                    </p:animEffect>
                                  </p:childTnLst>
                                </p:cTn>
                              </p:par>
                              <p:par>
                                <p:cTn id="16" presetID="53" presetClass="entr" presetSubtype="16"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p:cTn id="18" dur="500" fill="hold"/>
                                        <p:tgtEl>
                                          <p:spTgt spid="7"/>
                                        </p:tgtEl>
                                        <p:attrNameLst>
                                          <p:attrName>ppt_w</p:attrName>
                                        </p:attrNameLst>
                                      </p:cBhvr>
                                      <p:tavLst>
                                        <p:tav tm="0">
                                          <p:val>
                                            <p:fltVal val="0"/>
                                          </p:val>
                                        </p:tav>
                                        <p:tav tm="100000">
                                          <p:val>
                                            <p:strVal val="#ppt_w"/>
                                          </p:val>
                                        </p:tav>
                                      </p:tavLst>
                                    </p:anim>
                                    <p:anim calcmode="lin" valueType="num">
                                      <p:cBhvr>
                                        <p:cTn id="19" dur="500" fill="hold"/>
                                        <p:tgtEl>
                                          <p:spTgt spid="7"/>
                                        </p:tgtEl>
                                        <p:attrNameLst>
                                          <p:attrName>ppt_h</p:attrName>
                                        </p:attrNameLst>
                                      </p:cBhvr>
                                      <p:tavLst>
                                        <p:tav tm="0">
                                          <p:val>
                                            <p:fltVal val="0"/>
                                          </p:val>
                                        </p:tav>
                                        <p:tav tm="100000">
                                          <p:val>
                                            <p:strVal val="#ppt_h"/>
                                          </p:val>
                                        </p:tav>
                                      </p:tavLst>
                                    </p:anim>
                                    <p:animEffect transition="in" filter="fade">
                                      <p:cBhvr>
                                        <p:cTn id="2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5C1A6D-052F-52A3-5014-BD761BBA0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A01DBC-8EAD-07E3-CAF9-15C50C14F8F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FD122E3-B31C-0699-C652-19BCD2274F30}"/>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A351419A-D44B-7447-C29B-2BDB578DA127}"/>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Topic</a:t>
            </a:r>
          </a:p>
        </p:txBody>
      </p:sp>
      <p:sp>
        <p:nvSpPr>
          <p:cNvPr id="4" name="Rectangle: Rounded Corners 3">
            <a:extLst>
              <a:ext uri="{FF2B5EF4-FFF2-40B4-BE49-F238E27FC236}">
                <a16:creationId xmlns:a16="http://schemas.microsoft.com/office/drawing/2014/main" id="{6BCF56A8-CC83-F295-A9FE-86990A0BC508}"/>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Subscriptions</a:t>
            </a:r>
          </a:p>
        </p:txBody>
      </p:sp>
      <p:sp>
        <p:nvSpPr>
          <p:cNvPr id="5" name="Rectangle: Rounded Corners 4">
            <a:extLst>
              <a:ext uri="{FF2B5EF4-FFF2-40B4-BE49-F238E27FC236}">
                <a16:creationId xmlns:a16="http://schemas.microsoft.com/office/drawing/2014/main" id="{63240DA6-6F2C-AF0C-B110-E351A1EC59B0}"/>
              </a:ext>
            </a:extLst>
          </p:cNvPr>
          <p:cNvSpPr/>
          <p:nvPr/>
        </p:nvSpPr>
        <p:spPr>
          <a:xfrm>
            <a:off x="202458" y="353709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Message Publisher</a:t>
            </a:r>
          </a:p>
        </p:txBody>
      </p:sp>
      <p:pic>
        <p:nvPicPr>
          <p:cNvPr id="13" name="Picture 12">
            <a:extLst>
              <a:ext uri="{FF2B5EF4-FFF2-40B4-BE49-F238E27FC236}">
                <a16:creationId xmlns:a16="http://schemas.microsoft.com/office/drawing/2014/main" id="{F65ABF0C-1AB2-A565-801C-7F612954D308}"/>
              </a:ext>
            </a:extLst>
          </p:cNvPr>
          <p:cNvPicPr>
            <a:picLocks noChangeAspect="1"/>
          </p:cNvPicPr>
          <p:nvPr/>
        </p:nvPicPr>
        <p:blipFill>
          <a:blip r:embed="rId3"/>
          <a:stretch>
            <a:fillRect/>
          </a:stretch>
        </p:blipFill>
        <p:spPr>
          <a:xfrm>
            <a:off x="4438355" y="1434208"/>
            <a:ext cx="7078063" cy="4715533"/>
          </a:xfrm>
          <a:prstGeom prst="rect">
            <a:avLst/>
          </a:prstGeom>
        </p:spPr>
      </p:pic>
    </p:spTree>
    <p:extLst>
      <p:ext uri="{BB962C8B-B14F-4D97-AF65-F5344CB8AC3E}">
        <p14:creationId xmlns:p14="http://schemas.microsoft.com/office/powerpoint/2010/main" val="42768123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500039-A403-C07B-799F-236809CAD3C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6BE52A-3ECB-4BA3-3CD5-5ADB92946C2F}"/>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FC81F60F-FBB6-F5F3-3FB8-BAB30F665386}"/>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A4751EB3-95CB-3C77-119A-05F62CA43CD0}"/>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Topic</a:t>
            </a:r>
          </a:p>
        </p:txBody>
      </p:sp>
      <p:sp>
        <p:nvSpPr>
          <p:cNvPr id="4" name="Rectangle: Rounded Corners 3">
            <a:extLst>
              <a:ext uri="{FF2B5EF4-FFF2-40B4-BE49-F238E27FC236}">
                <a16:creationId xmlns:a16="http://schemas.microsoft.com/office/drawing/2014/main" id="{BEC2CC71-42C5-0038-80C1-1DC237865A58}"/>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Subscriptions</a:t>
            </a:r>
          </a:p>
        </p:txBody>
      </p:sp>
      <p:sp>
        <p:nvSpPr>
          <p:cNvPr id="5" name="Rectangle: Rounded Corners 4">
            <a:extLst>
              <a:ext uri="{FF2B5EF4-FFF2-40B4-BE49-F238E27FC236}">
                <a16:creationId xmlns:a16="http://schemas.microsoft.com/office/drawing/2014/main" id="{FC8C5393-9DD8-7D68-0E48-5173B505412A}"/>
              </a:ext>
            </a:extLst>
          </p:cNvPr>
          <p:cNvSpPr/>
          <p:nvPr/>
        </p:nvSpPr>
        <p:spPr>
          <a:xfrm>
            <a:off x="202459" y="349872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Message Publisher</a:t>
            </a:r>
          </a:p>
        </p:txBody>
      </p:sp>
      <p:pic>
        <p:nvPicPr>
          <p:cNvPr id="13" name="Picture 12">
            <a:extLst>
              <a:ext uri="{FF2B5EF4-FFF2-40B4-BE49-F238E27FC236}">
                <a16:creationId xmlns:a16="http://schemas.microsoft.com/office/drawing/2014/main" id="{BCC52B4C-2579-C43F-60DE-02FDF9380315}"/>
              </a:ext>
            </a:extLst>
          </p:cNvPr>
          <p:cNvPicPr>
            <a:picLocks noChangeAspect="1"/>
          </p:cNvPicPr>
          <p:nvPr/>
        </p:nvPicPr>
        <p:blipFill>
          <a:blip r:embed="rId3"/>
          <a:stretch>
            <a:fillRect/>
          </a:stretch>
        </p:blipFill>
        <p:spPr>
          <a:xfrm>
            <a:off x="4438355" y="1434208"/>
            <a:ext cx="7078063" cy="4715533"/>
          </a:xfrm>
          <a:prstGeom prst="rect">
            <a:avLst/>
          </a:prstGeom>
        </p:spPr>
      </p:pic>
    </p:spTree>
    <p:extLst>
      <p:ext uri="{BB962C8B-B14F-4D97-AF65-F5344CB8AC3E}">
        <p14:creationId xmlns:p14="http://schemas.microsoft.com/office/powerpoint/2010/main" val="41636369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7CE0F-5039-65CD-289D-200D623939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00E1DB-7A00-A767-6AEF-288A4803943B}"/>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5300974-A715-835C-EEBB-8200BA1631FC}"/>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CA47B019-CC05-E560-E0FB-4D02BA9843D7}"/>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Topic</a:t>
            </a:r>
          </a:p>
        </p:txBody>
      </p:sp>
      <p:sp>
        <p:nvSpPr>
          <p:cNvPr id="4" name="Rectangle: Rounded Corners 3">
            <a:extLst>
              <a:ext uri="{FF2B5EF4-FFF2-40B4-BE49-F238E27FC236}">
                <a16:creationId xmlns:a16="http://schemas.microsoft.com/office/drawing/2014/main" id="{20A4464B-A962-0505-31A1-AD0ED97E77D1}"/>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Subscriptions</a:t>
            </a:r>
          </a:p>
        </p:txBody>
      </p:sp>
      <p:sp>
        <p:nvSpPr>
          <p:cNvPr id="5" name="Rectangle: Rounded Corners 4">
            <a:extLst>
              <a:ext uri="{FF2B5EF4-FFF2-40B4-BE49-F238E27FC236}">
                <a16:creationId xmlns:a16="http://schemas.microsoft.com/office/drawing/2014/main" id="{28E55693-2FAB-24FF-14D6-2E1211BAC9B6}"/>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Message Publisher</a:t>
            </a:r>
          </a:p>
        </p:txBody>
      </p:sp>
      <p:sp>
        <p:nvSpPr>
          <p:cNvPr id="7" name="Rectangle: Rounded Corners 6">
            <a:extLst>
              <a:ext uri="{FF2B5EF4-FFF2-40B4-BE49-F238E27FC236}">
                <a16:creationId xmlns:a16="http://schemas.microsoft.com/office/drawing/2014/main" id="{4AB9E43E-1550-64AE-B728-CC4B0E8DEC20}"/>
              </a:ext>
            </a:extLst>
          </p:cNvPr>
          <p:cNvSpPr/>
          <p:nvPr/>
        </p:nvSpPr>
        <p:spPr>
          <a:xfrm>
            <a:off x="202459" y="4161483"/>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Subscriber Helper</a:t>
            </a:r>
          </a:p>
        </p:txBody>
      </p:sp>
      <p:pic>
        <p:nvPicPr>
          <p:cNvPr id="11" name="Picture 10">
            <a:extLst>
              <a:ext uri="{FF2B5EF4-FFF2-40B4-BE49-F238E27FC236}">
                <a16:creationId xmlns:a16="http://schemas.microsoft.com/office/drawing/2014/main" id="{E66B520D-B1DF-8117-5F16-9739E7D71EC0}"/>
              </a:ext>
            </a:extLst>
          </p:cNvPr>
          <p:cNvPicPr>
            <a:picLocks noChangeAspect="1"/>
          </p:cNvPicPr>
          <p:nvPr/>
        </p:nvPicPr>
        <p:blipFill>
          <a:blip r:embed="rId3"/>
          <a:stretch>
            <a:fillRect/>
          </a:stretch>
        </p:blipFill>
        <p:spPr>
          <a:xfrm>
            <a:off x="4370198" y="1510431"/>
            <a:ext cx="7379345" cy="4720248"/>
          </a:xfrm>
          <a:prstGeom prst="rect">
            <a:avLst/>
          </a:prstGeom>
        </p:spPr>
      </p:pic>
    </p:spTree>
    <p:extLst>
      <p:ext uri="{BB962C8B-B14F-4D97-AF65-F5344CB8AC3E}">
        <p14:creationId xmlns:p14="http://schemas.microsoft.com/office/powerpoint/2010/main" val="9751279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B0284-2C8B-24C6-FEE3-CB4282A083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3C1C2D-4401-4F52-DD25-503D56376379}"/>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937B6EF5-4D12-F9FB-26F0-0DAF2B5F0C5F}"/>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883376E2-28A1-D2B0-C359-93AFF37E25E8}"/>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Topic</a:t>
            </a:r>
          </a:p>
        </p:txBody>
      </p:sp>
      <p:sp>
        <p:nvSpPr>
          <p:cNvPr id="4" name="Rectangle: Rounded Corners 3">
            <a:extLst>
              <a:ext uri="{FF2B5EF4-FFF2-40B4-BE49-F238E27FC236}">
                <a16:creationId xmlns:a16="http://schemas.microsoft.com/office/drawing/2014/main" id="{E38DFE50-3E36-6E4D-9597-EE8762CC2A07}"/>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Subscriptions</a:t>
            </a:r>
          </a:p>
        </p:txBody>
      </p:sp>
      <p:sp>
        <p:nvSpPr>
          <p:cNvPr id="5" name="Rectangle: Rounded Corners 4">
            <a:extLst>
              <a:ext uri="{FF2B5EF4-FFF2-40B4-BE49-F238E27FC236}">
                <a16:creationId xmlns:a16="http://schemas.microsoft.com/office/drawing/2014/main" id="{22569B88-B600-C1AC-C7AF-347F3EC1A54E}"/>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Message Publisher</a:t>
            </a:r>
          </a:p>
        </p:txBody>
      </p:sp>
      <p:sp>
        <p:nvSpPr>
          <p:cNvPr id="7" name="Rectangle: Rounded Corners 6">
            <a:extLst>
              <a:ext uri="{FF2B5EF4-FFF2-40B4-BE49-F238E27FC236}">
                <a16:creationId xmlns:a16="http://schemas.microsoft.com/office/drawing/2014/main" id="{A3267C3D-E9EF-77E0-0199-90C0E3E065C9}"/>
              </a:ext>
            </a:extLst>
          </p:cNvPr>
          <p:cNvSpPr/>
          <p:nvPr/>
        </p:nvSpPr>
        <p:spPr>
          <a:xfrm>
            <a:off x="202459" y="4161483"/>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Subscriber Helper</a:t>
            </a:r>
          </a:p>
        </p:txBody>
      </p:sp>
      <p:sp>
        <p:nvSpPr>
          <p:cNvPr id="8" name="Rectangle: Rounded Corners 7">
            <a:extLst>
              <a:ext uri="{FF2B5EF4-FFF2-40B4-BE49-F238E27FC236}">
                <a16:creationId xmlns:a16="http://schemas.microsoft.com/office/drawing/2014/main" id="{92EF4FC9-F50F-6D40-EB46-190FB1C06E92}"/>
              </a:ext>
            </a:extLst>
          </p:cNvPr>
          <p:cNvSpPr/>
          <p:nvPr/>
        </p:nvSpPr>
        <p:spPr>
          <a:xfrm>
            <a:off x="202459" y="4824246"/>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Message Subscribers</a:t>
            </a:r>
          </a:p>
        </p:txBody>
      </p:sp>
      <p:pic>
        <p:nvPicPr>
          <p:cNvPr id="10" name="Picture 9">
            <a:extLst>
              <a:ext uri="{FF2B5EF4-FFF2-40B4-BE49-F238E27FC236}">
                <a16:creationId xmlns:a16="http://schemas.microsoft.com/office/drawing/2014/main" id="{D8C24DB0-3541-3574-B17D-80399E2E7D83}"/>
              </a:ext>
            </a:extLst>
          </p:cNvPr>
          <p:cNvPicPr>
            <a:picLocks noChangeAspect="1"/>
          </p:cNvPicPr>
          <p:nvPr/>
        </p:nvPicPr>
        <p:blipFill>
          <a:blip r:embed="rId3"/>
          <a:stretch>
            <a:fillRect/>
          </a:stretch>
        </p:blipFill>
        <p:spPr>
          <a:xfrm>
            <a:off x="4622949" y="1879764"/>
            <a:ext cx="7366592" cy="1424671"/>
          </a:xfrm>
          <a:prstGeom prst="rect">
            <a:avLst/>
          </a:prstGeom>
          <a:ln>
            <a:solidFill>
              <a:schemeClr val="tx1">
                <a:lumMod val="50000"/>
                <a:lumOff val="50000"/>
              </a:schemeClr>
            </a:solidFill>
          </a:ln>
        </p:spPr>
      </p:pic>
      <p:pic>
        <p:nvPicPr>
          <p:cNvPr id="13" name="Picture 12">
            <a:extLst>
              <a:ext uri="{FF2B5EF4-FFF2-40B4-BE49-F238E27FC236}">
                <a16:creationId xmlns:a16="http://schemas.microsoft.com/office/drawing/2014/main" id="{608E6D68-A87A-A2CA-339B-3A4FC1233F62}"/>
              </a:ext>
            </a:extLst>
          </p:cNvPr>
          <p:cNvPicPr>
            <a:picLocks noChangeAspect="1"/>
          </p:cNvPicPr>
          <p:nvPr/>
        </p:nvPicPr>
        <p:blipFill>
          <a:blip r:embed="rId4"/>
          <a:stretch>
            <a:fillRect/>
          </a:stretch>
        </p:blipFill>
        <p:spPr>
          <a:xfrm>
            <a:off x="4622949" y="3862843"/>
            <a:ext cx="7366592" cy="1424671"/>
          </a:xfrm>
          <a:prstGeom prst="rect">
            <a:avLst/>
          </a:prstGeom>
          <a:ln>
            <a:solidFill>
              <a:schemeClr val="tx1">
                <a:lumMod val="50000"/>
                <a:lumOff val="50000"/>
              </a:schemeClr>
            </a:solidFill>
          </a:ln>
        </p:spPr>
      </p:pic>
      <p:sp>
        <p:nvSpPr>
          <p:cNvPr id="14" name="TextBox 13">
            <a:extLst>
              <a:ext uri="{FF2B5EF4-FFF2-40B4-BE49-F238E27FC236}">
                <a16:creationId xmlns:a16="http://schemas.microsoft.com/office/drawing/2014/main" id="{CE74D7DA-EF71-B35C-8C20-79B142AEDF66}"/>
              </a:ext>
            </a:extLst>
          </p:cNvPr>
          <p:cNvSpPr txBox="1"/>
          <p:nvPr/>
        </p:nvSpPr>
        <p:spPr>
          <a:xfrm>
            <a:off x="4622949" y="1510431"/>
            <a:ext cx="1313180" cy="369332"/>
          </a:xfrm>
          <a:prstGeom prst="rect">
            <a:avLst/>
          </a:prstGeom>
          <a:noFill/>
        </p:spPr>
        <p:txBody>
          <a:bodyPr wrap="none" rtlCol="0">
            <a:spAutoFit/>
          </a:bodyPr>
          <a:lstStyle/>
          <a:p>
            <a:r>
              <a:rPr lang="en-US" b="1" dirty="0"/>
              <a:t>Consumer 1</a:t>
            </a:r>
          </a:p>
        </p:txBody>
      </p:sp>
      <p:sp>
        <p:nvSpPr>
          <p:cNvPr id="15" name="TextBox 14">
            <a:extLst>
              <a:ext uri="{FF2B5EF4-FFF2-40B4-BE49-F238E27FC236}">
                <a16:creationId xmlns:a16="http://schemas.microsoft.com/office/drawing/2014/main" id="{0ACFFEE9-4C35-05E7-1DE8-633CFBCE0613}"/>
              </a:ext>
            </a:extLst>
          </p:cNvPr>
          <p:cNvSpPr txBox="1"/>
          <p:nvPr/>
        </p:nvSpPr>
        <p:spPr>
          <a:xfrm>
            <a:off x="4622949" y="3493511"/>
            <a:ext cx="1322798" cy="369332"/>
          </a:xfrm>
          <a:prstGeom prst="rect">
            <a:avLst/>
          </a:prstGeom>
          <a:noFill/>
        </p:spPr>
        <p:txBody>
          <a:bodyPr wrap="none" rtlCol="0">
            <a:spAutoFit/>
          </a:bodyPr>
          <a:lstStyle/>
          <a:p>
            <a:r>
              <a:rPr lang="en-US" b="1" dirty="0"/>
              <a:t>Consumer 2</a:t>
            </a:r>
          </a:p>
        </p:txBody>
      </p:sp>
    </p:spTree>
    <p:extLst>
      <p:ext uri="{BB962C8B-B14F-4D97-AF65-F5344CB8AC3E}">
        <p14:creationId xmlns:p14="http://schemas.microsoft.com/office/powerpoint/2010/main" val="1075890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ECB066-490C-7A7C-EAA5-7022597107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E334AA-04C9-016A-8C6D-B3CCB745C87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C2649AEE-9691-BC2B-E99C-F01B9443537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A5DB2ED6-A1FA-1F5F-BE59-AB6799D2DA23}"/>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Topic</a:t>
            </a:r>
          </a:p>
        </p:txBody>
      </p:sp>
      <p:sp>
        <p:nvSpPr>
          <p:cNvPr id="4" name="Rectangle: Rounded Corners 3">
            <a:extLst>
              <a:ext uri="{FF2B5EF4-FFF2-40B4-BE49-F238E27FC236}">
                <a16:creationId xmlns:a16="http://schemas.microsoft.com/office/drawing/2014/main" id="{4BCE0983-FF4C-8EFC-9F00-3F039CD3069B}"/>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Subscriptions</a:t>
            </a:r>
          </a:p>
        </p:txBody>
      </p:sp>
      <p:sp>
        <p:nvSpPr>
          <p:cNvPr id="5" name="Rectangle: Rounded Corners 4">
            <a:extLst>
              <a:ext uri="{FF2B5EF4-FFF2-40B4-BE49-F238E27FC236}">
                <a16:creationId xmlns:a16="http://schemas.microsoft.com/office/drawing/2014/main" id="{D3F7BA10-26B9-2096-FF85-22ADF694E59D}"/>
              </a:ext>
            </a:extLst>
          </p:cNvPr>
          <p:cNvSpPr/>
          <p:nvPr/>
        </p:nvSpPr>
        <p:spPr>
          <a:xfrm>
            <a:off x="202459" y="3498720"/>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Message Publisher</a:t>
            </a:r>
          </a:p>
        </p:txBody>
      </p:sp>
      <p:sp>
        <p:nvSpPr>
          <p:cNvPr id="7" name="Rectangle: Rounded Corners 6">
            <a:extLst>
              <a:ext uri="{FF2B5EF4-FFF2-40B4-BE49-F238E27FC236}">
                <a16:creationId xmlns:a16="http://schemas.microsoft.com/office/drawing/2014/main" id="{B6EA3474-D041-194A-7D89-C9ABAAD064E8}"/>
              </a:ext>
            </a:extLst>
          </p:cNvPr>
          <p:cNvSpPr/>
          <p:nvPr/>
        </p:nvSpPr>
        <p:spPr>
          <a:xfrm>
            <a:off x="202459" y="4161483"/>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Subscriber Helper</a:t>
            </a:r>
          </a:p>
        </p:txBody>
      </p:sp>
      <p:sp>
        <p:nvSpPr>
          <p:cNvPr id="8" name="Rectangle: Rounded Corners 7">
            <a:extLst>
              <a:ext uri="{FF2B5EF4-FFF2-40B4-BE49-F238E27FC236}">
                <a16:creationId xmlns:a16="http://schemas.microsoft.com/office/drawing/2014/main" id="{6A2F0C7C-F303-5C17-CAE5-A29EBCA408CA}"/>
              </a:ext>
            </a:extLst>
          </p:cNvPr>
          <p:cNvSpPr/>
          <p:nvPr/>
        </p:nvSpPr>
        <p:spPr>
          <a:xfrm>
            <a:off x="202459" y="4824246"/>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Message Subscribers</a:t>
            </a:r>
          </a:p>
        </p:txBody>
      </p:sp>
      <p:sp>
        <p:nvSpPr>
          <p:cNvPr id="9" name="Rectangle: Rounded Corners 8">
            <a:extLst>
              <a:ext uri="{FF2B5EF4-FFF2-40B4-BE49-F238E27FC236}">
                <a16:creationId xmlns:a16="http://schemas.microsoft.com/office/drawing/2014/main" id="{8AAD1E10-FA41-6CEC-58C4-20F3171D9941}"/>
              </a:ext>
            </a:extLst>
          </p:cNvPr>
          <p:cNvSpPr/>
          <p:nvPr/>
        </p:nvSpPr>
        <p:spPr>
          <a:xfrm>
            <a:off x="202459" y="5487009"/>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12" name="Picture 11">
            <a:extLst>
              <a:ext uri="{FF2B5EF4-FFF2-40B4-BE49-F238E27FC236}">
                <a16:creationId xmlns:a16="http://schemas.microsoft.com/office/drawing/2014/main" id="{AC10309B-7FCF-418A-9137-9D33FA1F558A}"/>
              </a:ext>
            </a:extLst>
          </p:cNvPr>
          <p:cNvPicPr>
            <a:picLocks noChangeAspect="1"/>
          </p:cNvPicPr>
          <p:nvPr/>
        </p:nvPicPr>
        <p:blipFill>
          <a:blip r:embed="rId3"/>
          <a:stretch>
            <a:fillRect/>
          </a:stretch>
        </p:blipFill>
        <p:spPr>
          <a:xfrm>
            <a:off x="4306186" y="1353929"/>
            <a:ext cx="7809522" cy="1558281"/>
          </a:xfrm>
          <a:prstGeom prst="rect">
            <a:avLst/>
          </a:prstGeom>
        </p:spPr>
      </p:pic>
      <p:pic>
        <p:nvPicPr>
          <p:cNvPr id="17" name="Picture 16">
            <a:extLst>
              <a:ext uri="{FF2B5EF4-FFF2-40B4-BE49-F238E27FC236}">
                <a16:creationId xmlns:a16="http://schemas.microsoft.com/office/drawing/2014/main" id="{F43F0BB6-1E7E-37C9-BFA8-E8727174A7A1}"/>
              </a:ext>
            </a:extLst>
          </p:cNvPr>
          <p:cNvPicPr>
            <a:picLocks noChangeAspect="1"/>
          </p:cNvPicPr>
          <p:nvPr/>
        </p:nvPicPr>
        <p:blipFill>
          <a:blip r:embed="rId4"/>
          <a:stretch>
            <a:fillRect/>
          </a:stretch>
        </p:blipFill>
        <p:spPr>
          <a:xfrm>
            <a:off x="4306186" y="3032710"/>
            <a:ext cx="7809522" cy="1558281"/>
          </a:xfrm>
          <a:prstGeom prst="rect">
            <a:avLst/>
          </a:prstGeom>
        </p:spPr>
      </p:pic>
      <p:pic>
        <p:nvPicPr>
          <p:cNvPr id="19" name="Picture 18">
            <a:extLst>
              <a:ext uri="{FF2B5EF4-FFF2-40B4-BE49-F238E27FC236}">
                <a16:creationId xmlns:a16="http://schemas.microsoft.com/office/drawing/2014/main" id="{FAA171F6-7EAD-4439-DEDB-5F798C242348}"/>
              </a:ext>
            </a:extLst>
          </p:cNvPr>
          <p:cNvPicPr>
            <a:picLocks noChangeAspect="1"/>
          </p:cNvPicPr>
          <p:nvPr/>
        </p:nvPicPr>
        <p:blipFill>
          <a:blip r:embed="rId5"/>
          <a:stretch>
            <a:fillRect/>
          </a:stretch>
        </p:blipFill>
        <p:spPr>
          <a:xfrm>
            <a:off x="4306187" y="4711491"/>
            <a:ext cx="7809522" cy="1542179"/>
          </a:xfrm>
          <a:prstGeom prst="rect">
            <a:avLst/>
          </a:prstGeom>
        </p:spPr>
      </p:pic>
      <p:pic>
        <p:nvPicPr>
          <p:cNvPr id="21" name="Picture 20">
            <a:extLst>
              <a:ext uri="{FF2B5EF4-FFF2-40B4-BE49-F238E27FC236}">
                <a16:creationId xmlns:a16="http://schemas.microsoft.com/office/drawing/2014/main" id="{2C77D186-46F4-E3C0-2B90-4A084C3B69B7}"/>
              </a:ext>
            </a:extLst>
          </p:cNvPr>
          <p:cNvPicPr>
            <a:picLocks noChangeAspect="1"/>
          </p:cNvPicPr>
          <p:nvPr/>
        </p:nvPicPr>
        <p:blipFill>
          <a:blip r:embed="rId6"/>
          <a:stretch>
            <a:fillRect/>
          </a:stretch>
        </p:blipFill>
        <p:spPr>
          <a:xfrm>
            <a:off x="4306186" y="1345207"/>
            <a:ext cx="7809522" cy="1558281"/>
          </a:xfrm>
          <a:prstGeom prst="rect">
            <a:avLst/>
          </a:prstGeom>
        </p:spPr>
      </p:pic>
      <p:pic>
        <p:nvPicPr>
          <p:cNvPr id="23" name="Picture 22">
            <a:extLst>
              <a:ext uri="{FF2B5EF4-FFF2-40B4-BE49-F238E27FC236}">
                <a16:creationId xmlns:a16="http://schemas.microsoft.com/office/drawing/2014/main" id="{F4B5BC75-B171-7E49-F4A4-F48E351072A4}"/>
              </a:ext>
            </a:extLst>
          </p:cNvPr>
          <p:cNvPicPr>
            <a:picLocks noChangeAspect="1"/>
          </p:cNvPicPr>
          <p:nvPr/>
        </p:nvPicPr>
        <p:blipFill>
          <a:blip r:embed="rId7"/>
          <a:stretch>
            <a:fillRect/>
          </a:stretch>
        </p:blipFill>
        <p:spPr>
          <a:xfrm>
            <a:off x="4306186" y="3008596"/>
            <a:ext cx="7809522" cy="1558281"/>
          </a:xfrm>
          <a:prstGeom prst="rect">
            <a:avLst/>
          </a:prstGeom>
        </p:spPr>
      </p:pic>
      <p:pic>
        <p:nvPicPr>
          <p:cNvPr id="25" name="Picture 24">
            <a:extLst>
              <a:ext uri="{FF2B5EF4-FFF2-40B4-BE49-F238E27FC236}">
                <a16:creationId xmlns:a16="http://schemas.microsoft.com/office/drawing/2014/main" id="{17DAB7B8-B37C-0DA1-523F-B3DE6A309812}"/>
              </a:ext>
            </a:extLst>
          </p:cNvPr>
          <p:cNvPicPr>
            <a:picLocks noChangeAspect="1"/>
          </p:cNvPicPr>
          <p:nvPr/>
        </p:nvPicPr>
        <p:blipFill>
          <a:blip r:embed="rId8"/>
          <a:stretch>
            <a:fillRect/>
          </a:stretch>
        </p:blipFill>
        <p:spPr>
          <a:xfrm>
            <a:off x="4306186" y="4687377"/>
            <a:ext cx="7809522" cy="1542179"/>
          </a:xfrm>
          <a:prstGeom prst="rect">
            <a:avLst/>
          </a:prstGeom>
        </p:spPr>
      </p:pic>
    </p:spTree>
    <p:extLst>
      <p:ext uri="{BB962C8B-B14F-4D97-AF65-F5344CB8AC3E}">
        <p14:creationId xmlns:p14="http://schemas.microsoft.com/office/powerpoint/2010/main" val="95638389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1"/>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nodeType="afterEffect">
                                  <p:stCondLst>
                                    <p:cond delay="25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25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542FEF-92B8-C919-3855-CA65C5B37F9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443FA2-4053-CA4E-F2E6-865E4C3CD090}"/>
              </a:ext>
            </a:extLst>
          </p:cNvPr>
          <p:cNvSpPr>
            <a:spLocks noGrp="1"/>
          </p:cNvSpPr>
          <p:nvPr>
            <p:ph type="title"/>
          </p:nvPr>
        </p:nvSpPr>
        <p:spPr/>
        <p:txBody>
          <a:bodyPr/>
          <a:lstStyle/>
          <a:p>
            <a:r>
              <a:rPr lang="en-US" dirty="0"/>
              <a:t>Lots of Messaging Patterns</a:t>
            </a:r>
          </a:p>
        </p:txBody>
      </p:sp>
      <p:sp>
        <p:nvSpPr>
          <p:cNvPr id="3" name="Content Placeholder 2">
            <a:extLst>
              <a:ext uri="{FF2B5EF4-FFF2-40B4-BE49-F238E27FC236}">
                <a16:creationId xmlns:a16="http://schemas.microsoft.com/office/drawing/2014/main" id="{6AE3B84F-FBAE-6AC7-F68E-BB9DE836A14A}"/>
              </a:ext>
            </a:extLst>
          </p:cNvPr>
          <p:cNvSpPr>
            <a:spLocks noGrp="1"/>
          </p:cNvSpPr>
          <p:nvPr>
            <p:ph idx="1"/>
          </p:nvPr>
        </p:nvSpPr>
        <p:spPr/>
        <p:txBody>
          <a:bodyPr numCol="4">
            <a:normAutofit fontScale="40000" lnSpcReduction="20000"/>
          </a:bodyPr>
          <a:lstStyle/>
          <a:p>
            <a:pPr marL="0" indent="0">
              <a:buNone/>
            </a:pPr>
            <a:r>
              <a:rPr lang="en-US" b="1" u="sng" dirty="0"/>
              <a:t>Basic Messaging Patterns</a:t>
            </a:r>
            <a:endParaRPr lang="en-US" dirty="0"/>
          </a:p>
          <a:p>
            <a:r>
              <a:rPr lang="en-US" dirty="0">
                <a:highlight>
                  <a:srgbClr val="00FF00"/>
                </a:highlight>
              </a:rPr>
              <a:t>Point-to-Point Messaging</a:t>
            </a:r>
          </a:p>
          <a:p>
            <a:r>
              <a:rPr lang="en-US" dirty="0">
                <a:highlight>
                  <a:srgbClr val="00FF00"/>
                </a:highlight>
              </a:rPr>
              <a:t>Publish/Subscribe Messaging</a:t>
            </a:r>
          </a:p>
          <a:p>
            <a:r>
              <a:rPr lang="en-US" dirty="0">
                <a:highlight>
                  <a:srgbClr val="00FF00"/>
                </a:highlight>
              </a:rPr>
              <a:t>Request/Reply</a:t>
            </a:r>
          </a:p>
          <a:p>
            <a:r>
              <a:rPr lang="en-US" dirty="0">
                <a:highlight>
                  <a:srgbClr val="00FF00"/>
                </a:highlight>
              </a:rPr>
              <a:t>Competing Consumers</a:t>
            </a:r>
          </a:p>
          <a:p>
            <a:r>
              <a:rPr lang="en-US" dirty="0"/>
              <a:t>Dead Letter Queues</a:t>
            </a:r>
          </a:p>
          <a:p>
            <a:pPr marL="0" indent="0">
              <a:buNone/>
            </a:pPr>
            <a:br>
              <a:rPr lang="en-US" dirty="0"/>
            </a:br>
            <a:r>
              <a:rPr lang="en-US" b="1" u="sng" dirty="0"/>
              <a:t>Advanced Messaging Patterns</a:t>
            </a:r>
            <a:endParaRPr lang="en-US" dirty="0"/>
          </a:p>
          <a:p>
            <a:r>
              <a:rPr lang="en-US" dirty="0"/>
              <a:t>Event Streaming</a:t>
            </a:r>
          </a:p>
          <a:p>
            <a:r>
              <a:rPr lang="en-US" dirty="0"/>
              <a:t>Broadcast Pattern</a:t>
            </a:r>
          </a:p>
          <a:p>
            <a:r>
              <a:rPr lang="en-US" dirty="0"/>
              <a:t>Aggregation Pattern</a:t>
            </a:r>
          </a:p>
          <a:p>
            <a:r>
              <a:rPr lang="en-US" dirty="0"/>
              <a:t>Bidirectional Synchronization Pattern</a:t>
            </a:r>
          </a:p>
          <a:p>
            <a:r>
              <a:rPr lang="en-US" dirty="0"/>
              <a:t>Correlation Pattern</a:t>
            </a:r>
          </a:p>
          <a:p>
            <a:endParaRPr lang="en-US" dirty="0"/>
          </a:p>
          <a:p>
            <a:pPr marL="0" indent="0">
              <a:buNone/>
            </a:pPr>
            <a:endParaRPr lang="en-US" b="1" u="sng" dirty="0"/>
          </a:p>
          <a:p>
            <a:pPr marL="0" indent="0">
              <a:buNone/>
            </a:pPr>
            <a:r>
              <a:rPr lang="en-US" b="1" u="sng" dirty="0"/>
              <a:t>Design and Integration Patterns</a:t>
            </a:r>
            <a:endParaRPr lang="en-US" dirty="0"/>
          </a:p>
          <a:p>
            <a:r>
              <a:rPr lang="en-US" dirty="0"/>
              <a:t>Choreography</a:t>
            </a:r>
          </a:p>
          <a:p>
            <a:r>
              <a:rPr lang="en-US" dirty="0"/>
              <a:t>Orchestration</a:t>
            </a:r>
          </a:p>
          <a:p>
            <a:r>
              <a:rPr lang="en-US" dirty="0"/>
              <a:t>Error Handling and Retry Policies</a:t>
            </a:r>
          </a:p>
          <a:p>
            <a:r>
              <a:rPr lang="en-US" dirty="0"/>
              <a:t>Message Filter</a:t>
            </a:r>
          </a:p>
          <a:p>
            <a:r>
              <a:rPr lang="en-US" dirty="0"/>
              <a:t>Recipient List</a:t>
            </a:r>
          </a:p>
          <a:p>
            <a:r>
              <a:rPr lang="en-US" dirty="0"/>
              <a:t>Splitter</a:t>
            </a:r>
          </a:p>
          <a:p>
            <a:r>
              <a:rPr lang="en-US" dirty="0"/>
              <a:t>Aggregator</a:t>
            </a:r>
          </a:p>
          <a:p>
            <a:r>
              <a:rPr lang="en-US" dirty="0" err="1"/>
              <a:t>Resequencer</a:t>
            </a:r>
            <a:endParaRPr lang="en-US" dirty="0"/>
          </a:p>
          <a:p>
            <a:r>
              <a:rPr lang="en-US" dirty="0"/>
              <a:t>Composed Message Processor</a:t>
            </a:r>
          </a:p>
          <a:p>
            <a:r>
              <a:rPr lang="en-US" dirty="0"/>
              <a:t>Composed Message Processor</a:t>
            </a:r>
          </a:p>
          <a:p>
            <a:r>
              <a:rPr lang="en-US" dirty="0"/>
              <a:t>Scatter-Gather</a:t>
            </a:r>
          </a:p>
          <a:p>
            <a:r>
              <a:rPr lang="en-US" dirty="0"/>
              <a:t>Routing Slip</a:t>
            </a:r>
          </a:p>
          <a:p>
            <a:r>
              <a:rPr lang="en-US" dirty="0"/>
              <a:t>Process Manager</a:t>
            </a:r>
          </a:p>
          <a:p>
            <a:r>
              <a:rPr lang="en-US" dirty="0"/>
              <a:t>Message Broker</a:t>
            </a:r>
          </a:p>
          <a:p>
            <a:r>
              <a:rPr lang="en-US" dirty="0"/>
              <a:t>Message Translator</a:t>
            </a:r>
          </a:p>
          <a:p>
            <a:r>
              <a:rPr lang="en-US" dirty="0"/>
              <a:t>Envelope Wrapper</a:t>
            </a:r>
          </a:p>
          <a:p>
            <a:r>
              <a:rPr lang="en-US" dirty="0"/>
              <a:t>Content Enricher</a:t>
            </a:r>
          </a:p>
          <a:p>
            <a:r>
              <a:rPr lang="en-US" dirty="0"/>
              <a:t>Content Filter</a:t>
            </a:r>
          </a:p>
          <a:p>
            <a:r>
              <a:rPr lang="en-US" dirty="0"/>
              <a:t>Claim Check</a:t>
            </a:r>
          </a:p>
          <a:p>
            <a:r>
              <a:rPr lang="en-US" dirty="0"/>
              <a:t>Normalizer</a:t>
            </a:r>
          </a:p>
          <a:p>
            <a:r>
              <a:rPr lang="en-US" dirty="0"/>
              <a:t>Canonical Data Model</a:t>
            </a:r>
          </a:p>
          <a:p>
            <a:r>
              <a:rPr lang="en-US" dirty="0"/>
              <a:t>Transactional Queues</a:t>
            </a:r>
          </a:p>
          <a:p>
            <a:r>
              <a:rPr lang="en-US" dirty="0"/>
              <a:t>Saga</a:t>
            </a:r>
          </a:p>
          <a:p>
            <a:r>
              <a:rPr lang="en-US" dirty="0"/>
              <a:t>Sequence Convoy</a:t>
            </a:r>
          </a:p>
          <a:p>
            <a:r>
              <a:rPr lang="en-US" dirty="0"/>
              <a:t>Transactional Outbox</a:t>
            </a:r>
          </a:p>
          <a:p>
            <a:pPr marL="0" indent="0">
              <a:buNone/>
            </a:pPr>
            <a:endParaRPr lang="en-US" dirty="0"/>
          </a:p>
          <a:p>
            <a:pPr marL="0" indent="0">
              <a:buNone/>
            </a:pPr>
            <a:r>
              <a:rPr lang="en-US" b="1" u="sng" dirty="0"/>
              <a:t>System Management Patterns</a:t>
            </a:r>
            <a:endParaRPr lang="en-US" dirty="0"/>
          </a:p>
          <a:p>
            <a:r>
              <a:rPr lang="en-US" dirty="0"/>
              <a:t>Message Endpoint</a:t>
            </a:r>
          </a:p>
          <a:p>
            <a:r>
              <a:rPr lang="en-US" dirty="0"/>
              <a:t>Messaging Gateway</a:t>
            </a:r>
          </a:p>
          <a:p>
            <a:r>
              <a:rPr lang="en-US" dirty="0"/>
              <a:t>Durable Subscriber</a:t>
            </a:r>
          </a:p>
          <a:p>
            <a:r>
              <a:rPr lang="en-US" dirty="0"/>
              <a:t>Idempotent Receiver</a:t>
            </a:r>
          </a:p>
          <a:p>
            <a:r>
              <a:rPr lang="en-US" dirty="0"/>
              <a:t>Service Activator</a:t>
            </a:r>
          </a:p>
          <a:p>
            <a:r>
              <a:rPr lang="en-US" dirty="0"/>
              <a:t>Polling Consumer</a:t>
            </a:r>
          </a:p>
          <a:p>
            <a:r>
              <a:rPr lang="en-US" dirty="0"/>
              <a:t>Event-Driven Consumer</a:t>
            </a:r>
          </a:p>
          <a:p>
            <a:r>
              <a:rPr lang="en-US" dirty="0"/>
              <a:t>Message Dispatcher</a:t>
            </a:r>
          </a:p>
          <a:p>
            <a:r>
              <a:rPr lang="en-US" dirty="0"/>
              <a:t>Selective Consumer</a:t>
            </a:r>
          </a:p>
          <a:p>
            <a:r>
              <a:rPr lang="en-US" dirty="0"/>
              <a:t>Wire Tap</a:t>
            </a:r>
          </a:p>
          <a:p>
            <a:r>
              <a:rPr lang="en-US" dirty="0"/>
              <a:t>Message History</a:t>
            </a:r>
          </a:p>
          <a:p>
            <a:r>
              <a:rPr lang="en-US" dirty="0"/>
              <a:t>Message Store</a:t>
            </a:r>
          </a:p>
          <a:p>
            <a:r>
              <a:rPr lang="en-US" dirty="0"/>
              <a:t>Smart Proxy</a:t>
            </a:r>
          </a:p>
          <a:p>
            <a:r>
              <a:rPr lang="en-US" dirty="0"/>
              <a:t>Test Message Channel</a:t>
            </a:r>
          </a:p>
          <a:p>
            <a:r>
              <a:rPr lang="en-US" dirty="0" err="1"/>
              <a:t>Purger</a:t>
            </a:r>
            <a:endParaRPr lang="en-US" dirty="0"/>
          </a:p>
          <a:p>
            <a:r>
              <a:rPr lang="en-US" dirty="0"/>
              <a:t>Message Scheduler</a:t>
            </a:r>
          </a:p>
          <a:p>
            <a:endParaRPr lang="en-US" dirty="0"/>
          </a:p>
          <a:p>
            <a:pPr marL="0" indent="0">
              <a:buNone/>
            </a:pPr>
            <a:r>
              <a:rPr lang="en-US" b="1" u="sng" dirty="0"/>
              <a:t>Other Key Concepts</a:t>
            </a:r>
          </a:p>
          <a:p>
            <a:r>
              <a:rPr lang="en-US" dirty="0"/>
              <a:t>Message Routing</a:t>
            </a:r>
          </a:p>
          <a:p>
            <a:r>
              <a:rPr lang="en-US" dirty="0"/>
              <a:t>Message Filtering</a:t>
            </a:r>
          </a:p>
          <a:p>
            <a:r>
              <a:rPr lang="en-US" dirty="0"/>
              <a:t>Circuit Breaker</a:t>
            </a:r>
          </a:p>
          <a:p>
            <a:r>
              <a:rPr lang="en-US" dirty="0"/>
              <a:t>Exactly Once Processing</a:t>
            </a:r>
          </a:p>
        </p:txBody>
      </p:sp>
    </p:spTree>
    <p:extLst>
      <p:ext uri="{BB962C8B-B14F-4D97-AF65-F5344CB8AC3E}">
        <p14:creationId xmlns:p14="http://schemas.microsoft.com/office/powerpoint/2010/main" val="242060122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A3C742-CCDF-C2A0-BEB7-F55623B8960F}"/>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B574B2CF-635D-7409-E814-6C6D14DE017F}"/>
              </a:ext>
            </a:extLst>
          </p:cNvPr>
          <p:cNvSpPr>
            <a:spLocks noGrp="1"/>
          </p:cNvSpPr>
          <p:nvPr>
            <p:ph idx="1"/>
          </p:nvPr>
        </p:nvSpPr>
        <p:spPr/>
        <p:txBody>
          <a:bodyPr/>
          <a:lstStyle/>
          <a:p>
            <a:pPr>
              <a:spcAft>
                <a:spcPts val="1800"/>
              </a:spcAft>
            </a:pPr>
            <a:r>
              <a:rPr lang="en-US" dirty="0"/>
              <a:t>Supports one-to-many message delivery.</a:t>
            </a:r>
          </a:p>
          <a:p>
            <a:pPr>
              <a:spcAft>
                <a:spcPts val="1800"/>
              </a:spcAft>
            </a:pPr>
            <a:r>
              <a:rPr lang="en-US" dirty="0"/>
              <a:t>Useful for broadcasting events or data to multiple consumers.</a:t>
            </a:r>
          </a:p>
          <a:p>
            <a:pPr>
              <a:spcAft>
                <a:spcPts val="1800"/>
              </a:spcAft>
            </a:pPr>
            <a:r>
              <a:rPr lang="en-US" dirty="0"/>
              <a:t>Decouples publishers and subscribers, enhancing system flexibility.</a:t>
            </a:r>
          </a:p>
        </p:txBody>
      </p:sp>
    </p:spTree>
    <p:extLst>
      <p:ext uri="{BB962C8B-B14F-4D97-AF65-F5344CB8AC3E}">
        <p14:creationId xmlns:p14="http://schemas.microsoft.com/office/powerpoint/2010/main" val="32790467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7DC007-8F78-2107-DCDC-956C7B88F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160047-666E-7339-C333-8533B67CF01E}"/>
              </a:ext>
            </a:extLst>
          </p:cNvPr>
          <p:cNvSpPr>
            <a:spLocks noGrp="1"/>
          </p:cNvSpPr>
          <p:nvPr>
            <p:ph type="title"/>
          </p:nvPr>
        </p:nvSpPr>
        <p:spPr/>
        <p:txBody>
          <a:bodyPr/>
          <a:lstStyle/>
          <a:p>
            <a:r>
              <a:rPr lang="en-US" dirty="0"/>
              <a:t>Competing Consumers</a:t>
            </a:r>
          </a:p>
        </p:txBody>
      </p:sp>
      <p:sp>
        <p:nvSpPr>
          <p:cNvPr id="3" name="Text Placeholder 2">
            <a:extLst>
              <a:ext uri="{FF2B5EF4-FFF2-40B4-BE49-F238E27FC236}">
                <a16:creationId xmlns:a16="http://schemas.microsoft.com/office/drawing/2014/main" id="{723AA4ED-C722-1E3D-C146-C682AA13E74A}"/>
              </a:ext>
            </a:extLst>
          </p:cNvPr>
          <p:cNvSpPr>
            <a:spLocks noGrp="1"/>
          </p:cNvSpPr>
          <p:nvPr>
            <p:ph type="body" idx="1"/>
          </p:nvPr>
        </p:nvSpPr>
        <p:spPr/>
        <p:txBody>
          <a:bodyPr/>
          <a:lstStyle/>
          <a:p>
            <a:r>
              <a:rPr lang="en-US" dirty="0">
                <a:solidFill>
                  <a:srgbClr val="094843"/>
                </a:solidFill>
              </a:rPr>
              <a:t>Fundamentals of Messaging</a:t>
            </a:r>
          </a:p>
        </p:txBody>
      </p:sp>
    </p:spTree>
    <p:extLst>
      <p:ext uri="{BB962C8B-B14F-4D97-AF65-F5344CB8AC3E}">
        <p14:creationId xmlns:p14="http://schemas.microsoft.com/office/powerpoint/2010/main" val="21228629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0ACBFA-A0D0-419B-3FD0-C9CF44CFD0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05F799-23AC-786B-7374-F1BF14D7689A}"/>
              </a:ext>
            </a:extLst>
          </p:cNvPr>
          <p:cNvSpPr>
            <a:spLocks noGrp="1"/>
          </p:cNvSpPr>
          <p:nvPr>
            <p:ph type="title"/>
          </p:nvPr>
        </p:nvSpPr>
        <p:spPr/>
        <p:txBody>
          <a:bodyPr/>
          <a:lstStyle/>
          <a:p>
            <a:r>
              <a:rPr lang="en-US" dirty="0"/>
              <a:t>What is Competing Consumers</a:t>
            </a:r>
          </a:p>
        </p:txBody>
      </p:sp>
      <p:sp>
        <p:nvSpPr>
          <p:cNvPr id="4" name="Rectangle: Rounded Corners 3">
            <a:extLst>
              <a:ext uri="{FF2B5EF4-FFF2-40B4-BE49-F238E27FC236}">
                <a16:creationId xmlns:a16="http://schemas.microsoft.com/office/drawing/2014/main" id="{00A01C3C-8682-DFB3-00B9-77DB6D9E3AF8}"/>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Multiple consumers read and process queue</a:t>
            </a:r>
          </a:p>
        </p:txBody>
      </p:sp>
      <p:sp>
        <p:nvSpPr>
          <p:cNvPr id="5" name="Rectangle: Rounded Corners 4">
            <a:extLst>
              <a:ext uri="{FF2B5EF4-FFF2-40B4-BE49-F238E27FC236}">
                <a16:creationId xmlns:a16="http://schemas.microsoft.com/office/drawing/2014/main" id="{6D1C72A5-0193-749C-251F-A6C61590F8C1}"/>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Allows multiple consumers to process message concurrently</a:t>
            </a:r>
          </a:p>
        </p:txBody>
      </p:sp>
    </p:spTree>
    <p:extLst>
      <p:ext uri="{BB962C8B-B14F-4D97-AF65-F5344CB8AC3E}">
        <p14:creationId xmlns:p14="http://schemas.microsoft.com/office/powerpoint/2010/main" val="3113517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38D704-510F-35ED-5307-74FF09164A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7B9ACC-B4E8-833C-6A64-19F612DB9C2D}"/>
              </a:ext>
            </a:extLst>
          </p:cNvPr>
          <p:cNvSpPr>
            <a:spLocks noGrp="1"/>
          </p:cNvSpPr>
          <p:nvPr>
            <p:ph type="title"/>
          </p:nvPr>
        </p:nvSpPr>
        <p:spPr/>
        <p:txBody>
          <a:bodyPr/>
          <a:lstStyle/>
          <a:p>
            <a:r>
              <a:rPr lang="en-US" dirty="0"/>
              <a:t>Key Components &amp; Flow</a:t>
            </a:r>
          </a:p>
        </p:txBody>
      </p:sp>
      <p:cxnSp>
        <p:nvCxnSpPr>
          <p:cNvPr id="10" name="Straight Arrow Connector 9">
            <a:extLst>
              <a:ext uri="{FF2B5EF4-FFF2-40B4-BE49-F238E27FC236}">
                <a16:creationId xmlns:a16="http://schemas.microsoft.com/office/drawing/2014/main" id="{B8CF4C2E-2EB8-426F-71EC-D8FFD041669B}"/>
              </a:ext>
            </a:extLst>
          </p:cNvPr>
          <p:cNvCxnSpPr>
            <a:cxnSpLocks/>
            <a:stCxn id="7" idx="6"/>
            <a:endCxn id="6" idx="1"/>
          </p:cNvCxnSpPr>
          <p:nvPr/>
        </p:nvCxnSpPr>
        <p:spPr>
          <a:xfrm>
            <a:off x="1748578"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F7A5967-4921-F20A-EEB8-AA610A818418}"/>
              </a:ext>
            </a:extLst>
          </p:cNvPr>
          <p:cNvGrpSpPr/>
          <p:nvPr/>
        </p:nvGrpSpPr>
        <p:grpSpPr>
          <a:xfrm>
            <a:off x="864488" y="3325934"/>
            <a:ext cx="1038554" cy="1753288"/>
            <a:chOff x="864488" y="3325934"/>
            <a:chExt cx="1038554" cy="1753288"/>
          </a:xfrm>
        </p:grpSpPr>
        <p:sp>
          <p:nvSpPr>
            <p:cNvPr id="7" name="Oval 6">
              <a:extLst>
                <a:ext uri="{FF2B5EF4-FFF2-40B4-BE49-F238E27FC236}">
                  <a16:creationId xmlns:a16="http://schemas.microsoft.com/office/drawing/2014/main" id="{C48A6C21-BF0E-54C6-652F-B27E58597A35}"/>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C3DC6A66-CE16-8037-13C5-1EDBE5FE3A14}"/>
                </a:ext>
              </a:extLst>
            </p:cNvPr>
            <p:cNvSpPr txBox="1"/>
            <p:nvPr/>
          </p:nvSpPr>
          <p:spPr>
            <a:xfrm>
              <a:off x="864488" y="4709890"/>
              <a:ext cx="1038554" cy="369332"/>
            </a:xfrm>
            <a:prstGeom prst="rect">
              <a:avLst/>
            </a:prstGeom>
            <a:noFill/>
          </p:spPr>
          <p:txBody>
            <a:bodyPr wrap="none" rtlCol="0">
              <a:spAutoFit/>
            </a:bodyPr>
            <a:lstStyle/>
            <a:p>
              <a:r>
                <a:rPr lang="en-US" dirty="0"/>
                <a:t>Producer</a:t>
              </a:r>
            </a:p>
          </p:txBody>
        </p:sp>
      </p:grpSp>
      <p:grpSp>
        <p:nvGrpSpPr>
          <p:cNvPr id="8" name="Group 7">
            <a:extLst>
              <a:ext uri="{FF2B5EF4-FFF2-40B4-BE49-F238E27FC236}">
                <a16:creationId xmlns:a16="http://schemas.microsoft.com/office/drawing/2014/main" id="{C80DEAD4-9687-EBCC-C11F-58C5D4E119BC}"/>
              </a:ext>
            </a:extLst>
          </p:cNvPr>
          <p:cNvGrpSpPr/>
          <p:nvPr/>
        </p:nvGrpSpPr>
        <p:grpSpPr>
          <a:xfrm>
            <a:off x="2750638" y="3388747"/>
            <a:ext cx="5465603" cy="1690475"/>
            <a:chOff x="2750638" y="3388747"/>
            <a:chExt cx="5465603" cy="1690475"/>
          </a:xfrm>
        </p:grpSpPr>
        <p:sp>
          <p:nvSpPr>
            <p:cNvPr id="6" name="Rectangle: Rounded Corners 5">
              <a:extLst>
                <a:ext uri="{FF2B5EF4-FFF2-40B4-BE49-F238E27FC236}">
                  <a16:creationId xmlns:a16="http://schemas.microsoft.com/office/drawing/2014/main" id="{22F4FDE7-BA54-59BC-FC5C-69061A59508E}"/>
                </a:ext>
              </a:extLst>
            </p:cNvPr>
            <p:cNvSpPr/>
            <p:nvPr/>
          </p:nvSpPr>
          <p:spPr>
            <a:xfrm>
              <a:off x="2750638" y="3388747"/>
              <a:ext cx="54656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288AF048-664E-E2A1-1036-FE470DC6A095}"/>
                </a:ext>
              </a:extLst>
            </p:cNvPr>
            <p:cNvSpPr txBox="1"/>
            <p:nvPr/>
          </p:nvSpPr>
          <p:spPr>
            <a:xfrm>
              <a:off x="4637053" y="4709890"/>
              <a:ext cx="1692771" cy="369332"/>
            </a:xfrm>
            <a:prstGeom prst="rect">
              <a:avLst/>
            </a:prstGeom>
            <a:noFill/>
          </p:spPr>
          <p:txBody>
            <a:bodyPr wrap="none" rtlCol="0">
              <a:spAutoFit/>
            </a:bodyPr>
            <a:lstStyle/>
            <a:p>
              <a:r>
                <a:rPr lang="en-US" dirty="0"/>
                <a:t>Message Queue</a:t>
              </a:r>
            </a:p>
          </p:txBody>
        </p:sp>
      </p:grpSp>
      <p:cxnSp>
        <p:nvCxnSpPr>
          <p:cNvPr id="21" name="Straight Arrow Connector 20">
            <a:extLst>
              <a:ext uri="{FF2B5EF4-FFF2-40B4-BE49-F238E27FC236}">
                <a16:creationId xmlns:a16="http://schemas.microsoft.com/office/drawing/2014/main" id="{60DD6A0D-A346-F368-F855-B81F08FB314E}"/>
              </a:ext>
            </a:extLst>
          </p:cNvPr>
          <p:cNvCxnSpPr>
            <a:cxnSpLocks/>
            <a:endCxn id="20" idx="2"/>
          </p:cNvCxnSpPr>
          <p:nvPr/>
        </p:nvCxnSpPr>
        <p:spPr>
          <a:xfrm flipV="1">
            <a:off x="8306519" y="2860694"/>
            <a:ext cx="1002061" cy="475107"/>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4C8A3CC-5097-4197-1005-F95291768192}"/>
              </a:ext>
            </a:extLst>
          </p:cNvPr>
          <p:cNvCxnSpPr>
            <a:cxnSpLocks/>
            <a:endCxn id="19" idx="2"/>
          </p:cNvCxnSpPr>
          <p:nvPr/>
        </p:nvCxnSpPr>
        <p:spPr>
          <a:xfrm>
            <a:off x="8306519" y="3929578"/>
            <a:ext cx="1002060" cy="212375"/>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B5E417FD-897A-B6DC-C960-E13B9CAFAB13}"/>
              </a:ext>
            </a:extLst>
          </p:cNvPr>
          <p:cNvGrpSpPr/>
          <p:nvPr/>
        </p:nvGrpSpPr>
        <p:grpSpPr>
          <a:xfrm>
            <a:off x="9045014" y="2517201"/>
            <a:ext cx="1263872" cy="2839020"/>
            <a:chOff x="9045014" y="2517201"/>
            <a:chExt cx="1263872" cy="2839020"/>
          </a:xfrm>
        </p:grpSpPr>
        <p:sp>
          <p:nvSpPr>
            <p:cNvPr id="19" name="Oval 18">
              <a:extLst>
                <a:ext uri="{FF2B5EF4-FFF2-40B4-BE49-F238E27FC236}">
                  <a16:creationId xmlns:a16="http://schemas.microsoft.com/office/drawing/2014/main" id="{1CF075CB-1EBA-3127-5F52-F53C351EE725}"/>
                </a:ext>
              </a:extLst>
            </p:cNvPr>
            <p:cNvSpPr/>
            <p:nvPr/>
          </p:nvSpPr>
          <p:spPr>
            <a:xfrm>
              <a:off x="9308579" y="3798460"/>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0" name="Oval 19">
              <a:extLst>
                <a:ext uri="{FF2B5EF4-FFF2-40B4-BE49-F238E27FC236}">
                  <a16:creationId xmlns:a16="http://schemas.microsoft.com/office/drawing/2014/main" id="{4868CB9A-0B9A-CCA2-44CF-7A0C10A2D451}"/>
                </a:ext>
              </a:extLst>
            </p:cNvPr>
            <p:cNvSpPr/>
            <p:nvPr/>
          </p:nvSpPr>
          <p:spPr>
            <a:xfrm>
              <a:off x="9308580" y="2517201"/>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27" name="TextBox 26">
              <a:extLst>
                <a:ext uri="{FF2B5EF4-FFF2-40B4-BE49-F238E27FC236}">
                  <a16:creationId xmlns:a16="http://schemas.microsoft.com/office/drawing/2014/main" id="{8AF8FBD7-2745-33B5-F0D5-94437033B3CD}"/>
                </a:ext>
              </a:extLst>
            </p:cNvPr>
            <p:cNvSpPr txBox="1"/>
            <p:nvPr/>
          </p:nvSpPr>
          <p:spPr>
            <a:xfrm>
              <a:off x="9045014" y="4709890"/>
              <a:ext cx="1263872" cy="646331"/>
            </a:xfrm>
            <a:prstGeom prst="rect">
              <a:avLst/>
            </a:prstGeom>
            <a:noFill/>
          </p:spPr>
          <p:txBody>
            <a:bodyPr wrap="none" rtlCol="0">
              <a:spAutoFit/>
            </a:bodyPr>
            <a:lstStyle/>
            <a:p>
              <a:pPr algn="ctr"/>
              <a:r>
                <a:rPr lang="en-US" dirty="0"/>
                <a:t>Competing</a:t>
              </a:r>
              <a:br>
                <a:rPr lang="en-US" dirty="0"/>
              </a:br>
              <a:r>
                <a:rPr lang="en-US" dirty="0"/>
                <a:t>Consumers</a:t>
              </a:r>
            </a:p>
          </p:txBody>
        </p:sp>
      </p:grpSp>
      <p:sp>
        <p:nvSpPr>
          <p:cNvPr id="68" name="Rectangle: Rounded Corners 67">
            <a:extLst>
              <a:ext uri="{FF2B5EF4-FFF2-40B4-BE49-F238E27FC236}">
                <a16:creationId xmlns:a16="http://schemas.microsoft.com/office/drawing/2014/main" id="{E842D96C-DFE4-784A-1DBB-BA826D47CAB2}"/>
              </a:ext>
            </a:extLst>
          </p:cNvPr>
          <p:cNvSpPr/>
          <p:nvPr/>
        </p:nvSpPr>
        <p:spPr>
          <a:xfrm>
            <a:off x="2750639" y="2109876"/>
            <a:ext cx="5555880" cy="445613"/>
          </a:xfrm>
          <a:prstGeom prst="roundRect">
            <a:avLst/>
          </a:prstGeom>
          <a:solidFill>
            <a:srgbClr val="DC262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pic>
        <p:nvPicPr>
          <p:cNvPr id="29" name="Picture 28" descr="Free Envelope Clipart Black And White, Download Free Envelope Clipart Black  And White png images, Free ClipArts on Clipart Library">
            <a:extLst>
              <a:ext uri="{FF2B5EF4-FFF2-40B4-BE49-F238E27FC236}">
                <a16:creationId xmlns:a16="http://schemas.microsoft.com/office/drawing/2014/main" id="{2676CE63-BEF0-5CBF-8C26-225D9D90AD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descr="Free Envelope Clipart Black And White, Download Free Envelope Clipart Black  And White png images, Free ClipArts on Clipart Library">
            <a:extLst>
              <a:ext uri="{FF2B5EF4-FFF2-40B4-BE49-F238E27FC236}">
                <a16:creationId xmlns:a16="http://schemas.microsoft.com/office/drawing/2014/main" id="{0FAFC544-DAFF-A1AB-E51C-1E27074F53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descr="Free Envelope Clipart Black And White, Download Free Envelope Clipart Black  And White png images, Free ClipArts on Clipart Library">
            <a:extLst>
              <a:ext uri="{FF2B5EF4-FFF2-40B4-BE49-F238E27FC236}">
                <a16:creationId xmlns:a16="http://schemas.microsoft.com/office/drawing/2014/main" id="{CA71A019-92BE-7960-654D-7EA03D5254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2580"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31" descr="Free Envelope Clipart Black And White, Download Free Envelope Clipart Black  And White png images, Free ClipArts on Clipart Library">
            <a:extLst>
              <a:ext uri="{FF2B5EF4-FFF2-40B4-BE49-F238E27FC236}">
                <a16:creationId xmlns:a16="http://schemas.microsoft.com/office/drawing/2014/main" id="{279CFB60-7A39-8C84-C608-A263825363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32" descr="Free Envelope Clipart Black And White, Download Free Envelope Clipart Black  And White png images, Free ClipArts on Clipart Library">
            <a:extLst>
              <a:ext uri="{FF2B5EF4-FFF2-40B4-BE49-F238E27FC236}">
                <a16:creationId xmlns:a16="http://schemas.microsoft.com/office/drawing/2014/main" id="{164CFE48-6055-EED5-EFF1-E3BBF7B013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742DA14A-A3C3-675C-EC57-770B961C7D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3"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E0003B10-510F-8404-74E5-2F3B534B28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230"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A7C67DB7-09DE-8210-AD2F-642F7E89A5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097"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descr="Free Envelope Clipart Black And White, Download Free Envelope Clipart Black  And White png images, Free ClipArts on Clipart Library">
            <a:extLst>
              <a:ext uri="{FF2B5EF4-FFF2-40B4-BE49-F238E27FC236}">
                <a16:creationId xmlns:a16="http://schemas.microsoft.com/office/drawing/2014/main" id="{099D757B-4FBC-8952-322A-AAC4315E77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55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2" descr="Free Envelope Clipart Black And White, Download Free Envelope Clipart Black  And White png images, Free ClipArts on Clipart Library">
            <a:extLst>
              <a:ext uri="{FF2B5EF4-FFF2-40B4-BE49-F238E27FC236}">
                <a16:creationId xmlns:a16="http://schemas.microsoft.com/office/drawing/2014/main" id="{DC763559-A2FB-8B7D-03E2-A2AB7527DF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8475" y="3493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1338F12F-C5F8-69C9-13E3-95A13C5141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7616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57D2FCA1-D286-465D-9D07-103D9B8384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descr="Free Envelope Clipart Black And White, Download Free Envelope Clipart Black  And White png images, Free ClipArts on Clipart Library">
            <a:extLst>
              <a:ext uri="{FF2B5EF4-FFF2-40B4-BE49-F238E27FC236}">
                <a16:creationId xmlns:a16="http://schemas.microsoft.com/office/drawing/2014/main" id="{9C412D35-DD68-9108-CA79-20491CFB42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Free Envelope Clipart Black And White, Download Free Envelope Clipart Black  And White png images, Free ClipArts on Clipart Library">
            <a:extLst>
              <a:ext uri="{FF2B5EF4-FFF2-40B4-BE49-F238E27FC236}">
                <a16:creationId xmlns:a16="http://schemas.microsoft.com/office/drawing/2014/main" id="{D8DC004E-19A2-3C08-0ADA-041E1A72E3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3"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64" descr="Free Envelope Clipart Black And White, Download Free Envelope Clipart Black  And White png images, Free ClipArts on Clipart Library">
            <a:extLst>
              <a:ext uri="{FF2B5EF4-FFF2-40B4-BE49-F238E27FC236}">
                <a16:creationId xmlns:a16="http://schemas.microsoft.com/office/drawing/2014/main" id="{B53B68BD-DDAC-C1E7-2B11-89CE511D89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8097" y="3493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Free Envelope Clipart Black And White, Download Free Envelope Clipart Black  And White png images, Free ClipArts on Clipart Library">
            <a:extLst>
              <a:ext uri="{FF2B5EF4-FFF2-40B4-BE49-F238E27FC236}">
                <a16:creationId xmlns:a16="http://schemas.microsoft.com/office/drawing/2014/main" id="{F1E98343-F2EE-D599-D136-14E4A9B18C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7159" y="396156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descr="Free Envelope Clipart Black And White, Download Free Envelope Clipart Black  And White png images, Free ClipArts on Clipart Library">
            <a:extLst>
              <a:ext uri="{FF2B5EF4-FFF2-40B4-BE49-F238E27FC236}">
                <a16:creationId xmlns:a16="http://schemas.microsoft.com/office/drawing/2014/main" id="{371AC6D9-B4CD-2141-C177-185B99C0F9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descr="Free Envelope Clipart Black And White, Download Free Envelope Clipart Black  And White png images, Free ClipArts on Clipart Library">
            <a:extLst>
              <a:ext uri="{FF2B5EF4-FFF2-40B4-BE49-F238E27FC236}">
                <a16:creationId xmlns:a16="http://schemas.microsoft.com/office/drawing/2014/main" id="{D8B6EDA6-A9DC-382F-85F6-1414270D6D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Free Envelope Clipart Black And White, Download Free Envelope Clipart Black  And White png images, Free ClipArts on Clipart Library">
            <a:extLst>
              <a:ext uri="{FF2B5EF4-FFF2-40B4-BE49-F238E27FC236}">
                <a16:creationId xmlns:a16="http://schemas.microsoft.com/office/drawing/2014/main" id="{41040F8E-74F5-B0EA-A6EF-E6079F10F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7633"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ree Envelope Clipart Black And White, Download Free Envelope Clipart Black  And White png images, Free ClipArts on Clipart Library">
            <a:extLst>
              <a:ext uri="{FF2B5EF4-FFF2-40B4-BE49-F238E27FC236}">
                <a16:creationId xmlns:a16="http://schemas.microsoft.com/office/drawing/2014/main" id="{96B71F4A-CA91-30BD-D5CD-966D11142E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6839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Free Envelope Clipart Black And White, Download Free Envelope Clipart Black  And White png images, Free ClipArts on Clipart Library">
            <a:extLst>
              <a:ext uri="{FF2B5EF4-FFF2-40B4-BE49-F238E27FC236}">
                <a16:creationId xmlns:a16="http://schemas.microsoft.com/office/drawing/2014/main" id="{BF502959-830A-5E39-56CD-F6A1218793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Free Envelope Clipart Black And White, Download Free Envelope Clipart Black  And White png images, Free ClipArts on Clipart Library">
            <a:extLst>
              <a:ext uri="{FF2B5EF4-FFF2-40B4-BE49-F238E27FC236}">
                <a16:creationId xmlns:a16="http://schemas.microsoft.com/office/drawing/2014/main" id="{7F420637-D33B-99D1-3E17-915CAC8B6F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169" y="347731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76" descr="Free Envelope Clipart Black And White, Download Free Envelope Clipart Black  And White png images, Free ClipArts on Clipart Library">
            <a:extLst>
              <a:ext uri="{FF2B5EF4-FFF2-40B4-BE49-F238E27FC236}">
                <a16:creationId xmlns:a16="http://schemas.microsoft.com/office/drawing/2014/main" id="{0B0267E1-08EA-0180-F6EE-5F663B4A30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84262" y="395742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descr="Free Envelope Clipart Black And White, Download Free Envelope Clipart Black  And White png images, Free ClipArts on Clipart Library">
            <a:extLst>
              <a:ext uri="{FF2B5EF4-FFF2-40B4-BE49-F238E27FC236}">
                <a16:creationId xmlns:a16="http://schemas.microsoft.com/office/drawing/2014/main" id="{4D7E3B4D-C356-A792-F7A2-CAE66E828C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6705" y="34764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78" descr="Free Envelope Clipart Black And White, Download Free Envelope Clipart Black  And White png images, Free ClipArts on Clipart Library">
            <a:extLst>
              <a:ext uri="{FF2B5EF4-FFF2-40B4-BE49-F238E27FC236}">
                <a16:creationId xmlns:a16="http://schemas.microsoft.com/office/drawing/2014/main" id="{4FFB48B8-67DA-DBED-E64C-E8A3293A65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05531" y="2668390"/>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8548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8"/>
                                        </p:tgtEl>
                                        <p:attrNameLst>
                                          <p:attrName>style.visibility</p:attrName>
                                        </p:attrNameLst>
                                      </p:cBhvr>
                                      <p:to>
                                        <p:strVal val="visible"/>
                                      </p:to>
                                    </p:set>
                                    <p:animEffect transition="in" filter="fade">
                                      <p:cBhvr>
                                        <p:cTn id="22" dur="500"/>
                                        <p:tgtEl>
                                          <p:spTgt spid="6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42" presetClass="path" presetSubtype="0" accel="50000" decel="50000" fill="hold" nodeType="withEffect">
                                  <p:stCondLst>
                                    <p:cond delay="0"/>
                                  </p:stCondLst>
                                  <p:childTnLst>
                                    <p:animMotion origin="layout" path="M -1.45833E-6 -3.7037E-6 L 0.52513 -0.00023 " pathEditMode="relative" rAng="0" ptsTypes="AA">
                                      <p:cBhvr>
                                        <p:cTn id="34" dur="1500" fill="hold"/>
                                        <p:tgtEl>
                                          <p:spTgt spid="29"/>
                                        </p:tgtEl>
                                        <p:attrNameLst>
                                          <p:attrName>ppt_x</p:attrName>
                                          <p:attrName>ppt_y</p:attrName>
                                        </p:attrNameLst>
                                      </p:cBhvr>
                                      <p:rCtr x="26250" y="-23"/>
                                    </p:animMotion>
                                  </p:childTnLst>
                                </p:cTn>
                              </p:par>
                            </p:childTnLst>
                          </p:cTn>
                        </p:par>
                        <p:par>
                          <p:cTn id="35" fill="hold">
                            <p:stCondLst>
                              <p:cond delay="1500"/>
                            </p:stCondLst>
                            <p:childTnLst>
                              <p:par>
                                <p:cTn id="36" presetID="1"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childTnLst>
                                </p:cTn>
                              </p:par>
                              <p:par>
                                <p:cTn id="38" presetID="1" presetClass="exit" presetSubtype="0" fill="hold" nodeType="withEffect">
                                  <p:stCondLst>
                                    <p:cond delay="0"/>
                                  </p:stCondLst>
                                  <p:childTnLst>
                                    <p:set>
                                      <p:cBhvr>
                                        <p:cTn id="39" dur="1" fill="hold">
                                          <p:stCondLst>
                                            <p:cond delay="0"/>
                                          </p:stCondLst>
                                        </p:cTn>
                                        <p:tgtEl>
                                          <p:spTgt spid="2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childTnLst>
                          </p:cTn>
                        </p:par>
                        <p:par>
                          <p:cTn id="45" fill="hold">
                            <p:stCondLst>
                              <p:cond delay="500"/>
                            </p:stCondLst>
                            <p:childTnLst>
                              <p:par>
                                <p:cTn id="46" presetID="42" presetClass="path" presetSubtype="0" accel="50000" decel="50000" fill="hold" nodeType="afterEffect">
                                  <p:stCondLst>
                                    <p:cond delay="0"/>
                                  </p:stCondLst>
                                  <p:childTnLst>
                                    <p:animMotion origin="layout" path="M -2.5E-6 -3.7037E-6 L 0.46719 -0.00023 " pathEditMode="relative" rAng="0" ptsTypes="AA">
                                      <p:cBhvr>
                                        <p:cTn id="47" dur="500" fill="hold"/>
                                        <p:tgtEl>
                                          <p:spTgt spid="31"/>
                                        </p:tgtEl>
                                        <p:attrNameLst>
                                          <p:attrName>ppt_x</p:attrName>
                                          <p:attrName>ppt_y</p:attrName>
                                        </p:attrNameLst>
                                      </p:cBhvr>
                                      <p:rCtr x="23359" y="-23"/>
                                    </p:animMotion>
                                  </p:childTnLst>
                                </p:cTn>
                              </p:par>
                            </p:childTnLst>
                          </p:cTn>
                        </p:par>
                        <p:par>
                          <p:cTn id="48" fill="hold">
                            <p:stCondLst>
                              <p:cond delay="1000"/>
                            </p:stCondLst>
                            <p:childTnLst>
                              <p:par>
                                <p:cTn id="49" presetID="1" presetClass="entr" presetSubtype="0" fill="hold" nodeType="after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xit" presetSubtype="0" fill="hold" nodeType="withEffect">
                                  <p:stCondLst>
                                    <p:cond delay="0"/>
                                  </p:stCondLst>
                                  <p:childTnLst>
                                    <p:set>
                                      <p:cBhvr>
                                        <p:cTn id="52" dur="1" fill="hold">
                                          <p:stCondLst>
                                            <p:cond delay="0"/>
                                          </p:stCondLst>
                                        </p:cTn>
                                        <p:tgtEl>
                                          <p:spTgt spid="31"/>
                                        </p:tgtEl>
                                        <p:attrNameLst>
                                          <p:attrName>style.visibility</p:attrName>
                                        </p:attrNameLst>
                                      </p:cBhvr>
                                      <p:to>
                                        <p:strVal val="hidden"/>
                                      </p:to>
                                    </p:set>
                                  </p:childTnLst>
                                </p:cTn>
                              </p:par>
                            </p:childTnLst>
                          </p:cTn>
                        </p:par>
                        <p:par>
                          <p:cTn id="53" fill="hold">
                            <p:stCondLst>
                              <p:cond delay="1000"/>
                            </p:stCondLst>
                            <p:childTnLst>
                              <p:par>
                                <p:cTn id="54" presetID="10" presetClass="entr" presetSubtype="0" fill="hold" nodeType="after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250"/>
                                        <p:tgtEl>
                                          <p:spTgt spid="33"/>
                                        </p:tgtEl>
                                      </p:cBhvr>
                                    </p:animEffect>
                                  </p:childTnLst>
                                </p:cTn>
                              </p:par>
                            </p:childTnLst>
                          </p:cTn>
                        </p:par>
                        <p:par>
                          <p:cTn id="57" fill="hold">
                            <p:stCondLst>
                              <p:cond delay="1250"/>
                            </p:stCondLst>
                            <p:childTnLst>
                              <p:par>
                                <p:cTn id="58" presetID="42" presetClass="path" presetSubtype="0" accel="50000" decel="50000" fill="hold" nodeType="afterEffect">
                                  <p:stCondLst>
                                    <p:cond delay="0"/>
                                  </p:stCondLst>
                                  <p:childTnLst>
                                    <p:animMotion origin="layout" path="M -1.45833E-6 -3.7037E-6 L 0.41042 -0.00023 " pathEditMode="relative" rAng="0" ptsTypes="AA">
                                      <p:cBhvr>
                                        <p:cTn id="59" dur="500" fill="hold"/>
                                        <p:tgtEl>
                                          <p:spTgt spid="33"/>
                                        </p:tgtEl>
                                        <p:attrNameLst>
                                          <p:attrName>ppt_x</p:attrName>
                                          <p:attrName>ppt_y</p:attrName>
                                        </p:attrNameLst>
                                      </p:cBhvr>
                                      <p:rCtr x="20521" y="-23"/>
                                    </p:animMotion>
                                  </p:childTnLst>
                                </p:cTn>
                              </p:par>
                            </p:childTnLst>
                          </p:cTn>
                        </p:par>
                        <p:par>
                          <p:cTn id="60" fill="hold">
                            <p:stCondLst>
                              <p:cond delay="1750"/>
                            </p:stCondLst>
                            <p:childTnLst>
                              <p:par>
                                <p:cTn id="61" presetID="1" presetClass="entr" presetSubtype="0"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xit" presetSubtype="0" fill="hold" nodeType="withEffect">
                                  <p:stCondLst>
                                    <p:cond delay="0"/>
                                  </p:stCondLst>
                                  <p:childTnLst>
                                    <p:set>
                                      <p:cBhvr>
                                        <p:cTn id="64" dur="1" fill="hold">
                                          <p:stCondLst>
                                            <p:cond delay="0"/>
                                          </p:stCondLst>
                                        </p:cTn>
                                        <p:tgtEl>
                                          <p:spTgt spid="33"/>
                                        </p:tgtEl>
                                        <p:attrNameLst>
                                          <p:attrName>style.visibility</p:attrName>
                                        </p:attrNameLst>
                                      </p:cBhvr>
                                      <p:to>
                                        <p:strVal val="hidden"/>
                                      </p:to>
                                    </p:set>
                                  </p:childTnLst>
                                </p:cTn>
                              </p:par>
                            </p:childTnLst>
                          </p:cTn>
                        </p:par>
                        <p:par>
                          <p:cTn id="65" fill="hold">
                            <p:stCondLst>
                              <p:cond delay="1750"/>
                            </p:stCondLst>
                            <p:childTnLst>
                              <p:par>
                                <p:cTn id="66" presetID="10" presetClass="entr" presetSubtype="0" fill="hold" nodeType="afterEffect">
                                  <p:stCondLst>
                                    <p:cond delay="0"/>
                                  </p:stCondLst>
                                  <p:childTnLst>
                                    <p:set>
                                      <p:cBhvr>
                                        <p:cTn id="67" dur="1" fill="hold">
                                          <p:stCondLst>
                                            <p:cond delay="0"/>
                                          </p:stCondLst>
                                        </p:cTn>
                                        <p:tgtEl>
                                          <p:spTgt spid="36"/>
                                        </p:tgtEl>
                                        <p:attrNameLst>
                                          <p:attrName>style.visibility</p:attrName>
                                        </p:attrNameLst>
                                      </p:cBhvr>
                                      <p:to>
                                        <p:strVal val="visible"/>
                                      </p:to>
                                    </p:set>
                                    <p:animEffect transition="in" filter="fade">
                                      <p:cBhvr>
                                        <p:cTn id="68" dur="250"/>
                                        <p:tgtEl>
                                          <p:spTgt spid="36"/>
                                        </p:tgtEl>
                                      </p:cBhvr>
                                    </p:animEffect>
                                  </p:childTnLst>
                                </p:cTn>
                              </p:par>
                            </p:childTnLst>
                          </p:cTn>
                        </p:par>
                        <p:par>
                          <p:cTn id="69" fill="hold">
                            <p:stCondLst>
                              <p:cond delay="2000"/>
                            </p:stCondLst>
                            <p:childTnLst>
                              <p:par>
                                <p:cTn id="70" presetID="42" presetClass="path" presetSubtype="0" accel="50000" decel="50000" fill="hold" nodeType="afterEffect">
                                  <p:stCondLst>
                                    <p:cond delay="0"/>
                                  </p:stCondLst>
                                  <p:childTnLst>
                                    <p:animMotion origin="layout" path="M -6.25E-7 -3.7037E-6 L 0.35365 -0.00023 " pathEditMode="relative" rAng="0" ptsTypes="AA">
                                      <p:cBhvr>
                                        <p:cTn id="71" dur="500" fill="hold"/>
                                        <p:tgtEl>
                                          <p:spTgt spid="36"/>
                                        </p:tgtEl>
                                        <p:attrNameLst>
                                          <p:attrName>ppt_x</p:attrName>
                                          <p:attrName>ppt_y</p:attrName>
                                        </p:attrNameLst>
                                      </p:cBhvr>
                                      <p:rCtr x="17682" y="-23"/>
                                    </p:animMotion>
                                  </p:childTnLst>
                                </p:cTn>
                              </p:par>
                            </p:childTnLst>
                          </p:cTn>
                        </p:par>
                        <p:par>
                          <p:cTn id="72" fill="hold">
                            <p:stCondLst>
                              <p:cond delay="2500"/>
                            </p:stCondLst>
                            <p:childTnLst>
                              <p:par>
                                <p:cTn id="73" presetID="1" presetClass="entr" presetSubtype="0" fill="hold" nodeType="afterEffect">
                                  <p:stCondLst>
                                    <p:cond delay="0"/>
                                  </p:stCondLst>
                                  <p:childTnLst>
                                    <p:set>
                                      <p:cBhvr>
                                        <p:cTn id="74" dur="1" fill="hold">
                                          <p:stCondLst>
                                            <p:cond delay="0"/>
                                          </p:stCondLst>
                                        </p:cTn>
                                        <p:tgtEl>
                                          <p:spTgt spid="37"/>
                                        </p:tgtEl>
                                        <p:attrNameLst>
                                          <p:attrName>style.visibility</p:attrName>
                                        </p:attrNameLst>
                                      </p:cBhvr>
                                      <p:to>
                                        <p:strVal val="visible"/>
                                      </p:to>
                                    </p:set>
                                  </p:childTnLst>
                                </p:cTn>
                              </p:par>
                              <p:par>
                                <p:cTn id="75" presetID="1" presetClass="exit" presetSubtype="0" fill="hold" nodeType="withEffect">
                                  <p:stCondLst>
                                    <p:cond delay="0"/>
                                  </p:stCondLst>
                                  <p:childTnLst>
                                    <p:set>
                                      <p:cBhvr>
                                        <p:cTn id="76" dur="1" fill="hold">
                                          <p:stCondLst>
                                            <p:cond delay="0"/>
                                          </p:stCondLst>
                                        </p:cTn>
                                        <p:tgtEl>
                                          <p:spTgt spid="36"/>
                                        </p:tgtEl>
                                        <p:attrNameLst>
                                          <p:attrName>style.visibility</p:attrName>
                                        </p:attrNameLst>
                                      </p:cBhvr>
                                      <p:to>
                                        <p:strVal val="hidden"/>
                                      </p:to>
                                    </p:set>
                                  </p:childTnLst>
                                </p:cTn>
                              </p:par>
                            </p:childTnLst>
                          </p:cTn>
                        </p:par>
                        <p:par>
                          <p:cTn id="77" fill="hold">
                            <p:stCondLst>
                              <p:cond delay="2500"/>
                            </p:stCondLst>
                            <p:childTnLst>
                              <p:par>
                                <p:cTn id="78" presetID="10" presetClass="entr" presetSubtype="0" fill="hold" nodeType="afterEffect">
                                  <p:stCondLst>
                                    <p:cond delay="0"/>
                                  </p:stCondLst>
                                  <p:childTnLst>
                                    <p:set>
                                      <p:cBhvr>
                                        <p:cTn id="79" dur="1" fill="hold">
                                          <p:stCondLst>
                                            <p:cond delay="0"/>
                                          </p:stCondLst>
                                        </p:cTn>
                                        <p:tgtEl>
                                          <p:spTgt spid="38"/>
                                        </p:tgtEl>
                                        <p:attrNameLst>
                                          <p:attrName>style.visibility</p:attrName>
                                        </p:attrNameLst>
                                      </p:cBhvr>
                                      <p:to>
                                        <p:strVal val="visible"/>
                                      </p:to>
                                    </p:set>
                                    <p:animEffect transition="in" filter="fade">
                                      <p:cBhvr>
                                        <p:cTn id="80" dur="250"/>
                                        <p:tgtEl>
                                          <p:spTgt spid="38"/>
                                        </p:tgtEl>
                                      </p:cBhvr>
                                    </p:animEffect>
                                  </p:childTnLst>
                                </p:cTn>
                              </p:par>
                            </p:childTnLst>
                          </p:cTn>
                        </p:par>
                        <p:par>
                          <p:cTn id="81" fill="hold">
                            <p:stCondLst>
                              <p:cond delay="2750"/>
                            </p:stCondLst>
                            <p:childTnLst>
                              <p:par>
                                <p:cTn id="82" presetID="42" presetClass="path" presetSubtype="0" accel="50000" decel="50000" fill="hold" nodeType="afterEffect">
                                  <p:stCondLst>
                                    <p:cond delay="0"/>
                                  </p:stCondLst>
                                  <p:childTnLst>
                                    <p:animMotion origin="layout" path="M 2.08333E-7 -3.7037E-6 L 0.29714 0.00255 " pathEditMode="relative" rAng="0" ptsTypes="AA">
                                      <p:cBhvr>
                                        <p:cTn id="83" dur="500" fill="hold"/>
                                        <p:tgtEl>
                                          <p:spTgt spid="38"/>
                                        </p:tgtEl>
                                        <p:attrNameLst>
                                          <p:attrName>ppt_x</p:attrName>
                                          <p:attrName>ppt_y</p:attrName>
                                        </p:attrNameLst>
                                      </p:cBhvr>
                                      <p:rCtr x="14857" y="116"/>
                                    </p:animMotion>
                                  </p:childTnLst>
                                </p:cTn>
                              </p:par>
                            </p:childTnLst>
                          </p:cTn>
                        </p:par>
                        <p:par>
                          <p:cTn id="84" fill="hold">
                            <p:stCondLst>
                              <p:cond delay="3250"/>
                            </p:stCondLst>
                            <p:childTnLst>
                              <p:par>
                                <p:cTn id="85" presetID="1" presetClass="entr" presetSubtype="0" fill="hold" nodeType="afterEffect">
                                  <p:stCondLst>
                                    <p:cond delay="0"/>
                                  </p:stCondLst>
                                  <p:childTnLst>
                                    <p:set>
                                      <p:cBhvr>
                                        <p:cTn id="86" dur="1" fill="hold">
                                          <p:stCondLst>
                                            <p:cond delay="0"/>
                                          </p:stCondLst>
                                        </p:cTn>
                                        <p:tgtEl>
                                          <p:spTgt spid="43"/>
                                        </p:tgtEl>
                                        <p:attrNameLst>
                                          <p:attrName>style.visibility</p:attrName>
                                        </p:attrNameLst>
                                      </p:cBhvr>
                                      <p:to>
                                        <p:strVal val="visible"/>
                                      </p:to>
                                    </p:set>
                                  </p:childTnLst>
                                </p:cTn>
                              </p:par>
                              <p:par>
                                <p:cTn id="87" presetID="1" presetClass="exit" presetSubtype="0" fill="hold" nodeType="withEffect">
                                  <p:stCondLst>
                                    <p:cond delay="0"/>
                                  </p:stCondLst>
                                  <p:childTnLst>
                                    <p:set>
                                      <p:cBhvr>
                                        <p:cTn id="88" dur="1" fill="hold">
                                          <p:stCondLst>
                                            <p:cond delay="0"/>
                                          </p:stCondLst>
                                        </p:cTn>
                                        <p:tgtEl>
                                          <p:spTgt spid="38"/>
                                        </p:tgtEl>
                                        <p:attrNameLst>
                                          <p:attrName>style.visibility</p:attrName>
                                        </p:attrNameLst>
                                      </p:cBhvr>
                                      <p:to>
                                        <p:strVal val="hidden"/>
                                      </p:to>
                                    </p:se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nodeType="click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wipe(left)">
                                      <p:cBhvr>
                                        <p:cTn id="93" dur="500"/>
                                        <p:tgtEl>
                                          <p:spTgt spid="21"/>
                                        </p:tgtEl>
                                      </p:cBhvr>
                                    </p:animEffect>
                                  </p:childTnLst>
                                </p:cTn>
                              </p:par>
                              <p:par>
                                <p:cTn id="94" presetID="42" presetClass="path" presetSubtype="0" accel="50000" decel="50000" fill="hold" nodeType="withEffect">
                                  <p:stCondLst>
                                    <p:cond delay="0"/>
                                  </p:stCondLst>
                                  <p:childTnLst>
                                    <p:animMotion origin="layout" path="M -1.45833E-6 -3.7037E-6 L 0.15534 -0.11782 " pathEditMode="relative" rAng="0" ptsTypes="AA">
                                      <p:cBhvr>
                                        <p:cTn id="95" dur="1500" fill="hold"/>
                                        <p:tgtEl>
                                          <p:spTgt spid="30"/>
                                        </p:tgtEl>
                                        <p:attrNameLst>
                                          <p:attrName>ppt_x</p:attrName>
                                          <p:attrName>ppt_y</p:attrName>
                                        </p:attrNameLst>
                                      </p:cBhvr>
                                      <p:rCtr x="7760" y="-5903"/>
                                    </p:animMotion>
                                  </p:childTnLst>
                                </p:cTn>
                              </p:par>
                            </p:childTnLst>
                          </p:cTn>
                        </p:par>
                        <p:par>
                          <p:cTn id="96" fill="hold">
                            <p:stCondLst>
                              <p:cond delay="1500"/>
                            </p:stCondLst>
                            <p:childTnLst>
                              <p:par>
                                <p:cTn id="97" presetID="1" presetClass="entr" presetSubtype="0" fill="hold" nodeType="afterEffect">
                                  <p:stCondLst>
                                    <p:cond delay="0"/>
                                  </p:stCondLst>
                                  <p:childTnLst>
                                    <p:set>
                                      <p:cBhvr>
                                        <p:cTn id="98" dur="1" fill="hold">
                                          <p:stCondLst>
                                            <p:cond delay="0"/>
                                          </p:stCondLst>
                                        </p:cTn>
                                        <p:tgtEl>
                                          <p:spTgt spid="47"/>
                                        </p:tgtEl>
                                        <p:attrNameLst>
                                          <p:attrName>style.visibility</p:attrName>
                                        </p:attrNameLst>
                                      </p:cBhvr>
                                      <p:to>
                                        <p:strVal val="visible"/>
                                      </p:to>
                                    </p:set>
                                  </p:childTnLst>
                                </p:cTn>
                              </p:par>
                              <p:par>
                                <p:cTn id="99" presetID="1" presetClass="exit" presetSubtype="0" fill="hold" nodeType="withEffect">
                                  <p:stCondLst>
                                    <p:cond delay="0"/>
                                  </p:stCondLst>
                                  <p:childTnLst>
                                    <p:set>
                                      <p:cBhvr>
                                        <p:cTn id="100" dur="1" fill="hold">
                                          <p:stCondLst>
                                            <p:cond delay="0"/>
                                          </p:stCondLst>
                                        </p:cTn>
                                        <p:tgtEl>
                                          <p:spTgt spid="30"/>
                                        </p:tgtEl>
                                        <p:attrNameLst>
                                          <p:attrName>style.visibility</p:attrName>
                                        </p:attrNameLst>
                                      </p:cBhvr>
                                      <p:to>
                                        <p:strVal val="hidden"/>
                                      </p:to>
                                    </p:set>
                                  </p:childTnLst>
                                </p:cTn>
                              </p:par>
                            </p:childTnLst>
                          </p:cTn>
                        </p:par>
                        <p:par>
                          <p:cTn id="101" fill="hold">
                            <p:stCondLst>
                              <p:cond delay="1500"/>
                            </p:stCondLst>
                            <p:childTnLst>
                              <p:par>
                                <p:cTn id="102" presetID="42" presetClass="path" presetSubtype="0" accel="50000" decel="50000" fill="hold" nodeType="afterEffect">
                                  <p:stCondLst>
                                    <p:cond delay="0"/>
                                  </p:stCondLst>
                                  <p:childTnLst>
                                    <p:animMotion origin="layout" path="M 2.08333E-7 -3.7037E-6 L 0.05729 -3.7037E-6 " pathEditMode="relative" rAng="0" ptsTypes="AA">
                                      <p:cBhvr>
                                        <p:cTn id="103" dur="250" fill="hold"/>
                                        <p:tgtEl>
                                          <p:spTgt spid="32"/>
                                        </p:tgtEl>
                                        <p:attrNameLst>
                                          <p:attrName>ppt_x</p:attrName>
                                          <p:attrName>ppt_y</p:attrName>
                                        </p:attrNameLst>
                                      </p:cBhvr>
                                      <p:rCtr x="2878" y="0"/>
                                    </p:animMotion>
                                  </p:childTnLst>
                                </p:cTn>
                              </p:par>
                            </p:childTnLst>
                          </p:cTn>
                        </p:par>
                        <p:par>
                          <p:cTn id="104" fill="hold">
                            <p:stCondLst>
                              <p:cond delay="1750"/>
                            </p:stCondLst>
                            <p:childTnLst>
                              <p:par>
                                <p:cTn id="105" presetID="1" presetClass="entr" presetSubtype="0" fill="hold" nodeType="afterEffect">
                                  <p:stCondLst>
                                    <p:cond delay="0"/>
                                  </p:stCondLst>
                                  <p:childTnLst>
                                    <p:set>
                                      <p:cBhvr>
                                        <p:cTn id="106" dur="1" fill="hold">
                                          <p:stCondLst>
                                            <p:cond delay="0"/>
                                          </p:stCondLst>
                                        </p:cTn>
                                        <p:tgtEl>
                                          <p:spTgt spid="51"/>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32"/>
                                        </p:tgtEl>
                                        <p:attrNameLst>
                                          <p:attrName>style.visibility</p:attrName>
                                        </p:attrNameLst>
                                      </p:cBhvr>
                                      <p:to>
                                        <p:strVal val="hidden"/>
                                      </p:to>
                                    </p:set>
                                  </p:childTnLst>
                                </p:cTn>
                              </p:par>
                            </p:childTnLst>
                          </p:cTn>
                        </p:par>
                        <p:par>
                          <p:cTn id="109" fill="hold">
                            <p:stCondLst>
                              <p:cond delay="1750"/>
                            </p:stCondLst>
                            <p:childTnLst>
                              <p:par>
                                <p:cTn id="110" presetID="42" presetClass="path" presetSubtype="0" accel="50000" decel="50000" fill="hold" nodeType="afterEffect">
                                  <p:stCondLst>
                                    <p:cond delay="0"/>
                                  </p:stCondLst>
                                  <p:childTnLst>
                                    <p:animMotion origin="layout" path="M 2.08333E-6 -3.7037E-6 L 0.05742 -3.7037E-6 " pathEditMode="relative" rAng="0" ptsTypes="AA">
                                      <p:cBhvr>
                                        <p:cTn id="111" dur="250" fill="hold"/>
                                        <p:tgtEl>
                                          <p:spTgt spid="35"/>
                                        </p:tgtEl>
                                        <p:attrNameLst>
                                          <p:attrName>ppt_x</p:attrName>
                                          <p:attrName>ppt_y</p:attrName>
                                        </p:attrNameLst>
                                      </p:cBhvr>
                                      <p:rCtr x="2839" y="0"/>
                                    </p:animMotion>
                                  </p:childTnLst>
                                </p:cTn>
                              </p:par>
                            </p:childTnLst>
                          </p:cTn>
                        </p:par>
                        <p:par>
                          <p:cTn id="112" fill="hold">
                            <p:stCondLst>
                              <p:cond delay="2000"/>
                            </p:stCondLst>
                            <p:childTnLst>
                              <p:par>
                                <p:cTn id="113" presetID="1" presetClass="entr" presetSubtype="0" fill="hold" nodeType="afterEffect">
                                  <p:stCondLst>
                                    <p:cond delay="0"/>
                                  </p:stCondLst>
                                  <p:childTnLst>
                                    <p:set>
                                      <p:cBhvr>
                                        <p:cTn id="114" dur="1" fill="hold">
                                          <p:stCondLst>
                                            <p:cond delay="0"/>
                                          </p:stCondLst>
                                        </p:cTn>
                                        <p:tgtEl>
                                          <p:spTgt spid="57"/>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35"/>
                                        </p:tgtEl>
                                        <p:attrNameLst>
                                          <p:attrName>style.visibility</p:attrName>
                                        </p:attrNameLst>
                                      </p:cBhvr>
                                      <p:to>
                                        <p:strVal val="hidden"/>
                                      </p:to>
                                    </p:set>
                                  </p:childTnLst>
                                </p:cTn>
                              </p:par>
                            </p:childTnLst>
                          </p:cTn>
                        </p:par>
                        <p:par>
                          <p:cTn id="117" fill="hold">
                            <p:stCondLst>
                              <p:cond delay="2000"/>
                            </p:stCondLst>
                            <p:childTnLst>
                              <p:par>
                                <p:cTn id="118" presetID="42" presetClass="path" presetSubtype="0" accel="50000" decel="50000" fill="hold" nodeType="afterEffect">
                                  <p:stCondLst>
                                    <p:cond delay="0"/>
                                  </p:stCondLst>
                                  <p:childTnLst>
                                    <p:animMotion origin="layout" path="M 3.95833E-6 -3.7037E-6 L 0.05742 -3.7037E-6 " pathEditMode="relative" rAng="0" ptsTypes="AA">
                                      <p:cBhvr>
                                        <p:cTn id="119" dur="250" fill="hold"/>
                                        <p:tgtEl>
                                          <p:spTgt spid="37"/>
                                        </p:tgtEl>
                                        <p:attrNameLst>
                                          <p:attrName>ppt_x</p:attrName>
                                          <p:attrName>ppt_y</p:attrName>
                                        </p:attrNameLst>
                                      </p:cBhvr>
                                      <p:rCtr x="2878" y="0"/>
                                    </p:animMotion>
                                  </p:childTnLst>
                                </p:cTn>
                              </p:par>
                            </p:childTnLst>
                          </p:cTn>
                        </p:par>
                        <p:par>
                          <p:cTn id="120" fill="hold">
                            <p:stCondLst>
                              <p:cond delay="2250"/>
                            </p:stCondLst>
                            <p:childTnLst>
                              <p:par>
                                <p:cTn id="121" presetID="1" presetClass="entr" presetSubtype="0" fill="hold" nodeType="afterEffect">
                                  <p:stCondLst>
                                    <p:cond delay="0"/>
                                  </p:stCondLst>
                                  <p:childTnLst>
                                    <p:set>
                                      <p:cBhvr>
                                        <p:cTn id="122" dur="1" fill="hold">
                                          <p:stCondLst>
                                            <p:cond delay="0"/>
                                          </p:stCondLst>
                                        </p:cTn>
                                        <p:tgtEl>
                                          <p:spTgt spid="64"/>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37"/>
                                        </p:tgtEl>
                                        <p:attrNameLst>
                                          <p:attrName>style.visibility</p:attrName>
                                        </p:attrNameLst>
                                      </p:cBhvr>
                                      <p:to>
                                        <p:strVal val="hidden"/>
                                      </p:to>
                                    </p:set>
                                  </p:childTnLst>
                                </p:cTn>
                              </p:par>
                            </p:childTnLst>
                          </p:cTn>
                        </p:par>
                        <p:par>
                          <p:cTn id="125" fill="hold">
                            <p:stCondLst>
                              <p:cond delay="2250"/>
                            </p:stCondLst>
                            <p:childTnLst>
                              <p:par>
                                <p:cTn id="126" presetID="42" presetClass="path" presetSubtype="0" accel="50000" decel="50000" fill="hold" nodeType="afterEffect">
                                  <p:stCondLst>
                                    <p:cond delay="0"/>
                                  </p:stCondLst>
                                  <p:childTnLst>
                                    <p:animMotion origin="layout" path="M -4.375E-6 -2.59259E-6 L 0.0573 -0.00139 " pathEditMode="relative" rAng="0" ptsTypes="AA">
                                      <p:cBhvr>
                                        <p:cTn id="127" dur="250" fill="hold"/>
                                        <p:tgtEl>
                                          <p:spTgt spid="43"/>
                                        </p:tgtEl>
                                        <p:attrNameLst>
                                          <p:attrName>ppt_x</p:attrName>
                                          <p:attrName>ppt_y</p:attrName>
                                        </p:attrNameLst>
                                      </p:cBhvr>
                                      <p:rCtr x="2852" y="-69"/>
                                    </p:animMotion>
                                  </p:childTnLst>
                                </p:cTn>
                              </p:par>
                            </p:childTnLst>
                          </p:cTn>
                        </p:par>
                        <p:par>
                          <p:cTn id="128" fill="hold">
                            <p:stCondLst>
                              <p:cond delay="2500"/>
                            </p:stCondLst>
                            <p:childTnLst>
                              <p:par>
                                <p:cTn id="129" presetID="1" presetClass="entr" presetSubtype="0" fill="hold" nodeType="afterEffect">
                                  <p:stCondLst>
                                    <p:cond delay="0"/>
                                  </p:stCondLst>
                                  <p:childTnLst>
                                    <p:set>
                                      <p:cBhvr>
                                        <p:cTn id="130" dur="1" fill="hold">
                                          <p:stCondLst>
                                            <p:cond delay="0"/>
                                          </p:stCondLst>
                                        </p:cTn>
                                        <p:tgtEl>
                                          <p:spTgt spid="65"/>
                                        </p:tgtEl>
                                        <p:attrNameLst>
                                          <p:attrName>style.visibility</p:attrName>
                                        </p:attrNameLst>
                                      </p:cBhvr>
                                      <p:to>
                                        <p:strVal val="visible"/>
                                      </p:to>
                                    </p:set>
                                  </p:childTnLst>
                                </p:cTn>
                              </p:par>
                              <p:par>
                                <p:cTn id="131" presetID="1" presetClass="exit" presetSubtype="0" fill="hold" nodeType="withEffect">
                                  <p:stCondLst>
                                    <p:cond delay="0"/>
                                  </p:stCondLst>
                                  <p:childTnLst>
                                    <p:set>
                                      <p:cBhvr>
                                        <p:cTn id="132" dur="1" fill="hold">
                                          <p:stCondLst>
                                            <p:cond delay="0"/>
                                          </p:stCondLst>
                                        </p:cTn>
                                        <p:tgtEl>
                                          <p:spTgt spid="43"/>
                                        </p:tgtEl>
                                        <p:attrNameLst>
                                          <p:attrName>style.visibility</p:attrName>
                                        </p:attrNameLst>
                                      </p:cBhvr>
                                      <p:to>
                                        <p:strVal val="hidden"/>
                                      </p:to>
                                    </p:se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nodeType="click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wipe(left)">
                                      <p:cBhvr>
                                        <p:cTn id="137" dur="500"/>
                                        <p:tgtEl>
                                          <p:spTgt spid="24"/>
                                        </p:tgtEl>
                                      </p:cBhvr>
                                    </p:animEffect>
                                  </p:childTnLst>
                                </p:cTn>
                              </p:par>
                              <p:par>
                                <p:cTn id="138" presetID="42" presetClass="path" presetSubtype="0" accel="50000" decel="50000" fill="hold" nodeType="withEffect">
                                  <p:stCondLst>
                                    <p:cond delay="0"/>
                                  </p:stCondLst>
                                  <p:childTnLst>
                                    <p:animMotion origin="layout" path="M -1.45833E-6 -3.7037E-6 L 0.15339 0.06899 " pathEditMode="relative" rAng="0" ptsTypes="AA">
                                      <p:cBhvr>
                                        <p:cTn id="139" dur="1500" fill="hold"/>
                                        <p:tgtEl>
                                          <p:spTgt spid="51"/>
                                        </p:tgtEl>
                                        <p:attrNameLst>
                                          <p:attrName>ppt_x</p:attrName>
                                          <p:attrName>ppt_y</p:attrName>
                                        </p:attrNameLst>
                                      </p:cBhvr>
                                      <p:rCtr x="7669" y="3449"/>
                                    </p:animMotion>
                                  </p:childTnLst>
                                </p:cTn>
                              </p:par>
                            </p:childTnLst>
                          </p:cTn>
                        </p:par>
                        <p:par>
                          <p:cTn id="140" fill="hold">
                            <p:stCondLst>
                              <p:cond delay="1500"/>
                            </p:stCondLst>
                            <p:childTnLst>
                              <p:par>
                                <p:cTn id="141" presetID="1" presetClass="entr" presetSubtype="0" fill="hold" nodeType="afterEffect">
                                  <p:stCondLst>
                                    <p:cond delay="0"/>
                                  </p:stCondLst>
                                  <p:childTnLst>
                                    <p:set>
                                      <p:cBhvr>
                                        <p:cTn id="142" dur="1" fill="hold">
                                          <p:stCondLst>
                                            <p:cond delay="0"/>
                                          </p:stCondLst>
                                        </p:cTn>
                                        <p:tgtEl>
                                          <p:spTgt spid="67"/>
                                        </p:tgtEl>
                                        <p:attrNameLst>
                                          <p:attrName>style.visibility</p:attrName>
                                        </p:attrNameLst>
                                      </p:cBhvr>
                                      <p:to>
                                        <p:strVal val="visible"/>
                                      </p:to>
                                    </p:set>
                                  </p:childTnLst>
                                </p:cTn>
                              </p:par>
                              <p:par>
                                <p:cTn id="143" presetID="1" presetClass="exit" presetSubtype="0" fill="hold" nodeType="withEffect">
                                  <p:stCondLst>
                                    <p:cond delay="0"/>
                                  </p:stCondLst>
                                  <p:childTnLst>
                                    <p:set>
                                      <p:cBhvr>
                                        <p:cTn id="144" dur="1" fill="hold">
                                          <p:stCondLst>
                                            <p:cond delay="0"/>
                                          </p:stCondLst>
                                        </p:cTn>
                                        <p:tgtEl>
                                          <p:spTgt spid="51"/>
                                        </p:tgtEl>
                                        <p:attrNameLst>
                                          <p:attrName>style.visibility</p:attrName>
                                        </p:attrNameLst>
                                      </p:cBhvr>
                                      <p:to>
                                        <p:strVal val="hidden"/>
                                      </p:to>
                                    </p:set>
                                  </p:childTnLst>
                                </p:cTn>
                              </p:par>
                            </p:childTnLst>
                          </p:cTn>
                        </p:par>
                        <p:par>
                          <p:cTn id="145" fill="hold">
                            <p:stCondLst>
                              <p:cond delay="1500"/>
                            </p:stCondLst>
                            <p:childTnLst>
                              <p:par>
                                <p:cTn id="146" presetID="42" presetClass="path" presetSubtype="0" accel="50000" decel="50000" fill="hold" nodeType="afterEffect">
                                  <p:stCondLst>
                                    <p:cond delay="0"/>
                                  </p:stCondLst>
                                  <p:childTnLst>
                                    <p:animMotion origin="layout" path="M 2.08333E-7 -3.7037E-6 L 0.05729 -3.7037E-6 " pathEditMode="relative" rAng="0" ptsTypes="AA">
                                      <p:cBhvr>
                                        <p:cTn id="147" dur="250" fill="hold"/>
                                        <p:tgtEl>
                                          <p:spTgt spid="57"/>
                                        </p:tgtEl>
                                        <p:attrNameLst>
                                          <p:attrName>ppt_x</p:attrName>
                                          <p:attrName>ppt_y</p:attrName>
                                        </p:attrNameLst>
                                      </p:cBhvr>
                                      <p:rCtr x="2878" y="0"/>
                                    </p:animMotion>
                                  </p:childTnLst>
                                </p:cTn>
                              </p:par>
                            </p:childTnLst>
                          </p:cTn>
                        </p:par>
                        <p:par>
                          <p:cTn id="148" fill="hold">
                            <p:stCondLst>
                              <p:cond delay="1750"/>
                            </p:stCondLst>
                            <p:childTnLst>
                              <p:par>
                                <p:cTn id="149" presetID="1" presetClass="entr" presetSubtype="0" fill="hold" nodeType="afterEffect">
                                  <p:stCondLst>
                                    <p:cond delay="0"/>
                                  </p:stCondLst>
                                  <p:childTnLst>
                                    <p:set>
                                      <p:cBhvr>
                                        <p:cTn id="150" dur="1" fill="hold">
                                          <p:stCondLst>
                                            <p:cond delay="0"/>
                                          </p:stCondLst>
                                        </p:cTn>
                                        <p:tgtEl>
                                          <p:spTgt spid="69"/>
                                        </p:tgtEl>
                                        <p:attrNameLst>
                                          <p:attrName>style.visibility</p:attrName>
                                        </p:attrNameLst>
                                      </p:cBhvr>
                                      <p:to>
                                        <p:strVal val="visible"/>
                                      </p:to>
                                    </p:set>
                                  </p:childTnLst>
                                </p:cTn>
                              </p:par>
                              <p:par>
                                <p:cTn id="151" presetID="1" presetClass="exit" presetSubtype="0" fill="hold" nodeType="withEffect">
                                  <p:stCondLst>
                                    <p:cond delay="0"/>
                                  </p:stCondLst>
                                  <p:childTnLst>
                                    <p:set>
                                      <p:cBhvr>
                                        <p:cTn id="152" dur="1" fill="hold">
                                          <p:stCondLst>
                                            <p:cond delay="0"/>
                                          </p:stCondLst>
                                        </p:cTn>
                                        <p:tgtEl>
                                          <p:spTgt spid="57"/>
                                        </p:tgtEl>
                                        <p:attrNameLst>
                                          <p:attrName>style.visibility</p:attrName>
                                        </p:attrNameLst>
                                      </p:cBhvr>
                                      <p:to>
                                        <p:strVal val="hidden"/>
                                      </p:to>
                                    </p:set>
                                  </p:childTnLst>
                                </p:cTn>
                              </p:par>
                            </p:childTnLst>
                          </p:cTn>
                        </p:par>
                        <p:par>
                          <p:cTn id="153" fill="hold">
                            <p:stCondLst>
                              <p:cond delay="1750"/>
                            </p:stCondLst>
                            <p:childTnLst>
                              <p:par>
                                <p:cTn id="154" presetID="42" presetClass="path" presetSubtype="0" accel="50000" decel="50000" fill="hold" nodeType="afterEffect">
                                  <p:stCondLst>
                                    <p:cond delay="0"/>
                                  </p:stCondLst>
                                  <p:childTnLst>
                                    <p:animMotion origin="layout" path="M 2.08333E-6 3.7037E-6 L 0.05742 0.00115 " pathEditMode="relative" rAng="0" ptsTypes="AA">
                                      <p:cBhvr>
                                        <p:cTn id="155" dur="250" fill="hold"/>
                                        <p:tgtEl>
                                          <p:spTgt spid="64"/>
                                        </p:tgtEl>
                                        <p:attrNameLst>
                                          <p:attrName>ppt_x</p:attrName>
                                          <p:attrName>ppt_y</p:attrName>
                                        </p:attrNameLst>
                                      </p:cBhvr>
                                      <p:rCtr x="2878" y="46"/>
                                    </p:animMotion>
                                  </p:childTnLst>
                                </p:cTn>
                              </p:par>
                            </p:childTnLst>
                          </p:cTn>
                        </p:par>
                        <p:par>
                          <p:cTn id="156" fill="hold">
                            <p:stCondLst>
                              <p:cond delay="2000"/>
                            </p:stCondLst>
                            <p:childTnLst>
                              <p:par>
                                <p:cTn id="157" presetID="1" presetClass="entr" presetSubtype="0" fill="hold" nodeType="afterEffect">
                                  <p:stCondLst>
                                    <p:cond delay="0"/>
                                  </p:stCondLst>
                                  <p:childTnLst>
                                    <p:set>
                                      <p:cBhvr>
                                        <p:cTn id="158" dur="1" fill="hold">
                                          <p:stCondLst>
                                            <p:cond delay="0"/>
                                          </p:stCondLst>
                                        </p:cTn>
                                        <p:tgtEl>
                                          <p:spTgt spid="70"/>
                                        </p:tgtEl>
                                        <p:attrNameLst>
                                          <p:attrName>style.visibility</p:attrName>
                                        </p:attrNameLst>
                                      </p:cBhvr>
                                      <p:to>
                                        <p:strVal val="visible"/>
                                      </p:to>
                                    </p:set>
                                  </p:childTnLst>
                                </p:cTn>
                              </p:par>
                              <p:par>
                                <p:cTn id="159" presetID="1" presetClass="exit" presetSubtype="0" fill="hold" nodeType="withEffect">
                                  <p:stCondLst>
                                    <p:cond delay="0"/>
                                  </p:stCondLst>
                                  <p:childTnLst>
                                    <p:set>
                                      <p:cBhvr>
                                        <p:cTn id="160" dur="1" fill="hold">
                                          <p:stCondLst>
                                            <p:cond delay="0"/>
                                          </p:stCondLst>
                                        </p:cTn>
                                        <p:tgtEl>
                                          <p:spTgt spid="64"/>
                                        </p:tgtEl>
                                        <p:attrNameLst>
                                          <p:attrName>style.visibility</p:attrName>
                                        </p:attrNameLst>
                                      </p:cBhvr>
                                      <p:to>
                                        <p:strVal val="hidden"/>
                                      </p:to>
                                    </p:set>
                                  </p:childTnLst>
                                </p:cTn>
                              </p:par>
                            </p:childTnLst>
                          </p:cTn>
                        </p:par>
                        <p:par>
                          <p:cTn id="161" fill="hold">
                            <p:stCondLst>
                              <p:cond delay="2000"/>
                            </p:stCondLst>
                            <p:childTnLst>
                              <p:par>
                                <p:cTn id="162" presetID="42" presetClass="path" presetSubtype="0" accel="50000" decel="50000" fill="hold" nodeType="afterEffect">
                                  <p:stCondLst>
                                    <p:cond delay="0"/>
                                  </p:stCondLst>
                                  <p:childTnLst>
                                    <p:animMotion origin="layout" path="M 3.95833E-6 -2.59259E-6 L 0.05742 -0.00139 " pathEditMode="relative" rAng="0" ptsTypes="AA">
                                      <p:cBhvr>
                                        <p:cTn id="163" dur="250" fill="hold"/>
                                        <p:tgtEl>
                                          <p:spTgt spid="65"/>
                                        </p:tgtEl>
                                        <p:attrNameLst>
                                          <p:attrName>ppt_x</p:attrName>
                                          <p:attrName>ppt_y</p:attrName>
                                        </p:attrNameLst>
                                      </p:cBhvr>
                                      <p:rCtr x="2865" y="-69"/>
                                    </p:animMotion>
                                  </p:childTnLst>
                                </p:cTn>
                              </p:par>
                            </p:childTnLst>
                          </p:cTn>
                        </p:par>
                        <p:par>
                          <p:cTn id="164" fill="hold">
                            <p:stCondLst>
                              <p:cond delay="2250"/>
                            </p:stCondLst>
                            <p:childTnLst>
                              <p:par>
                                <p:cTn id="165" presetID="1" presetClass="entr" presetSubtype="0" fill="hold" nodeType="afterEffect">
                                  <p:stCondLst>
                                    <p:cond delay="0"/>
                                  </p:stCondLst>
                                  <p:childTnLst>
                                    <p:set>
                                      <p:cBhvr>
                                        <p:cTn id="166" dur="1" fill="hold">
                                          <p:stCondLst>
                                            <p:cond delay="0"/>
                                          </p:stCondLst>
                                        </p:cTn>
                                        <p:tgtEl>
                                          <p:spTgt spid="71"/>
                                        </p:tgtEl>
                                        <p:attrNameLst>
                                          <p:attrName>style.visibility</p:attrName>
                                        </p:attrNameLst>
                                      </p:cBhvr>
                                      <p:to>
                                        <p:strVal val="visible"/>
                                      </p:to>
                                    </p:set>
                                  </p:childTnLst>
                                </p:cTn>
                              </p:par>
                              <p:par>
                                <p:cTn id="167" presetID="1" presetClass="exit" presetSubtype="0" fill="hold" nodeType="withEffect">
                                  <p:stCondLst>
                                    <p:cond delay="0"/>
                                  </p:stCondLst>
                                  <p:childTnLst>
                                    <p:set>
                                      <p:cBhvr>
                                        <p:cTn id="168" dur="1" fill="hold">
                                          <p:stCondLst>
                                            <p:cond delay="0"/>
                                          </p:stCondLst>
                                        </p:cTn>
                                        <p:tgtEl>
                                          <p:spTgt spid="65"/>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9" presetClass="exit" presetSubtype="0" fill="hold" nodeType="clickEffect">
                                  <p:stCondLst>
                                    <p:cond delay="0"/>
                                  </p:stCondLst>
                                  <p:childTnLst>
                                    <p:animEffect transition="out" filter="dissolve">
                                      <p:cBhvr>
                                        <p:cTn id="172" dur="500"/>
                                        <p:tgtEl>
                                          <p:spTgt spid="47"/>
                                        </p:tgtEl>
                                      </p:cBhvr>
                                    </p:animEffect>
                                    <p:set>
                                      <p:cBhvr>
                                        <p:cTn id="173" dur="1" fill="hold">
                                          <p:stCondLst>
                                            <p:cond delay="499"/>
                                          </p:stCondLst>
                                        </p:cTn>
                                        <p:tgtEl>
                                          <p:spTgt spid="47"/>
                                        </p:tgtEl>
                                        <p:attrNameLst>
                                          <p:attrName>style.visibility</p:attrName>
                                        </p:attrNameLst>
                                      </p:cBhvr>
                                      <p:to>
                                        <p:strVal val="hidden"/>
                                      </p:to>
                                    </p:set>
                                  </p:childTnLst>
                                </p:cTn>
                              </p:par>
                            </p:childTnLst>
                          </p:cTn>
                        </p:par>
                        <p:par>
                          <p:cTn id="174" fill="hold">
                            <p:stCondLst>
                              <p:cond delay="500"/>
                            </p:stCondLst>
                            <p:childTnLst>
                              <p:par>
                                <p:cTn id="175" presetID="42" presetClass="path" presetSubtype="0" accel="50000" decel="50000" fill="hold" nodeType="afterEffect">
                                  <p:stCondLst>
                                    <p:cond delay="0"/>
                                  </p:stCondLst>
                                  <p:childTnLst>
                                    <p:animMotion origin="layout" path="M -1.45833E-6 3.7037E-6 L 0.15534 -0.11667 " pathEditMode="relative" rAng="0" ptsTypes="AA">
                                      <p:cBhvr>
                                        <p:cTn id="176" dur="500" fill="hold"/>
                                        <p:tgtEl>
                                          <p:spTgt spid="69"/>
                                        </p:tgtEl>
                                        <p:attrNameLst>
                                          <p:attrName>ppt_x</p:attrName>
                                          <p:attrName>ppt_y</p:attrName>
                                        </p:attrNameLst>
                                      </p:cBhvr>
                                      <p:rCtr x="7760" y="-5833"/>
                                    </p:animMotion>
                                  </p:childTnLst>
                                </p:cTn>
                              </p:par>
                            </p:childTnLst>
                          </p:cTn>
                        </p:par>
                        <p:par>
                          <p:cTn id="177" fill="hold">
                            <p:stCondLst>
                              <p:cond delay="1000"/>
                            </p:stCondLst>
                            <p:childTnLst>
                              <p:par>
                                <p:cTn id="178" presetID="1" presetClass="entr" presetSubtype="0" fill="hold" nodeType="afterEffect">
                                  <p:stCondLst>
                                    <p:cond delay="0"/>
                                  </p:stCondLst>
                                  <p:childTnLst>
                                    <p:set>
                                      <p:cBhvr>
                                        <p:cTn id="179" dur="1" fill="hold">
                                          <p:stCondLst>
                                            <p:cond delay="0"/>
                                          </p:stCondLst>
                                        </p:cTn>
                                        <p:tgtEl>
                                          <p:spTgt spid="72"/>
                                        </p:tgtEl>
                                        <p:attrNameLst>
                                          <p:attrName>style.visibility</p:attrName>
                                        </p:attrNameLst>
                                      </p:cBhvr>
                                      <p:to>
                                        <p:strVal val="visible"/>
                                      </p:to>
                                    </p:set>
                                  </p:childTnLst>
                                </p:cTn>
                              </p:par>
                              <p:par>
                                <p:cTn id="180" presetID="1" presetClass="exit" presetSubtype="0" fill="hold" nodeType="withEffect">
                                  <p:stCondLst>
                                    <p:cond delay="0"/>
                                  </p:stCondLst>
                                  <p:childTnLst>
                                    <p:set>
                                      <p:cBhvr>
                                        <p:cTn id="181" dur="1" fill="hold">
                                          <p:stCondLst>
                                            <p:cond delay="0"/>
                                          </p:stCondLst>
                                        </p:cTn>
                                        <p:tgtEl>
                                          <p:spTgt spid="69"/>
                                        </p:tgtEl>
                                        <p:attrNameLst>
                                          <p:attrName>style.visibility</p:attrName>
                                        </p:attrNameLst>
                                      </p:cBhvr>
                                      <p:to>
                                        <p:strVal val="hidden"/>
                                      </p:to>
                                    </p:set>
                                  </p:childTnLst>
                                </p:cTn>
                              </p:par>
                            </p:childTnLst>
                          </p:cTn>
                        </p:par>
                        <p:par>
                          <p:cTn id="182" fill="hold">
                            <p:stCondLst>
                              <p:cond delay="1000"/>
                            </p:stCondLst>
                            <p:childTnLst>
                              <p:par>
                                <p:cTn id="183" presetID="42" presetClass="path" presetSubtype="0" accel="50000" decel="50000" fill="hold" nodeType="afterEffect">
                                  <p:stCondLst>
                                    <p:cond delay="0"/>
                                  </p:stCondLst>
                                  <p:childTnLst>
                                    <p:animMotion origin="layout" path="M 2.08333E-7 -3.7037E-6 L 0.05729 -3.7037E-6 " pathEditMode="relative" rAng="0" ptsTypes="AA">
                                      <p:cBhvr>
                                        <p:cTn id="184" dur="250" fill="hold"/>
                                        <p:tgtEl>
                                          <p:spTgt spid="70"/>
                                        </p:tgtEl>
                                        <p:attrNameLst>
                                          <p:attrName>ppt_x</p:attrName>
                                          <p:attrName>ppt_y</p:attrName>
                                        </p:attrNameLst>
                                      </p:cBhvr>
                                      <p:rCtr x="2852" y="0"/>
                                    </p:animMotion>
                                  </p:childTnLst>
                                </p:cTn>
                              </p:par>
                            </p:childTnLst>
                          </p:cTn>
                        </p:par>
                        <p:par>
                          <p:cTn id="185" fill="hold">
                            <p:stCondLst>
                              <p:cond delay="1250"/>
                            </p:stCondLst>
                            <p:childTnLst>
                              <p:par>
                                <p:cTn id="186" presetID="1" presetClass="entr" presetSubtype="0" fill="hold" nodeType="afterEffect">
                                  <p:stCondLst>
                                    <p:cond delay="0"/>
                                  </p:stCondLst>
                                  <p:childTnLst>
                                    <p:set>
                                      <p:cBhvr>
                                        <p:cTn id="187" dur="1" fill="hold">
                                          <p:stCondLst>
                                            <p:cond delay="0"/>
                                          </p:stCondLst>
                                        </p:cTn>
                                        <p:tgtEl>
                                          <p:spTgt spid="74"/>
                                        </p:tgtEl>
                                        <p:attrNameLst>
                                          <p:attrName>style.visibility</p:attrName>
                                        </p:attrNameLst>
                                      </p:cBhvr>
                                      <p:to>
                                        <p:strVal val="visible"/>
                                      </p:to>
                                    </p:set>
                                  </p:childTnLst>
                                </p:cTn>
                              </p:par>
                              <p:par>
                                <p:cTn id="188" presetID="1" presetClass="exit" presetSubtype="0" fill="hold" nodeType="withEffect">
                                  <p:stCondLst>
                                    <p:cond delay="0"/>
                                  </p:stCondLst>
                                  <p:childTnLst>
                                    <p:set>
                                      <p:cBhvr>
                                        <p:cTn id="189" dur="1" fill="hold">
                                          <p:stCondLst>
                                            <p:cond delay="0"/>
                                          </p:stCondLst>
                                        </p:cTn>
                                        <p:tgtEl>
                                          <p:spTgt spid="70"/>
                                        </p:tgtEl>
                                        <p:attrNameLst>
                                          <p:attrName>style.visibility</p:attrName>
                                        </p:attrNameLst>
                                      </p:cBhvr>
                                      <p:to>
                                        <p:strVal val="hidden"/>
                                      </p:to>
                                    </p:set>
                                  </p:childTnLst>
                                </p:cTn>
                              </p:par>
                            </p:childTnLst>
                          </p:cTn>
                        </p:par>
                        <p:par>
                          <p:cTn id="190" fill="hold">
                            <p:stCondLst>
                              <p:cond delay="1250"/>
                            </p:stCondLst>
                            <p:childTnLst>
                              <p:par>
                                <p:cTn id="191" presetID="42" presetClass="path" presetSubtype="0" accel="50000" decel="50000" fill="hold" nodeType="afterEffect">
                                  <p:stCondLst>
                                    <p:cond delay="0"/>
                                  </p:stCondLst>
                                  <p:childTnLst>
                                    <p:animMotion origin="layout" path="M 2.08333E-6 -3.7037E-6 L 0.05742 -3.7037E-6 " pathEditMode="relative" rAng="0" ptsTypes="AA">
                                      <p:cBhvr>
                                        <p:cTn id="192" dur="250" fill="hold"/>
                                        <p:tgtEl>
                                          <p:spTgt spid="71"/>
                                        </p:tgtEl>
                                        <p:attrNameLst>
                                          <p:attrName>ppt_x</p:attrName>
                                          <p:attrName>ppt_y</p:attrName>
                                        </p:attrNameLst>
                                      </p:cBhvr>
                                      <p:rCtr x="2878" y="0"/>
                                    </p:animMotion>
                                  </p:childTnLst>
                                </p:cTn>
                              </p:par>
                            </p:childTnLst>
                          </p:cTn>
                        </p:par>
                        <p:par>
                          <p:cTn id="193" fill="hold">
                            <p:stCondLst>
                              <p:cond delay="1500"/>
                            </p:stCondLst>
                            <p:childTnLst>
                              <p:par>
                                <p:cTn id="194" presetID="1" presetClass="entr" presetSubtype="0" fill="hold" nodeType="afterEffect">
                                  <p:stCondLst>
                                    <p:cond delay="0"/>
                                  </p:stCondLst>
                                  <p:childTnLst>
                                    <p:set>
                                      <p:cBhvr>
                                        <p:cTn id="195" dur="1" fill="hold">
                                          <p:stCondLst>
                                            <p:cond delay="0"/>
                                          </p:stCondLst>
                                        </p:cTn>
                                        <p:tgtEl>
                                          <p:spTgt spid="75"/>
                                        </p:tgtEl>
                                        <p:attrNameLst>
                                          <p:attrName>style.visibility</p:attrName>
                                        </p:attrNameLst>
                                      </p:cBhvr>
                                      <p:to>
                                        <p:strVal val="visible"/>
                                      </p:to>
                                    </p:set>
                                  </p:childTnLst>
                                </p:cTn>
                              </p:par>
                              <p:par>
                                <p:cTn id="196" presetID="1" presetClass="exit" presetSubtype="0" fill="hold" nodeType="withEffect">
                                  <p:stCondLst>
                                    <p:cond delay="0"/>
                                  </p:stCondLst>
                                  <p:childTnLst>
                                    <p:set>
                                      <p:cBhvr>
                                        <p:cTn id="197" dur="1" fill="hold">
                                          <p:stCondLst>
                                            <p:cond delay="0"/>
                                          </p:stCondLst>
                                        </p:cTn>
                                        <p:tgtEl>
                                          <p:spTgt spid="71"/>
                                        </p:tgtEl>
                                        <p:attrNameLst>
                                          <p:attrName>style.visibility</p:attrName>
                                        </p:attrNameLst>
                                      </p:cBhvr>
                                      <p:to>
                                        <p:strVal val="hidden"/>
                                      </p:to>
                                    </p:set>
                                  </p:childTnLst>
                                </p:cTn>
                              </p:par>
                            </p:childTnLst>
                          </p:cTn>
                        </p:par>
                        <p:par>
                          <p:cTn id="198" fill="hold">
                            <p:stCondLst>
                              <p:cond delay="1500"/>
                            </p:stCondLst>
                            <p:childTnLst>
                              <p:par>
                                <p:cTn id="199" presetID="9" presetClass="exit" presetSubtype="0" fill="hold" nodeType="afterEffect">
                                  <p:stCondLst>
                                    <p:cond delay="0"/>
                                  </p:stCondLst>
                                  <p:childTnLst>
                                    <p:animEffect transition="out" filter="dissolve">
                                      <p:cBhvr>
                                        <p:cTn id="200" dur="500"/>
                                        <p:tgtEl>
                                          <p:spTgt spid="67"/>
                                        </p:tgtEl>
                                      </p:cBhvr>
                                    </p:animEffect>
                                    <p:set>
                                      <p:cBhvr>
                                        <p:cTn id="201" dur="1" fill="hold">
                                          <p:stCondLst>
                                            <p:cond delay="499"/>
                                          </p:stCondLst>
                                        </p:cTn>
                                        <p:tgtEl>
                                          <p:spTgt spid="67"/>
                                        </p:tgtEl>
                                        <p:attrNameLst>
                                          <p:attrName>style.visibility</p:attrName>
                                        </p:attrNameLst>
                                      </p:cBhvr>
                                      <p:to>
                                        <p:strVal val="hidden"/>
                                      </p:to>
                                    </p:set>
                                  </p:childTnLst>
                                </p:cTn>
                              </p:par>
                            </p:childTnLst>
                          </p:cTn>
                        </p:par>
                        <p:par>
                          <p:cTn id="202" fill="hold">
                            <p:stCondLst>
                              <p:cond delay="2000"/>
                            </p:stCondLst>
                            <p:childTnLst>
                              <p:par>
                                <p:cTn id="203" presetID="42" presetClass="path" presetSubtype="0" accel="50000" decel="50000" fill="hold" nodeType="afterEffect">
                                  <p:stCondLst>
                                    <p:cond delay="0"/>
                                  </p:stCondLst>
                                  <p:childTnLst>
                                    <p:animMotion origin="layout" path="M -1.45833E-6 3.7037E-6 L 0.15287 0.06921 " pathEditMode="relative" rAng="0" ptsTypes="AA">
                                      <p:cBhvr>
                                        <p:cTn id="204" dur="500" fill="hold"/>
                                        <p:tgtEl>
                                          <p:spTgt spid="74"/>
                                        </p:tgtEl>
                                        <p:attrNameLst>
                                          <p:attrName>ppt_x</p:attrName>
                                          <p:attrName>ppt_y</p:attrName>
                                        </p:attrNameLst>
                                      </p:cBhvr>
                                      <p:rCtr x="7643" y="3449"/>
                                    </p:animMotion>
                                  </p:childTnLst>
                                </p:cTn>
                              </p:par>
                            </p:childTnLst>
                          </p:cTn>
                        </p:par>
                        <p:par>
                          <p:cTn id="205" fill="hold">
                            <p:stCondLst>
                              <p:cond delay="2500"/>
                            </p:stCondLst>
                            <p:childTnLst>
                              <p:par>
                                <p:cTn id="206" presetID="1" presetClass="entr" presetSubtype="0" fill="hold" nodeType="afterEffect">
                                  <p:stCondLst>
                                    <p:cond delay="0"/>
                                  </p:stCondLst>
                                  <p:childTnLst>
                                    <p:set>
                                      <p:cBhvr>
                                        <p:cTn id="207" dur="1" fill="hold">
                                          <p:stCondLst>
                                            <p:cond delay="0"/>
                                          </p:stCondLst>
                                        </p:cTn>
                                        <p:tgtEl>
                                          <p:spTgt spid="77"/>
                                        </p:tgtEl>
                                        <p:attrNameLst>
                                          <p:attrName>style.visibility</p:attrName>
                                        </p:attrNameLst>
                                      </p:cBhvr>
                                      <p:to>
                                        <p:strVal val="visible"/>
                                      </p:to>
                                    </p:set>
                                  </p:childTnLst>
                                </p:cTn>
                              </p:par>
                              <p:par>
                                <p:cTn id="208" presetID="1" presetClass="exit" presetSubtype="0" fill="hold" nodeType="withEffect">
                                  <p:stCondLst>
                                    <p:cond delay="0"/>
                                  </p:stCondLst>
                                  <p:childTnLst>
                                    <p:set>
                                      <p:cBhvr>
                                        <p:cTn id="209" dur="1" fill="hold">
                                          <p:stCondLst>
                                            <p:cond delay="0"/>
                                          </p:stCondLst>
                                        </p:cTn>
                                        <p:tgtEl>
                                          <p:spTgt spid="74"/>
                                        </p:tgtEl>
                                        <p:attrNameLst>
                                          <p:attrName>style.visibility</p:attrName>
                                        </p:attrNameLst>
                                      </p:cBhvr>
                                      <p:to>
                                        <p:strVal val="hidden"/>
                                      </p:to>
                                    </p:set>
                                  </p:childTnLst>
                                </p:cTn>
                              </p:par>
                            </p:childTnLst>
                          </p:cTn>
                        </p:par>
                        <p:par>
                          <p:cTn id="210" fill="hold">
                            <p:stCondLst>
                              <p:cond delay="2500"/>
                            </p:stCondLst>
                            <p:childTnLst>
                              <p:par>
                                <p:cTn id="211" presetID="42" presetClass="path" presetSubtype="0" accel="50000" decel="50000" fill="hold" nodeType="afterEffect">
                                  <p:stCondLst>
                                    <p:cond delay="0"/>
                                  </p:stCondLst>
                                  <p:childTnLst>
                                    <p:animMotion origin="layout" path="M 2.08333E-7 3.7037E-6 L 0.05729 0.00115 " pathEditMode="relative" rAng="0" ptsTypes="AA">
                                      <p:cBhvr>
                                        <p:cTn id="212" dur="250" fill="hold"/>
                                        <p:tgtEl>
                                          <p:spTgt spid="75"/>
                                        </p:tgtEl>
                                        <p:attrNameLst>
                                          <p:attrName>ppt_x</p:attrName>
                                          <p:attrName>ppt_y</p:attrName>
                                        </p:attrNameLst>
                                      </p:cBhvr>
                                      <p:rCtr x="2852" y="46"/>
                                    </p:animMotion>
                                  </p:childTnLst>
                                </p:cTn>
                              </p:par>
                            </p:childTnLst>
                          </p:cTn>
                        </p:par>
                        <p:par>
                          <p:cTn id="213" fill="hold">
                            <p:stCondLst>
                              <p:cond delay="2750"/>
                            </p:stCondLst>
                            <p:childTnLst>
                              <p:par>
                                <p:cTn id="214" presetID="1" presetClass="entr" presetSubtype="0" fill="hold" nodeType="afterEffect">
                                  <p:stCondLst>
                                    <p:cond delay="0"/>
                                  </p:stCondLst>
                                  <p:childTnLst>
                                    <p:set>
                                      <p:cBhvr>
                                        <p:cTn id="215" dur="1" fill="hold">
                                          <p:stCondLst>
                                            <p:cond delay="0"/>
                                          </p:stCondLst>
                                        </p:cTn>
                                        <p:tgtEl>
                                          <p:spTgt spid="78"/>
                                        </p:tgtEl>
                                        <p:attrNameLst>
                                          <p:attrName>style.visibility</p:attrName>
                                        </p:attrNameLst>
                                      </p:cBhvr>
                                      <p:to>
                                        <p:strVal val="visible"/>
                                      </p:to>
                                    </p:set>
                                  </p:childTnLst>
                                </p:cTn>
                              </p:par>
                              <p:par>
                                <p:cTn id="216" presetID="1" presetClass="exit" presetSubtype="0" fill="hold" nodeType="withEffect">
                                  <p:stCondLst>
                                    <p:cond delay="0"/>
                                  </p:stCondLst>
                                  <p:childTnLst>
                                    <p:set>
                                      <p:cBhvr>
                                        <p:cTn id="217" dur="1" fill="hold">
                                          <p:stCondLst>
                                            <p:cond delay="0"/>
                                          </p:stCondLst>
                                        </p:cTn>
                                        <p:tgtEl>
                                          <p:spTgt spid="75"/>
                                        </p:tgtEl>
                                        <p:attrNameLst>
                                          <p:attrName>style.visibility</p:attrName>
                                        </p:attrNameLst>
                                      </p:cBhvr>
                                      <p:to>
                                        <p:strVal val="hidden"/>
                                      </p:to>
                                    </p:set>
                                  </p:childTnLst>
                                </p:cTn>
                              </p:par>
                            </p:childTnLst>
                          </p:cTn>
                        </p:par>
                        <p:par>
                          <p:cTn id="218" fill="hold">
                            <p:stCondLst>
                              <p:cond delay="2750"/>
                            </p:stCondLst>
                            <p:childTnLst>
                              <p:par>
                                <p:cTn id="219" presetID="9" presetClass="exit" presetSubtype="0" fill="hold" nodeType="afterEffect">
                                  <p:stCondLst>
                                    <p:cond delay="0"/>
                                  </p:stCondLst>
                                  <p:childTnLst>
                                    <p:animEffect transition="out" filter="dissolve">
                                      <p:cBhvr>
                                        <p:cTn id="220" dur="500"/>
                                        <p:tgtEl>
                                          <p:spTgt spid="72"/>
                                        </p:tgtEl>
                                      </p:cBhvr>
                                    </p:animEffect>
                                    <p:set>
                                      <p:cBhvr>
                                        <p:cTn id="221" dur="1" fill="hold">
                                          <p:stCondLst>
                                            <p:cond delay="499"/>
                                          </p:stCondLst>
                                        </p:cTn>
                                        <p:tgtEl>
                                          <p:spTgt spid="72"/>
                                        </p:tgtEl>
                                        <p:attrNameLst>
                                          <p:attrName>style.visibility</p:attrName>
                                        </p:attrNameLst>
                                      </p:cBhvr>
                                      <p:to>
                                        <p:strVal val="hidden"/>
                                      </p:to>
                                    </p:set>
                                  </p:childTnLst>
                                </p:cTn>
                              </p:par>
                            </p:childTnLst>
                          </p:cTn>
                        </p:par>
                        <p:par>
                          <p:cTn id="222" fill="hold">
                            <p:stCondLst>
                              <p:cond delay="3250"/>
                            </p:stCondLst>
                            <p:childTnLst>
                              <p:par>
                                <p:cTn id="223" presetID="42" presetClass="path" presetSubtype="0" accel="50000" decel="50000" fill="hold" nodeType="afterEffect">
                                  <p:stCondLst>
                                    <p:cond delay="0"/>
                                  </p:stCondLst>
                                  <p:childTnLst>
                                    <p:animMotion origin="layout" path="M -1.45833E-6 3.7037E-6 L 0.15469 -0.11667 " pathEditMode="relative" rAng="0" ptsTypes="AA">
                                      <p:cBhvr>
                                        <p:cTn id="224" dur="500" fill="hold"/>
                                        <p:tgtEl>
                                          <p:spTgt spid="78"/>
                                        </p:tgtEl>
                                        <p:attrNameLst>
                                          <p:attrName>ppt_x</p:attrName>
                                          <p:attrName>ppt_y</p:attrName>
                                        </p:attrNameLst>
                                      </p:cBhvr>
                                      <p:rCtr x="7734" y="-5833"/>
                                    </p:animMotion>
                                  </p:childTnLst>
                                </p:cTn>
                              </p:par>
                            </p:childTnLst>
                          </p:cTn>
                        </p:par>
                        <p:par>
                          <p:cTn id="225" fill="hold">
                            <p:stCondLst>
                              <p:cond delay="3750"/>
                            </p:stCondLst>
                            <p:childTnLst>
                              <p:par>
                                <p:cTn id="226" presetID="1" presetClass="entr" presetSubtype="0" fill="hold" nodeType="afterEffect">
                                  <p:stCondLst>
                                    <p:cond delay="0"/>
                                  </p:stCondLst>
                                  <p:childTnLst>
                                    <p:set>
                                      <p:cBhvr>
                                        <p:cTn id="227" dur="1" fill="hold">
                                          <p:stCondLst>
                                            <p:cond delay="0"/>
                                          </p:stCondLst>
                                        </p:cTn>
                                        <p:tgtEl>
                                          <p:spTgt spid="79"/>
                                        </p:tgtEl>
                                        <p:attrNameLst>
                                          <p:attrName>style.visibility</p:attrName>
                                        </p:attrNameLst>
                                      </p:cBhvr>
                                      <p:to>
                                        <p:strVal val="visible"/>
                                      </p:to>
                                    </p:set>
                                  </p:childTnLst>
                                </p:cTn>
                              </p:par>
                              <p:par>
                                <p:cTn id="228" presetID="1" presetClass="exit" presetSubtype="0" fill="hold" nodeType="withEffect">
                                  <p:stCondLst>
                                    <p:cond delay="0"/>
                                  </p:stCondLst>
                                  <p:childTnLst>
                                    <p:set>
                                      <p:cBhvr>
                                        <p:cTn id="229" dur="1" fill="hold">
                                          <p:stCondLst>
                                            <p:cond delay="0"/>
                                          </p:stCondLst>
                                        </p:cTn>
                                        <p:tgtEl>
                                          <p:spTgt spid="78"/>
                                        </p:tgtEl>
                                        <p:attrNameLst>
                                          <p:attrName>style.visibility</p:attrName>
                                        </p:attrNameLst>
                                      </p:cBhvr>
                                      <p:to>
                                        <p:strVal val="hidden"/>
                                      </p:to>
                                    </p:set>
                                  </p:childTnLst>
                                </p:cTn>
                              </p:par>
                            </p:childTnLst>
                          </p:cTn>
                        </p:par>
                        <p:par>
                          <p:cTn id="230" fill="hold">
                            <p:stCondLst>
                              <p:cond delay="3750"/>
                            </p:stCondLst>
                            <p:childTnLst>
                              <p:par>
                                <p:cTn id="231" presetID="9" presetClass="exit" presetSubtype="0" fill="hold" nodeType="afterEffect">
                                  <p:stCondLst>
                                    <p:cond delay="0"/>
                                  </p:stCondLst>
                                  <p:childTnLst>
                                    <p:animEffect transition="out" filter="dissolve">
                                      <p:cBhvr>
                                        <p:cTn id="232" dur="500"/>
                                        <p:tgtEl>
                                          <p:spTgt spid="77"/>
                                        </p:tgtEl>
                                      </p:cBhvr>
                                    </p:animEffect>
                                    <p:set>
                                      <p:cBhvr>
                                        <p:cTn id="233" dur="1" fill="hold">
                                          <p:stCondLst>
                                            <p:cond delay="499"/>
                                          </p:stCondLst>
                                        </p:cTn>
                                        <p:tgtEl>
                                          <p:spTgt spid="77"/>
                                        </p:tgtEl>
                                        <p:attrNameLst>
                                          <p:attrName>style.visibility</p:attrName>
                                        </p:attrNameLst>
                                      </p:cBhvr>
                                      <p:to>
                                        <p:strVal val="hidden"/>
                                      </p:to>
                                    </p:set>
                                  </p:childTnLst>
                                </p:cTn>
                              </p:par>
                            </p:childTnLst>
                          </p:cTn>
                        </p:par>
                        <p:par>
                          <p:cTn id="234" fill="hold">
                            <p:stCondLst>
                              <p:cond delay="4250"/>
                            </p:stCondLst>
                            <p:childTnLst>
                              <p:par>
                                <p:cTn id="235" presetID="9" presetClass="exit" presetSubtype="0" fill="hold" nodeType="afterEffect">
                                  <p:stCondLst>
                                    <p:cond delay="0"/>
                                  </p:stCondLst>
                                  <p:childTnLst>
                                    <p:animEffect transition="out" filter="dissolve">
                                      <p:cBhvr>
                                        <p:cTn id="236" dur="500"/>
                                        <p:tgtEl>
                                          <p:spTgt spid="79"/>
                                        </p:tgtEl>
                                      </p:cBhvr>
                                    </p:animEffect>
                                    <p:set>
                                      <p:cBhvr>
                                        <p:cTn id="237" dur="1" fill="hold">
                                          <p:stCondLst>
                                            <p:cond delay="49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368ED-AF33-EDA0-C6A8-52C6884CC3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DA496-FD8E-C1AD-C347-55BDA980A5DF}"/>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569DD9AA-C5CE-DC2C-42E4-983E06E58ED6}"/>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4" name="Rectangle: Rounded Corners 3">
            <a:extLst>
              <a:ext uri="{FF2B5EF4-FFF2-40B4-BE49-F238E27FC236}">
                <a16:creationId xmlns:a16="http://schemas.microsoft.com/office/drawing/2014/main" id="{CD4EA1E4-0D5D-EDB2-6C48-E632AADBB910}"/>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Balancing</a:t>
            </a:r>
          </a:p>
        </p:txBody>
      </p:sp>
      <p:sp>
        <p:nvSpPr>
          <p:cNvPr id="5" name="Rectangle: Rounded Corners 4">
            <a:extLst>
              <a:ext uri="{FF2B5EF4-FFF2-40B4-BE49-F238E27FC236}">
                <a16:creationId xmlns:a16="http://schemas.microsoft.com/office/drawing/2014/main" id="{033374B5-8931-9D3B-F131-1942D0D8E9EA}"/>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Tree>
    <p:extLst>
      <p:ext uri="{BB962C8B-B14F-4D97-AF65-F5344CB8AC3E}">
        <p14:creationId xmlns:p14="http://schemas.microsoft.com/office/powerpoint/2010/main" val="122999134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AF7FA8-B64B-2933-E146-127D55A10D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F57997-0711-2DD5-D7DA-0EEB5C369FB8}"/>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509F4566-40AE-BE61-C892-F60E341D8DFB}"/>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Message Ordering</a:t>
            </a:r>
          </a:p>
        </p:txBody>
      </p:sp>
      <p:sp>
        <p:nvSpPr>
          <p:cNvPr id="4" name="Rectangle: Rounded Corners 3">
            <a:extLst>
              <a:ext uri="{FF2B5EF4-FFF2-40B4-BE49-F238E27FC236}">
                <a16:creationId xmlns:a16="http://schemas.microsoft.com/office/drawing/2014/main" id="{DB823EA4-87F4-8FB7-5D59-8F2E74F59DC3}"/>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 in Coordination</a:t>
            </a:r>
          </a:p>
        </p:txBody>
      </p:sp>
      <p:sp>
        <p:nvSpPr>
          <p:cNvPr id="5" name="Rectangle: Rounded Corners 4">
            <a:extLst>
              <a:ext uri="{FF2B5EF4-FFF2-40B4-BE49-F238E27FC236}">
                <a16:creationId xmlns:a16="http://schemas.microsoft.com/office/drawing/2014/main" id="{F7C1EC77-2025-07CE-D5A9-6F800245B64A}"/>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Contention</a:t>
            </a:r>
          </a:p>
        </p:txBody>
      </p:sp>
    </p:spTree>
    <p:extLst>
      <p:ext uri="{BB962C8B-B14F-4D97-AF65-F5344CB8AC3E}">
        <p14:creationId xmlns:p14="http://schemas.microsoft.com/office/powerpoint/2010/main" val="22294642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FA8BDB-8943-259F-F33B-239895C898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3509DC-111D-847D-DD36-111B753A416F}"/>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A689B897-B58C-BE43-88D0-EAAD2759825F}"/>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Task Processing</a:t>
            </a:r>
          </a:p>
        </p:txBody>
      </p:sp>
      <p:sp>
        <p:nvSpPr>
          <p:cNvPr id="4" name="Rectangle: Rounded Corners 3">
            <a:extLst>
              <a:ext uri="{FF2B5EF4-FFF2-40B4-BE49-F238E27FC236}">
                <a16:creationId xmlns:a16="http://schemas.microsoft.com/office/drawing/2014/main" id="{0DC38DFA-B0B0-6A5A-2E15-97210CC25F9F}"/>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Processing</a:t>
            </a:r>
          </a:p>
        </p:txBody>
      </p:sp>
      <p:sp>
        <p:nvSpPr>
          <p:cNvPr id="5" name="Rectangle: Rounded Corners 4">
            <a:extLst>
              <a:ext uri="{FF2B5EF4-FFF2-40B4-BE49-F238E27FC236}">
                <a16:creationId xmlns:a16="http://schemas.microsoft.com/office/drawing/2014/main" id="{57697E55-2640-8257-8797-2EF7E19F03CD}"/>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Order Processing</a:t>
            </a:r>
          </a:p>
        </p:txBody>
      </p:sp>
    </p:spTree>
    <p:extLst>
      <p:ext uri="{BB962C8B-B14F-4D97-AF65-F5344CB8AC3E}">
        <p14:creationId xmlns:p14="http://schemas.microsoft.com/office/powerpoint/2010/main" val="73550140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5E5F9-DF7A-BD5C-AABC-5CAD418C8B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60AB87-7D25-D86D-50B4-53F3C5726F0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E390AE44-64CC-FFAF-C77F-7AC0B65B6D21}"/>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DBB41CC7-64C8-A6A6-6449-C8B8C1B101CF}"/>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12438628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A6854-37AA-C79C-1F83-8ECAC0735786}"/>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1184B4D3-4794-FC19-1303-74BC8F314994}"/>
              </a:ext>
            </a:extLst>
          </p:cNvPr>
          <p:cNvPicPr>
            <a:picLocks noChangeAspect="1"/>
          </p:cNvPicPr>
          <p:nvPr/>
        </p:nvPicPr>
        <p:blipFill>
          <a:blip r:embed="rId3"/>
          <a:stretch>
            <a:fillRect/>
          </a:stretch>
        </p:blipFill>
        <p:spPr>
          <a:xfrm>
            <a:off x="4639025" y="1510430"/>
            <a:ext cx="6540233" cy="4369373"/>
          </a:xfrm>
          <a:prstGeom prst="rect">
            <a:avLst/>
          </a:prstGeom>
        </p:spPr>
      </p:pic>
      <p:sp>
        <p:nvSpPr>
          <p:cNvPr id="2" name="Title 1">
            <a:extLst>
              <a:ext uri="{FF2B5EF4-FFF2-40B4-BE49-F238E27FC236}">
                <a16:creationId xmlns:a16="http://schemas.microsoft.com/office/drawing/2014/main" id="{2E9DCBC7-1574-6A51-2773-C4CFAD63F8AF}"/>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9A1347A-6E89-30F2-C0D8-41BE3B22F6A3}"/>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BA4C6721-8718-6AE0-E0A1-BFA251613F9A}"/>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Tree>
    <p:extLst>
      <p:ext uri="{BB962C8B-B14F-4D97-AF65-F5344CB8AC3E}">
        <p14:creationId xmlns:p14="http://schemas.microsoft.com/office/powerpoint/2010/main" val="275128647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ECDF51-AD66-0B4A-1EE9-C08D054A89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0BC736-6642-BB8E-0659-6C1DE3718B8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4BA236F-45F8-0E7D-4337-0807FCDE353A}"/>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2755166C-6860-7E74-5D80-293005667B3A}"/>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6C0FE30D-58F0-1897-9CA9-906006FAC18D}"/>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pic>
        <p:nvPicPr>
          <p:cNvPr id="7" name="Picture 6">
            <a:extLst>
              <a:ext uri="{FF2B5EF4-FFF2-40B4-BE49-F238E27FC236}">
                <a16:creationId xmlns:a16="http://schemas.microsoft.com/office/drawing/2014/main" id="{C3C45E4A-CE35-15B4-A691-A1344C3D8404}"/>
              </a:ext>
            </a:extLst>
          </p:cNvPr>
          <p:cNvPicPr>
            <a:picLocks noChangeAspect="1"/>
          </p:cNvPicPr>
          <p:nvPr/>
        </p:nvPicPr>
        <p:blipFill>
          <a:blip r:embed="rId3"/>
          <a:stretch>
            <a:fillRect/>
          </a:stretch>
        </p:blipFill>
        <p:spPr>
          <a:xfrm>
            <a:off x="4622949" y="1510431"/>
            <a:ext cx="6150293" cy="4694426"/>
          </a:xfrm>
          <a:prstGeom prst="rect">
            <a:avLst/>
          </a:prstGeom>
        </p:spPr>
      </p:pic>
    </p:spTree>
    <p:extLst>
      <p:ext uri="{BB962C8B-B14F-4D97-AF65-F5344CB8AC3E}">
        <p14:creationId xmlns:p14="http://schemas.microsoft.com/office/powerpoint/2010/main" val="283956705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81DBEF-6BD8-0D29-EEDF-149C46745F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655164-98AE-CD67-8D22-96354781FF96}"/>
              </a:ext>
            </a:extLst>
          </p:cNvPr>
          <p:cNvSpPr>
            <a:spLocks noGrp="1"/>
          </p:cNvSpPr>
          <p:nvPr>
            <p:ph type="title"/>
          </p:nvPr>
        </p:nvSpPr>
        <p:spPr/>
        <p:txBody>
          <a:bodyPr/>
          <a:lstStyle/>
          <a:p>
            <a:r>
              <a:rPr lang="en-US" dirty="0"/>
              <a:t>Lots of Messaging Patterns</a:t>
            </a:r>
          </a:p>
        </p:txBody>
      </p:sp>
      <p:sp>
        <p:nvSpPr>
          <p:cNvPr id="3" name="Content Placeholder 2">
            <a:extLst>
              <a:ext uri="{FF2B5EF4-FFF2-40B4-BE49-F238E27FC236}">
                <a16:creationId xmlns:a16="http://schemas.microsoft.com/office/drawing/2014/main" id="{515D27BC-FE21-D948-0280-5CBCC2639756}"/>
              </a:ext>
            </a:extLst>
          </p:cNvPr>
          <p:cNvSpPr>
            <a:spLocks noGrp="1"/>
          </p:cNvSpPr>
          <p:nvPr>
            <p:ph idx="1"/>
          </p:nvPr>
        </p:nvSpPr>
        <p:spPr/>
        <p:txBody>
          <a:bodyPr numCol="4">
            <a:normAutofit fontScale="40000" lnSpcReduction="20000"/>
          </a:bodyPr>
          <a:lstStyle/>
          <a:p>
            <a:pPr marL="0" indent="0">
              <a:buNone/>
            </a:pPr>
            <a:r>
              <a:rPr lang="en-US" b="1" u="sng" dirty="0"/>
              <a:t>Basic Messaging Patterns</a:t>
            </a:r>
            <a:endParaRPr lang="en-US" dirty="0"/>
          </a:p>
          <a:p>
            <a:r>
              <a:rPr lang="en-US" dirty="0">
                <a:highlight>
                  <a:srgbClr val="00FF00"/>
                </a:highlight>
              </a:rPr>
              <a:t>Point-to-Point Messaging</a:t>
            </a:r>
          </a:p>
          <a:p>
            <a:r>
              <a:rPr lang="en-US" dirty="0">
                <a:highlight>
                  <a:srgbClr val="00FF00"/>
                </a:highlight>
              </a:rPr>
              <a:t>Publish/Subscribe Messaging</a:t>
            </a:r>
          </a:p>
          <a:p>
            <a:r>
              <a:rPr lang="en-US" dirty="0">
                <a:highlight>
                  <a:srgbClr val="00FF00"/>
                </a:highlight>
              </a:rPr>
              <a:t>Request/Reply</a:t>
            </a:r>
          </a:p>
          <a:p>
            <a:r>
              <a:rPr lang="en-US" dirty="0">
                <a:highlight>
                  <a:srgbClr val="00FF00"/>
                </a:highlight>
              </a:rPr>
              <a:t>Competing Consumers</a:t>
            </a:r>
          </a:p>
          <a:p>
            <a:r>
              <a:rPr lang="en-US" dirty="0">
                <a:highlight>
                  <a:srgbClr val="FFFF00"/>
                </a:highlight>
              </a:rPr>
              <a:t>Dead Letter Queues</a:t>
            </a:r>
          </a:p>
          <a:p>
            <a:pPr marL="0" indent="0">
              <a:buNone/>
            </a:pPr>
            <a:br>
              <a:rPr lang="en-US" dirty="0"/>
            </a:br>
            <a:r>
              <a:rPr lang="en-US" b="1" u="sng" dirty="0"/>
              <a:t>Advanced Messaging Patterns</a:t>
            </a:r>
            <a:endParaRPr lang="en-US" dirty="0"/>
          </a:p>
          <a:p>
            <a:r>
              <a:rPr lang="en-US" dirty="0">
                <a:highlight>
                  <a:srgbClr val="FFFF00"/>
                </a:highlight>
              </a:rPr>
              <a:t>Event Streaming</a:t>
            </a:r>
          </a:p>
          <a:p>
            <a:r>
              <a:rPr lang="en-US" dirty="0"/>
              <a:t>Broadcast Pattern</a:t>
            </a:r>
          </a:p>
          <a:p>
            <a:r>
              <a:rPr lang="en-US" dirty="0">
                <a:highlight>
                  <a:srgbClr val="FFFF00"/>
                </a:highlight>
              </a:rPr>
              <a:t>Aggregation Pattern</a:t>
            </a:r>
          </a:p>
          <a:p>
            <a:r>
              <a:rPr lang="en-US" dirty="0"/>
              <a:t>Bidirectional Synchronization Pattern</a:t>
            </a:r>
          </a:p>
          <a:p>
            <a:r>
              <a:rPr lang="en-US" dirty="0"/>
              <a:t>Correlation Pattern</a:t>
            </a:r>
          </a:p>
          <a:p>
            <a:endParaRPr lang="en-US" dirty="0"/>
          </a:p>
          <a:p>
            <a:pPr marL="0" indent="0">
              <a:buNone/>
            </a:pPr>
            <a:endParaRPr lang="en-US" b="1" u="sng" dirty="0"/>
          </a:p>
          <a:p>
            <a:pPr marL="0" indent="0">
              <a:buNone/>
            </a:pPr>
            <a:r>
              <a:rPr lang="en-US" b="1" u="sng" dirty="0"/>
              <a:t>Design and Integration Patterns</a:t>
            </a:r>
            <a:endParaRPr lang="en-US" dirty="0"/>
          </a:p>
          <a:p>
            <a:r>
              <a:rPr lang="en-US" dirty="0"/>
              <a:t>Choreography</a:t>
            </a:r>
          </a:p>
          <a:p>
            <a:r>
              <a:rPr lang="en-US" dirty="0"/>
              <a:t>Orchestration</a:t>
            </a:r>
          </a:p>
          <a:p>
            <a:r>
              <a:rPr lang="en-US" dirty="0"/>
              <a:t>Error Handling and Retry Policies</a:t>
            </a:r>
          </a:p>
          <a:p>
            <a:r>
              <a:rPr lang="en-US" dirty="0"/>
              <a:t>Message Filter</a:t>
            </a:r>
          </a:p>
          <a:p>
            <a:r>
              <a:rPr lang="en-US" dirty="0"/>
              <a:t>Recipient List</a:t>
            </a:r>
          </a:p>
          <a:p>
            <a:r>
              <a:rPr lang="en-US" dirty="0"/>
              <a:t>Splitter</a:t>
            </a:r>
          </a:p>
          <a:p>
            <a:r>
              <a:rPr lang="en-US" dirty="0"/>
              <a:t>Aggregator</a:t>
            </a:r>
          </a:p>
          <a:p>
            <a:r>
              <a:rPr lang="en-US" dirty="0" err="1"/>
              <a:t>Resequencer</a:t>
            </a:r>
            <a:endParaRPr lang="en-US" dirty="0"/>
          </a:p>
          <a:p>
            <a:r>
              <a:rPr lang="en-US" dirty="0"/>
              <a:t>Composed Message Processor</a:t>
            </a:r>
          </a:p>
          <a:p>
            <a:r>
              <a:rPr lang="en-US" dirty="0"/>
              <a:t>Composed Message Processor</a:t>
            </a:r>
          </a:p>
          <a:p>
            <a:r>
              <a:rPr lang="en-US" dirty="0">
                <a:highlight>
                  <a:srgbClr val="FFFF00"/>
                </a:highlight>
              </a:rPr>
              <a:t>Scatter-Gather</a:t>
            </a:r>
          </a:p>
          <a:p>
            <a:r>
              <a:rPr lang="en-US" dirty="0"/>
              <a:t>Routing Slip</a:t>
            </a:r>
          </a:p>
          <a:p>
            <a:r>
              <a:rPr lang="en-US" dirty="0"/>
              <a:t>Process Manager</a:t>
            </a:r>
          </a:p>
          <a:p>
            <a:r>
              <a:rPr lang="en-US" dirty="0"/>
              <a:t>Message Broker</a:t>
            </a:r>
          </a:p>
          <a:p>
            <a:r>
              <a:rPr lang="en-US" dirty="0"/>
              <a:t>Message Translator</a:t>
            </a:r>
          </a:p>
          <a:p>
            <a:r>
              <a:rPr lang="en-US" dirty="0"/>
              <a:t>Envelope Wrapper</a:t>
            </a:r>
          </a:p>
          <a:p>
            <a:r>
              <a:rPr lang="en-US" dirty="0"/>
              <a:t>Content Enricher</a:t>
            </a:r>
          </a:p>
          <a:p>
            <a:r>
              <a:rPr lang="en-US" dirty="0"/>
              <a:t>Content Filter</a:t>
            </a:r>
          </a:p>
          <a:p>
            <a:r>
              <a:rPr lang="en-US" dirty="0">
                <a:highlight>
                  <a:srgbClr val="FFFF00"/>
                </a:highlight>
              </a:rPr>
              <a:t>Claim Check</a:t>
            </a:r>
          </a:p>
          <a:p>
            <a:r>
              <a:rPr lang="en-US" dirty="0"/>
              <a:t>Normalizer</a:t>
            </a:r>
          </a:p>
          <a:p>
            <a:r>
              <a:rPr lang="en-US" dirty="0"/>
              <a:t>Canonical Data Model</a:t>
            </a:r>
          </a:p>
          <a:p>
            <a:r>
              <a:rPr lang="en-US" dirty="0">
                <a:highlight>
                  <a:srgbClr val="FFFF00"/>
                </a:highlight>
              </a:rPr>
              <a:t>Transactional Queues</a:t>
            </a:r>
          </a:p>
          <a:p>
            <a:r>
              <a:rPr lang="en-US" dirty="0">
                <a:highlight>
                  <a:srgbClr val="FFFF00"/>
                </a:highlight>
              </a:rPr>
              <a:t>Saga</a:t>
            </a:r>
          </a:p>
          <a:p>
            <a:r>
              <a:rPr lang="en-US" dirty="0">
                <a:highlight>
                  <a:srgbClr val="FFFF00"/>
                </a:highlight>
              </a:rPr>
              <a:t>Sequence Convoy</a:t>
            </a:r>
          </a:p>
          <a:p>
            <a:r>
              <a:rPr lang="en-US" dirty="0">
                <a:highlight>
                  <a:srgbClr val="FFFF00"/>
                </a:highlight>
              </a:rPr>
              <a:t>Transactional Outbox</a:t>
            </a:r>
          </a:p>
          <a:p>
            <a:endParaRPr lang="en-US" dirty="0"/>
          </a:p>
          <a:p>
            <a:pPr marL="0" indent="0">
              <a:buNone/>
            </a:pPr>
            <a:r>
              <a:rPr lang="en-US" b="1" u="sng" dirty="0"/>
              <a:t>System Management Patterns</a:t>
            </a:r>
            <a:endParaRPr lang="en-US" dirty="0"/>
          </a:p>
          <a:p>
            <a:r>
              <a:rPr lang="en-US" dirty="0"/>
              <a:t>Message Endpoint</a:t>
            </a:r>
          </a:p>
          <a:p>
            <a:r>
              <a:rPr lang="en-US" dirty="0"/>
              <a:t>Messaging Gateway</a:t>
            </a:r>
          </a:p>
          <a:p>
            <a:r>
              <a:rPr lang="en-US" dirty="0"/>
              <a:t>Durable Subscriber</a:t>
            </a:r>
          </a:p>
          <a:p>
            <a:r>
              <a:rPr lang="en-US" dirty="0">
                <a:highlight>
                  <a:srgbClr val="FFFF00"/>
                </a:highlight>
              </a:rPr>
              <a:t>Idempotent Receiver</a:t>
            </a:r>
          </a:p>
          <a:p>
            <a:r>
              <a:rPr lang="en-US" dirty="0"/>
              <a:t>Service Activator</a:t>
            </a:r>
          </a:p>
          <a:p>
            <a:r>
              <a:rPr lang="en-US" dirty="0"/>
              <a:t>Polling Consumer</a:t>
            </a:r>
          </a:p>
          <a:p>
            <a:r>
              <a:rPr lang="en-US" dirty="0"/>
              <a:t>Event-Driven Consumer</a:t>
            </a:r>
          </a:p>
          <a:p>
            <a:r>
              <a:rPr lang="en-US" dirty="0"/>
              <a:t>Message Dispatcher</a:t>
            </a:r>
          </a:p>
          <a:p>
            <a:r>
              <a:rPr lang="en-US" dirty="0"/>
              <a:t>Selective Consumer</a:t>
            </a:r>
          </a:p>
          <a:p>
            <a:r>
              <a:rPr lang="en-US" dirty="0"/>
              <a:t>Wire Tap</a:t>
            </a:r>
          </a:p>
          <a:p>
            <a:r>
              <a:rPr lang="en-US" dirty="0"/>
              <a:t>Message History</a:t>
            </a:r>
          </a:p>
          <a:p>
            <a:r>
              <a:rPr lang="en-US" dirty="0"/>
              <a:t>Message Store</a:t>
            </a:r>
          </a:p>
          <a:p>
            <a:r>
              <a:rPr lang="en-US" dirty="0"/>
              <a:t>Smart Proxy</a:t>
            </a:r>
          </a:p>
          <a:p>
            <a:r>
              <a:rPr lang="en-US" dirty="0"/>
              <a:t>Test Message Channel</a:t>
            </a:r>
          </a:p>
          <a:p>
            <a:r>
              <a:rPr lang="en-US" dirty="0" err="1"/>
              <a:t>Purger</a:t>
            </a:r>
            <a:endParaRPr lang="en-US" dirty="0"/>
          </a:p>
          <a:p>
            <a:r>
              <a:rPr lang="en-US" dirty="0">
                <a:highlight>
                  <a:srgbClr val="FFFF00"/>
                </a:highlight>
              </a:rPr>
              <a:t>Message Scheduler</a:t>
            </a:r>
          </a:p>
          <a:p>
            <a:endParaRPr lang="en-US" dirty="0"/>
          </a:p>
          <a:p>
            <a:pPr marL="0" indent="0">
              <a:buNone/>
            </a:pPr>
            <a:r>
              <a:rPr lang="en-US" b="1" u="sng" dirty="0"/>
              <a:t>Other Key Concepts</a:t>
            </a:r>
          </a:p>
          <a:p>
            <a:r>
              <a:rPr lang="en-US" dirty="0">
                <a:highlight>
                  <a:srgbClr val="FFFF00"/>
                </a:highlight>
              </a:rPr>
              <a:t>Message Routing</a:t>
            </a:r>
          </a:p>
          <a:p>
            <a:r>
              <a:rPr lang="en-US" dirty="0">
                <a:highlight>
                  <a:srgbClr val="FFFF00"/>
                </a:highlight>
              </a:rPr>
              <a:t>Message Filtering</a:t>
            </a:r>
          </a:p>
          <a:p>
            <a:r>
              <a:rPr lang="en-US" dirty="0">
                <a:highlight>
                  <a:srgbClr val="FFFF00"/>
                </a:highlight>
              </a:rPr>
              <a:t>Circuit Breaker</a:t>
            </a:r>
          </a:p>
          <a:p>
            <a:r>
              <a:rPr lang="en-US" dirty="0">
                <a:highlight>
                  <a:srgbClr val="FFFF00"/>
                </a:highlight>
              </a:rPr>
              <a:t>Exactly Once Processing</a:t>
            </a:r>
          </a:p>
        </p:txBody>
      </p:sp>
    </p:spTree>
    <p:extLst>
      <p:ext uri="{BB962C8B-B14F-4D97-AF65-F5344CB8AC3E}">
        <p14:creationId xmlns:p14="http://schemas.microsoft.com/office/powerpoint/2010/main" val="179608028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C81F4-3971-677C-2D5A-BDEE15B0E1A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5FD261-8800-75E8-950A-CE004C0C2AF3}"/>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18DF3793-5112-04DE-2209-8234B80C5FC1}"/>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0D3DB510-81AE-3F9F-EF7E-75BA00461332}"/>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FB886B6A-50E7-F00C-605A-D601DFF98382}"/>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5" name="Rectangle: Rounded Corners 4">
            <a:extLst>
              <a:ext uri="{FF2B5EF4-FFF2-40B4-BE49-F238E27FC236}">
                <a16:creationId xmlns:a16="http://schemas.microsoft.com/office/drawing/2014/main" id="{804ED6A5-09C4-864B-1021-6AE8840A61B7}"/>
              </a:ext>
            </a:extLst>
          </p:cNvPr>
          <p:cNvSpPr/>
          <p:nvPr/>
        </p:nvSpPr>
        <p:spPr>
          <a:xfrm>
            <a:off x="147274" y="3512288"/>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Competing Consumers</a:t>
            </a:r>
          </a:p>
        </p:txBody>
      </p:sp>
      <p:pic>
        <p:nvPicPr>
          <p:cNvPr id="9" name="Picture 8">
            <a:extLst>
              <a:ext uri="{FF2B5EF4-FFF2-40B4-BE49-F238E27FC236}">
                <a16:creationId xmlns:a16="http://schemas.microsoft.com/office/drawing/2014/main" id="{AABFA899-AD3C-F520-08CE-C7C13B6828BD}"/>
              </a:ext>
            </a:extLst>
          </p:cNvPr>
          <p:cNvPicPr>
            <a:picLocks noChangeAspect="1"/>
          </p:cNvPicPr>
          <p:nvPr/>
        </p:nvPicPr>
        <p:blipFill>
          <a:blip r:embed="rId3"/>
          <a:stretch>
            <a:fillRect/>
          </a:stretch>
        </p:blipFill>
        <p:spPr>
          <a:xfrm>
            <a:off x="4404048" y="1510431"/>
            <a:ext cx="5844769" cy="4778402"/>
          </a:xfrm>
          <a:prstGeom prst="rect">
            <a:avLst/>
          </a:prstGeom>
          <a:ln>
            <a:solidFill>
              <a:schemeClr val="accent1"/>
            </a:solidFill>
          </a:ln>
        </p:spPr>
      </p:pic>
      <p:pic>
        <p:nvPicPr>
          <p:cNvPr id="11" name="Picture 10">
            <a:extLst>
              <a:ext uri="{FF2B5EF4-FFF2-40B4-BE49-F238E27FC236}">
                <a16:creationId xmlns:a16="http://schemas.microsoft.com/office/drawing/2014/main" id="{B9D73F4A-3FF6-172C-3DD3-764BF4E4C639}"/>
              </a:ext>
            </a:extLst>
          </p:cNvPr>
          <p:cNvPicPr>
            <a:picLocks noChangeAspect="1"/>
          </p:cNvPicPr>
          <p:nvPr/>
        </p:nvPicPr>
        <p:blipFill>
          <a:blip r:embed="rId4"/>
          <a:stretch>
            <a:fillRect/>
          </a:stretch>
        </p:blipFill>
        <p:spPr>
          <a:xfrm>
            <a:off x="4678132" y="1690688"/>
            <a:ext cx="5844769" cy="4768633"/>
          </a:xfrm>
          <a:prstGeom prst="rect">
            <a:avLst/>
          </a:prstGeom>
          <a:ln>
            <a:solidFill>
              <a:schemeClr val="accent1"/>
            </a:solidFill>
          </a:ln>
        </p:spPr>
      </p:pic>
    </p:spTree>
    <p:extLst>
      <p:ext uri="{BB962C8B-B14F-4D97-AF65-F5344CB8AC3E}">
        <p14:creationId xmlns:p14="http://schemas.microsoft.com/office/powerpoint/2010/main" val="15765713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9"/>
                                        </p:tgtEl>
                                        <p:attrNameLst>
                                          <p:attrName>style.opacity</p:attrName>
                                        </p:attrNameLst>
                                      </p:cBhvr>
                                      <p:to>
                                        <p:strVal val="0.25"/>
                                      </p:to>
                                    </p:set>
                                    <p:animEffect filter="image" prLst="opacity: 0.25">
                                      <p:cBhvr rctx="IE">
                                        <p:cTn id="7" dur="indefinite"/>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C0F1FD-08AA-0F1B-FB17-F68D453A48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24C8D38-3F65-49F1-46FA-40CE39C9718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AEA03EA5-E7C4-84A4-111C-6BC4BF5801FB}"/>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C7D68F4E-B3E3-6421-94CF-060BED580949}"/>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2A4457DC-0AA4-1623-27DC-2B5FBF1CB989}"/>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5" name="Rectangle: Rounded Corners 4">
            <a:extLst>
              <a:ext uri="{FF2B5EF4-FFF2-40B4-BE49-F238E27FC236}">
                <a16:creationId xmlns:a16="http://schemas.microsoft.com/office/drawing/2014/main" id="{8A705E6D-3A50-0AB9-24DB-896CED11E051}"/>
              </a:ext>
            </a:extLst>
          </p:cNvPr>
          <p:cNvSpPr/>
          <p:nvPr/>
        </p:nvSpPr>
        <p:spPr>
          <a:xfrm>
            <a:off x="147274" y="3512288"/>
            <a:ext cx="3839933"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Competing Consumers</a:t>
            </a:r>
          </a:p>
        </p:txBody>
      </p:sp>
      <p:sp>
        <p:nvSpPr>
          <p:cNvPr id="7" name="Rectangle: Rounded Corners 6">
            <a:extLst>
              <a:ext uri="{FF2B5EF4-FFF2-40B4-BE49-F238E27FC236}">
                <a16:creationId xmlns:a16="http://schemas.microsoft.com/office/drawing/2014/main" id="{393CC7D8-D198-9D84-8C26-78451C7B5AFD}"/>
              </a:ext>
            </a:extLst>
          </p:cNvPr>
          <p:cNvSpPr/>
          <p:nvPr/>
        </p:nvSpPr>
        <p:spPr>
          <a:xfrm>
            <a:off x="147273" y="4175051"/>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10" name="Picture 9">
            <a:extLst>
              <a:ext uri="{FF2B5EF4-FFF2-40B4-BE49-F238E27FC236}">
                <a16:creationId xmlns:a16="http://schemas.microsoft.com/office/drawing/2014/main" id="{5512BAFA-3825-9FF9-6E92-A0369AB7F230}"/>
              </a:ext>
            </a:extLst>
          </p:cNvPr>
          <p:cNvPicPr>
            <a:picLocks noChangeAspect="1"/>
          </p:cNvPicPr>
          <p:nvPr/>
        </p:nvPicPr>
        <p:blipFill>
          <a:blip r:embed="rId3"/>
          <a:stretch>
            <a:fillRect/>
          </a:stretch>
        </p:blipFill>
        <p:spPr>
          <a:xfrm>
            <a:off x="6096001" y="1488262"/>
            <a:ext cx="3749036" cy="1940738"/>
          </a:xfrm>
          <a:prstGeom prst="rect">
            <a:avLst/>
          </a:prstGeom>
        </p:spPr>
      </p:pic>
      <p:pic>
        <p:nvPicPr>
          <p:cNvPr id="13" name="Picture 12">
            <a:extLst>
              <a:ext uri="{FF2B5EF4-FFF2-40B4-BE49-F238E27FC236}">
                <a16:creationId xmlns:a16="http://schemas.microsoft.com/office/drawing/2014/main" id="{04E19838-3D5D-A69A-E46A-B94E787B3998}"/>
              </a:ext>
            </a:extLst>
          </p:cNvPr>
          <p:cNvPicPr>
            <a:picLocks noChangeAspect="1"/>
          </p:cNvPicPr>
          <p:nvPr/>
        </p:nvPicPr>
        <p:blipFill>
          <a:blip r:embed="rId4"/>
          <a:stretch>
            <a:fillRect/>
          </a:stretch>
        </p:blipFill>
        <p:spPr>
          <a:xfrm>
            <a:off x="4221481" y="3649536"/>
            <a:ext cx="3749038" cy="1940739"/>
          </a:xfrm>
          <a:prstGeom prst="rect">
            <a:avLst/>
          </a:prstGeom>
        </p:spPr>
      </p:pic>
      <p:pic>
        <p:nvPicPr>
          <p:cNvPr id="15" name="Picture 14">
            <a:extLst>
              <a:ext uri="{FF2B5EF4-FFF2-40B4-BE49-F238E27FC236}">
                <a16:creationId xmlns:a16="http://schemas.microsoft.com/office/drawing/2014/main" id="{2031AD27-1A24-80C8-177A-874CCC5B1A73}"/>
              </a:ext>
            </a:extLst>
          </p:cNvPr>
          <p:cNvPicPr>
            <a:picLocks noChangeAspect="1"/>
          </p:cNvPicPr>
          <p:nvPr/>
        </p:nvPicPr>
        <p:blipFill>
          <a:blip r:embed="rId5"/>
          <a:stretch>
            <a:fillRect/>
          </a:stretch>
        </p:blipFill>
        <p:spPr>
          <a:xfrm>
            <a:off x="8215063" y="3649536"/>
            <a:ext cx="3749040" cy="1940740"/>
          </a:xfrm>
          <a:prstGeom prst="rect">
            <a:avLst/>
          </a:prstGeom>
        </p:spPr>
      </p:pic>
      <p:pic>
        <p:nvPicPr>
          <p:cNvPr id="17" name="Picture 16">
            <a:extLst>
              <a:ext uri="{FF2B5EF4-FFF2-40B4-BE49-F238E27FC236}">
                <a16:creationId xmlns:a16="http://schemas.microsoft.com/office/drawing/2014/main" id="{124F2ECC-EA88-A6ED-F7F3-88B93D398939}"/>
              </a:ext>
            </a:extLst>
          </p:cNvPr>
          <p:cNvPicPr>
            <a:picLocks noChangeAspect="1"/>
          </p:cNvPicPr>
          <p:nvPr/>
        </p:nvPicPr>
        <p:blipFill>
          <a:blip r:embed="rId6"/>
          <a:stretch>
            <a:fillRect/>
          </a:stretch>
        </p:blipFill>
        <p:spPr>
          <a:xfrm>
            <a:off x="6095997" y="1488262"/>
            <a:ext cx="3749040" cy="1940740"/>
          </a:xfrm>
          <a:prstGeom prst="rect">
            <a:avLst/>
          </a:prstGeom>
        </p:spPr>
      </p:pic>
      <p:pic>
        <p:nvPicPr>
          <p:cNvPr id="19" name="Picture 18">
            <a:extLst>
              <a:ext uri="{FF2B5EF4-FFF2-40B4-BE49-F238E27FC236}">
                <a16:creationId xmlns:a16="http://schemas.microsoft.com/office/drawing/2014/main" id="{44B3BCE3-0DDF-0CA0-CD73-E3A71FAF2407}"/>
              </a:ext>
            </a:extLst>
          </p:cNvPr>
          <p:cNvPicPr>
            <a:picLocks noChangeAspect="1"/>
          </p:cNvPicPr>
          <p:nvPr/>
        </p:nvPicPr>
        <p:blipFill>
          <a:blip r:embed="rId7"/>
          <a:stretch>
            <a:fillRect/>
          </a:stretch>
        </p:blipFill>
        <p:spPr>
          <a:xfrm>
            <a:off x="4231750" y="3641194"/>
            <a:ext cx="3749036" cy="1940738"/>
          </a:xfrm>
          <a:prstGeom prst="rect">
            <a:avLst/>
          </a:prstGeom>
        </p:spPr>
      </p:pic>
      <p:pic>
        <p:nvPicPr>
          <p:cNvPr id="21" name="Picture 20">
            <a:extLst>
              <a:ext uri="{FF2B5EF4-FFF2-40B4-BE49-F238E27FC236}">
                <a16:creationId xmlns:a16="http://schemas.microsoft.com/office/drawing/2014/main" id="{BF620709-C35E-9198-DA2D-43CC8D735CF0}"/>
              </a:ext>
            </a:extLst>
          </p:cNvPr>
          <p:cNvPicPr>
            <a:picLocks noChangeAspect="1"/>
          </p:cNvPicPr>
          <p:nvPr/>
        </p:nvPicPr>
        <p:blipFill>
          <a:blip r:embed="rId8"/>
          <a:stretch>
            <a:fillRect/>
          </a:stretch>
        </p:blipFill>
        <p:spPr>
          <a:xfrm>
            <a:off x="8215064" y="3629021"/>
            <a:ext cx="3749039" cy="1940740"/>
          </a:xfrm>
          <a:prstGeom prst="rect">
            <a:avLst/>
          </a:prstGeom>
        </p:spPr>
      </p:pic>
    </p:spTree>
    <p:extLst>
      <p:ext uri="{BB962C8B-B14F-4D97-AF65-F5344CB8AC3E}">
        <p14:creationId xmlns:p14="http://schemas.microsoft.com/office/powerpoint/2010/main" val="3381889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93A543-E8BB-84E5-C74C-D1A0B12D46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D881BB6-77BE-5E91-F702-84E332735CCF}"/>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FFE0AF6E-A6F0-89D7-C61B-B2B0C8BD23EB}"/>
              </a:ext>
            </a:extLst>
          </p:cNvPr>
          <p:cNvSpPr>
            <a:spLocks noGrp="1"/>
          </p:cNvSpPr>
          <p:nvPr>
            <p:ph idx="1"/>
          </p:nvPr>
        </p:nvSpPr>
        <p:spPr/>
        <p:txBody>
          <a:bodyPr/>
          <a:lstStyle/>
          <a:p>
            <a:pPr>
              <a:spcAft>
                <a:spcPts val="1800"/>
              </a:spcAft>
            </a:pPr>
            <a:r>
              <a:rPr lang="en-US" dirty="0"/>
              <a:t>Supports concurrent message processing by multiple consumers.</a:t>
            </a:r>
          </a:p>
          <a:p>
            <a:pPr>
              <a:spcAft>
                <a:spcPts val="1800"/>
              </a:spcAft>
            </a:pPr>
            <a:r>
              <a:rPr lang="en-US" dirty="0"/>
              <a:t>Enhances system scalability, throughput, and reliability.</a:t>
            </a:r>
          </a:p>
          <a:p>
            <a:pPr>
              <a:spcAft>
                <a:spcPts val="1800"/>
              </a:spcAft>
            </a:pPr>
            <a:r>
              <a:rPr lang="en-US" dirty="0"/>
              <a:t>Effective for load balancing and fault tolerance.</a:t>
            </a:r>
          </a:p>
        </p:txBody>
      </p:sp>
    </p:spTree>
    <p:extLst>
      <p:ext uri="{BB962C8B-B14F-4D97-AF65-F5344CB8AC3E}">
        <p14:creationId xmlns:p14="http://schemas.microsoft.com/office/powerpoint/2010/main" val="258422266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B34CBA-436B-53DC-1F53-ACE739BED6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CC7D1D1-2816-18A1-14AA-B712456F20B0}"/>
              </a:ext>
            </a:extLst>
          </p:cNvPr>
          <p:cNvSpPr>
            <a:spLocks noGrp="1"/>
          </p:cNvSpPr>
          <p:nvPr>
            <p:ph type="title"/>
          </p:nvPr>
        </p:nvSpPr>
        <p:spPr/>
        <p:txBody>
          <a:bodyPr/>
          <a:lstStyle/>
          <a:p>
            <a:r>
              <a:rPr lang="en-US" dirty="0"/>
              <a:t>Request/Reply Messaging</a:t>
            </a:r>
          </a:p>
        </p:txBody>
      </p:sp>
      <p:sp>
        <p:nvSpPr>
          <p:cNvPr id="3" name="Text Placeholder 2">
            <a:extLst>
              <a:ext uri="{FF2B5EF4-FFF2-40B4-BE49-F238E27FC236}">
                <a16:creationId xmlns:a16="http://schemas.microsoft.com/office/drawing/2014/main" id="{60791C24-F760-DD85-95F8-CC5A635699D9}"/>
              </a:ext>
            </a:extLst>
          </p:cNvPr>
          <p:cNvSpPr>
            <a:spLocks noGrp="1"/>
          </p:cNvSpPr>
          <p:nvPr>
            <p:ph type="body" idx="1"/>
          </p:nvPr>
        </p:nvSpPr>
        <p:spPr/>
        <p:txBody>
          <a:bodyPr/>
          <a:lstStyle/>
          <a:p>
            <a:r>
              <a:rPr lang="en-US" dirty="0">
                <a:solidFill>
                  <a:srgbClr val="094843"/>
                </a:solidFill>
              </a:rPr>
              <a:t>Fundamentals of Messaging</a:t>
            </a:r>
          </a:p>
        </p:txBody>
      </p:sp>
    </p:spTree>
    <p:extLst>
      <p:ext uri="{BB962C8B-B14F-4D97-AF65-F5344CB8AC3E}">
        <p14:creationId xmlns:p14="http://schemas.microsoft.com/office/powerpoint/2010/main" val="16904610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4BFBFC-4CD7-74B7-AD9A-492180FA9C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2A32F7-F4B7-332E-3077-696244390DB1}"/>
              </a:ext>
            </a:extLst>
          </p:cNvPr>
          <p:cNvSpPr>
            <a:spLocks noGrp="1"/>
          </p:cNvSpPr>
          <p:nvPr>
            <p:ph type="title"/>
          </p:nvPr>
        </p:nvSpPr>
        <p:spPr/>
        <p:txBody>
          <a:bodyPr/>
          <a:lstStyle/>
          <a:p>
            <a:r>
              <a:rPr lang="en-US" dirty="0"/>
              <a:t>What is Request/Reply Messaging?</a:t>
            </a:r>
          </a:p>
        </p:txBody>
      </p:sp>
      <p:sp>
        <p:nvSpPr>
          <p:cNvPr id="4" name="Rectangle: Rounded Corners 3">
            <a:extLst>
              <a:ext uri="{FF2B5EF4-FFF2-40B4-BE49-F238E27FC236}">
                <a16:creationId xmlns:a16="http://schemas.microsoft.com/office/drawing/2014/main" id="{6F937A6C-DF5F-E638-A355-77F1A0EBB0B5}"/>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Requester waits for a reply message</a:t>
            </a:r>
          </a:p>
        </p:txBody>
      </p:sp>
      <p:sp>
        <p:nvSpPr>
          <p:cNvPr id="5" name="Rectangle: Rounded Corners 4">
            <a:extLst>
              <a:ext uri="{FF2B5EF4-FFF2-40B4-BE49-F238E27FC236}">
                <a16:creationId xmlns:a16="http://schemas.microsoft.com/office/drawing/2014/main" id="{CE8E2633-CF23-1304-AC61-DE9D93853D92}"/>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Enables synchronous communication</a:t>
            </a:r>
          </a:p>
        </p:txBody>
      </p:sp>
    </p:spTree>
    <p:extLst>
      <p:ext uri="{BB962C8B-B14F-4D97-AF65-F5344CB8AC3E}">
        <p14:creationId xmlns:p14="http://schemas.microsoft.com/office/powerpoint/2010/main" val="15924944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9CDE-D765-83F6-28E9-901D3B197E82}"/>
              </a:ext>
            </a:extLst>
          </p:cNvPr>
          <p:cNvSpPr>
            <a:spLocks noGrp="1"/>
          </p:cNvSpPr>
          <p:nvPr>
            <p:ph type="title"/>
          </p:nvPr>
        </p:nvSpPr>
        <p:spPr/>
        <p:txBody>
          <a:bodyPr/>
          <a:lstStyle/>
          <a:p>
            <a:r>
              <a:rPr lang="en-US" dirty="0"/>
              <a:t>Key Components &amp; Flow</a:t>
            </a:r>
          </a:p>
        </p:txBody>
      </p:sp>
      <p:grpSp>
        <p:nvGrpSpPr>
          <p:cNvPr id="15" name="Group 14">
            <a:extLst>
              <a:ext uri="{FF2B5EF4-FFF2-40B4-BE49-F238E27FC236}">
                <a16:creationId xmlns:a16="http://schemas.microsoft.com/office/drawing/2014/main" id="{CF2C09CD-BBEE-3E4E-B36B-3C8219841507}"/>
              </a:ext>
            </a:extLst>
          </p:cNvPr>
          <p:cNvGrpSpPr/>
          <p:nvPr/>
        </p:nvGrpSpPr>
        <p:grpSpPr>
          <a:xfrm>
            <a:off x="2850820" y="3031773"/>
            <a:ext cx="1144031" cy="1704160"/>
            <a:chOff x="2850820" y="3031773"/>
            <a:chExt cx="1144031" cy="1704160"/>
          </a:xfrm>
        </p:grpSpPr>
        <p:sp>
          <p:nvSpPr>
            <p:cNvPr id="5" name="Oval 4">
              <a:extLst>
                <a:ext uri="{FF2B5EF4-FFF2-40B4-BE49-F238E27FC236}">
                  <a16:creationId xmlns:a16="http://schemas.microsoft.com/office/drawing/2014/main" id="{EDC8096D-1595-61F1-6698-7B5DF53CE622}"/>
                </a:ext>
              </a:extLst>
            </p:cNvPr>
            <p:cNvSpPr/>
            <p:nvPr/>
          </p:nvSpPr>
          <p:spPr>
            <a:xfrm>
              <a:off x="3033178"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8" name="TextBox 7">
              <a:extLst>
                <a:ext uri="{FF2B5EF4-FFF2-40B4-BE49-F238E27FC236}">
                  <a16:creationId xmlns:a16="http://schemas.microsoft.com/office/drawing/2014/main" id="{4D6BB065-C8FF-B2CE-8051-BD31FC45AAE8}"/>
                </a:ext>
              </a:extLst>
            </p:cNvPr>
            <p:cNvSpPr txBox="1"/>
            <p:nvPr/>
          </p:nvSpPr>
          <p:spPr>
            <a:xfrm>
              <a:off x="2850820" y="4089602"/>
              <a:ext cx="1144031" cy="646331"/>
            </a:xfrm>
            <a:prstGeom prst="rect">
              <a:avLst/>
            </a:prstGeom>
            <a:noFill/>
          </p:spPr>
          <p:txBody>
            <a:bodyPr wrap="none" rtlCol="0">
              <a:spAutoFit/>
            </a:bodyPr>
            <a:lstStyle/>
            <a:p>
              <a:pPr algn="ctr"/>
              <a:r>
                <a:rPr lang="en-US" dirty="0"/>
                <a:t>Requestor</a:t>
              </a:r>
            </a:p>
            <a:p>
              <a:pPr algn="ctr"/>
              <a:r>
                <a:rPr lang="en-US" dirty="0"/>
                <a:t>(Client)</a:t>
              </a:r>
            </a:p>
          </p:txBody>
        </p:sp>
      </p:grpSp>
      <p:grpSp>
        <p:nvGrpSpPr>
          <p:cNvPr id="18" name="Group 17">
            <a:extLst>
              <a:ext uri="{FF2B5EF4-FFF2-40B4-BE49-F238E27FC236}">
                <a16:creationId xmlns:a16="http://schemas.microsoft.com/office/drawing/2014/main" id="{751A6F86-D7E4-493A-3E2D-64DA017E5C4B}"/>
              </a:ext>
            </a:extLst>
          </p:cNvPr>
          <p:cNvGrpSpPr/>
          <p:nvPr/>
        </p:nvGrpSpPr>
        <p:grpSpPr>
          <a:xfrm>
            <a:off x="8197151" y="3031773"/>
            <a:ext cx="1193725" cy="1888826"/>
            <a:chOff x="8197151" y="3031773"/>
            <a:chExt cx="1193725" cy="1888826"/>
          </a:xfrm>
        </p:grpSpPr>
        <p:sp>
          <p:nvSpPr>
            <p:cNvPr id="6" name="Oval 5">
              <a:extLst>
                <a:ext uri="{FF2B5EF4-FFF2-40B4-BE49-F238E27FC236}">
                  <a16:creationId xmlns:a16="http://schemas.microsoft.com/office/drawing/2014/main" id="{AFF85B05-A31E-EA3F-481C-4941690C17E9}"/>
                </a:ext>
              </a:extLst>
            </p:cNvPr>
            <p:cNvSpPr/>
            <p:nvPr/>
          </p:nvSpPr>
          <p:spPr>
            <a:xfrm>
              <a:off x="8429197" y="3031773"/>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9" name="TextBox 8">
              <a:extLst>
                <a:ext uri="{FF2B5EF4-FFF2-40B4-BE49-F238E27FC236}">
                  <a16:creationId xmlns:a16="http://schemas.microsoft.com/office/drawing/2014/main" id="{4193A272-6C02-5539-DA0D-59A4E2C0AD95}"/>
                </a:ext>
              </a:extLst>
            </p:cNvPr>
            <p:cNvSpPr txBox="1"/>
            <p:nvPr/>
          </p:nvSpPr>
          <p:spPr>
            <a:xfrm>
              <a:off x="8197151" y="4274268"/>
              <a:ext cx="1193725" cy="646331"/>
            </a:xfrm>
            <a:prstGeom prst="rect">
              <a:avLst/>
            </a:prstGeom>
            <a:noFill/>
          </p:spPr>
          <p:txBody>
            <a:bodyPr wrap="none" rtlCol="0">
              <a:spAutoFit/>
            </a:bodyPr>
            <a:lstStyle/>
            <a:p>
              <a:pPr algn="ctr"/>
              <a:r>
                <a:rPr lang="en-US" dirty="0"/>
                <a:t>Responder</a:t>
              </a:r>
            </a:p>
            <a:p>
              <a:pPr algn="ctr"/>
              <a:r>
                <a:rPr lang="en-US" dirty="0"/>
                <a:t>(Sever)</a:t>
              </a:r>
            </a:p>
          </p:txBody>
        </p:sp>
      </p:grpSp>
      <p:grpSp>
        <p:nvGrpSpPr>
          <p:cNvPr id="16" name="Group 15">
            <a:extLst>
              <a:ext uri="{FF2B5EF4-FFF2-40B4-BE49-F238E27FC236}">
                <a16:creationId xmlns:a16="http://schemas.microsoft.com/office/drawing/2014/main" id="{A299E6D7-9412-975E-8540-41854C3324B6}"/>
              </a:ext>
            </a:extLst>
          </p:cNvPr>
          <p:cNvGrpSpPr/>
          <p:nvPr/>
        </p:nvGrpSpPr>
        <p:grpSpPr>
          <a:xfrm>
            <a:off x="4617775" y="2284363"/>
            <a:ext cx="2777940" cy="956933"/>
            <a:chOff x="4617775" y="2284363"/>
            <a:chExt cx="2777940" cy="956933"/>
          </a:xfrm>
        </p:grpSpPr>
        <p:sp>
          <p:nvSpPr>
            <p:cNvPr id="3" name="Rectangle: Rounded Corners 2">
              <a:extLst>
                <a:ext uri="{FF2B5EF4-FFF2-40B4-BE49-F238E27FC236}">
                  <a16:creationId xmlns:a16="http://schemas.microsoft.com/office/drawing/2014/main" id="{B9981817-637B-F7D7-64B3-3316805C5F3C}"/>
                </a:ext>
              </a:extLst>
            </p:cNvPr>
            <p:cNvSpPr/>
            <p:nvPr/>
          </p:nvSpPr>
          <p:spPr>
            <a:xfrm>
              <a:off x="4617775" y="2677494"/>
              <a:ext cx="2777940"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0" name="TextBox 9">
              <a:extLst>
                <a:ext uri="{FF2B5EF4-FFF2-40B4-BE49-F238E27FC236}">
                  <a16:creationId xmlns:a16="http://schemas.microsoft.com/office/drawing/2014/main" id="{2B1C9F1B-8D07-2AA7-24D9-4CA1D47BE6A8}"/>
                </a:ext>
              </a:extLst>
            </p:cNvPr>
            <p:cNvSpPr txBox="1"/>
            <p:nvPr/>
          </p:nvSpPr>
          <p:spPr>
            <a:xfrm>
              <a:off x="5193156" y="2284363"/>
              <a:ext cx="1627177" cy="369332"/>
            </a:xfrm>
            <a:prstGeom prst="rect">
              <a:avLst/>
            </a:prstGeom>
            <a:noFill/>
          </p:spPr>
          <p:txBody>
            <a:bodyPr wrap="none" rtlCol="0">
              <a:spAutoFit/>
            </a:bodyPr>
            <a:lstStyle/>
            <a:p>
              <a:pPr algn="ctr"/>
              <a:r>
                <a:rPr lang="en-US" dirty="0"/>
                <a:t>Request Queue</a:t>
              </a:r>
            </a:p>
          </p:txBody>
        </p:sp>
      </p:grpSp>
      <p:grpSp>
        <p:nvGrpSpPr>
          <p:cNvPr id="17" name="Group 16">
            <a:extLst>
              <a:ext uri="{FF2B5EF4-FFF2-40B4-BE49-F238E27FC236}">
                <a16:creationId xmlns:a16="http://schemas.microsoft.com/office/drawing/2014/main" id="{29D53369-B7AE-1318-614C-56A9837D30D6}"/>
              </a:ext>
            </a:extLst>
          </p:cNvPr>
          <p:cNvGrpSpPr/>
          <p:nvPr/>
        </p:nvGrpSpPr>
        <p:grpSpPr>
          <a:xfrm>
            <a:off x="4617775" y="3616703"/>
            <a:ext cx="2777940" cy="980731"/>
            <a:chOff x="4617775" y="3616703"/>
            <a:chExt cx="2777940" cy="980731"/>
          </a:xfrm>
        </p:grpSpPr>
        <p:sp>
          <p:nvSpPr>
            <p:cNvPr id="4" name="Rectangle: Rounded Corners 3">
              <a:extLst>
                <a:ext uri="{FF2B5EF4-FFF2-40B4-BE49-F238E27FC236}">
                  <a16:creationId xmlns:a16="http://schemas.microsoft.com/office/drawing/2014/main" id="{9156C0FF-9C69-8EB4-53DA-B73CC904362B}"/>
                </a:ext>
              </a:extLst>
            </p:cNvPr>
            <p:cNvSpPr/>
            <p:nvPr/>
          </p:nvSpPr>
          <p:spPr>
            <a:xfrm>
              <a:off x="4617775" y="3616703"/>
              <a:ext cx="2777940" cy="563802"/>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1" name="TextBox 10">
              <a:extLst>
                <a:ext uri="{FF2B5EF4-FFF2-40B4-BE49-F238E27FC236}">
                  <a16:creationId xmlns:a16="http://schemas.microsoft.com/office/drawing/2014/main" id="{ADDB99F9-4A63-B6A9-ACBF-371B98C318D9}"/>
                </a:ext>
              </a:extLst>
            </p:cNvPr>
            <p:cNvSpPr txBox="1"/>
            <p:nvPr/>
          </p:nvSpPr>
          <p:spPr>
            <a:xfrm>
              <a:off x="5124547" y="4228102"/>
              <a:ext cx="1764394" cy="369332"/>
            </a:xfrm>
            <a:prstGeom prst="rect">
              <a:avLst/>
            </a:prstGeom>
            <a:noFill/>
          </p:spPr>
          <p:txBody>
            <a:bodyPr wrap="none" rtlCol="0">
              <a:spAutoFit/>
            </a:bodyPr>
            <a:lstStyle/>
            <a:p>
              <a:pPr algn="ctr"/>
              <a:r>
                <a:rPr lang="en-US" dirty="0"/>
                <a:t>Response Queue</a:t>
              </a:r>
            </a:p>
          </p:txBody>
        </p:sp>
      </p:grpSp>
      <p:pic>
        <p:nvPicPr>
          <p:cNvPr id="12" name="Picture 11" descr="Free Envelope Clipart Black And White, Download Free Envelope Clipart Black  And White png images, Free ClipArts on Clipart Library">
            <a:extLst>
              <a:ext uri="{FF2B5EF4-FFF2-40B4-BE49-F238E27FC236}">
                <a16:creationId xmlns:a16="http://schemas.microsoft.com/office/drawing/2014/main" id="{C51E64D5-A8CF-2138-8044-04685853FC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0130" y="31907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Free Envelope Clipart Black And White, Download Free Envelope Clipart Black  And White png images, Free ClipArts on Clipart Library">
            <a:extLst>
              <a:ext uri="{FF2B5EF4-FFF2-40B4-BE49-F238E27FC236}">
                <a16:creationId xmlns:a16="http://schemas.microsoft.com/office/drawing/2014/main" id="{D70BB18D-B55D-0F93-A86A-9A5CD577F4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6213" y="2774869"/>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Rounded Corners 19">
            <a:extLst>
              <a:ext uri="{FF2B5EF4-FFF2-40B4-BE49-F238E27FC236}">
                <a16:creationId xmlns:a16="http://schemas.microsoft.com/office/drawing/2014/main" id="{79958BEA-699A-AB09-7F44-1C7EFC76D207}"/>
              </a:ext>
            </a:extLst>
          </p:cNvPr>
          <p:cNvSpPr/>
          <p:nvPr/>
        </p:nvSpPr>
        <p:spPr>
          <a:xfrm>
            <a:off x="4617774" y="4849422"/>
            <a:ext cx="2777939" cy="563802"/>
          </a:xfrm>
          <a:prstGeom prst="roundRect">
            <a:avLst/>
          </a:prstGeom>
          <a:solidFill>
            <a:srgbClr val="DC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CA" dirty="0"/>
              <a:t>Message Broker</a:t>
            </a:r>
          </a:p>
        </p:txBody>
      </p:sp>
      <p:cxnSp>
        <p:nvCxnSpPr>
          <p:cNvPr id="21" name="Straight Arrow Connector 20">
            <a:extLst>
              <a:ext uri="{FF2B5EF4-FFF2-40B4-BE49-F238E27FC236}">
                <a16:creationId xmlns:a16="http://schemas.microsoft.com/office/drawing/2014/main" id="{348ED23B-CEAD-2780-7F06-70027738C5B1}"/>
              </a:ext>
            </a:extLst>
          </p:cNvPr>
          <p:cNvCxnSpPr>
            <a:cxnSpLocks/>
            <a:endCxn id="3" idx="1"/>
          </p:cNvCxnSpPr>
          <p:nvPr/>
        </p:nvCxnSpPr>
        <p:spPr>
          <a:xfrm flipV="1">
            <a:off x="3762803" y="2959395"/>
            <a:ext cx="854972" cy="35054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0BF56CD-B329-C896-EC83-A5DF28424529}"/>
              </a:ext>
            </a:extLst>
          </p:cNvPr>
          <p:cNvCxnSpPr>
            <a:cxnSpLocks/>
          </p:cNvCxnSpPr>
          <p:nvPr/>
        </p:nvCxnSpPr>
        <p:spPr>
          <a:xfrm>
            <a:off x="7417360" y="2851927"/>
            <a:ext cx="1033482" cy="41587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2E90FE5B-9A3A-BBA6-6C9D-1E6B0CFF02CC}"/>
              </a:ext>
            </a:extLst>
          </p:cNvPr>
          <p:cNvCxnSpPr>
            <a:cxnSpLocks/>
            <a:endCxn id="4" idx="3"/>
          </p:cNvCxnSpPr>
          <p:nvPr/>
        </p:nvCxnSpPr>
        <p:spPr>
          <a:xfrm flipH="1">
            <a:off x="7395715" y="3514765"/>
            <a:ext cx="1076773" cy="383839"/>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47FA5CE0-E633-CE82-B29A-D0F188797864}"/>
              </a:ext>
            </a:extLst>
          </p:cNvPr>
          <p:cNvCxnSpPr>
            <a:cxnSpLocks/>
            <a:stCxn id="4" idx="1"/>
            <a:endCxn id="5" idx="5"/>
          </p:cNvCxnSpPr>
          <p:nvPr/>
        </p:nvCxnSpPr>
        <p:spPr>
          <a:xfrm flipH="1" flipV="1">
            <a:off x="3655952" y="3618151"/>
            <a:ext cx="961823" cy="28045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CC9C15BF-CD54-11CA-DDEA-3D2790BA1C3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26149" y="3180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descr="Free Envelope Clipart Black And White, Download Free Envelope Clipart Black  And White png images, Free ClipArts on Clipart Library">
            <a:extLst>
              <a:ext uri="{FF2B5EF4-FFF2-40B4-BE49-F238E27FC236}">
                <a16:creationId xmlns:a16="http://schemas.microsoft.com/office/drawing/2014/main" id="{70C830B7-19FF-EBEC-AF95-15A639E207F9}"/>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8526149" y="3180178"/>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descr="Free Envelope Clipart Black And White, Download Free Envelope Clipart Black  And White png images, Free ClipArts on Clipart Library">
            <a:extLst>
              <a:ext uri="{FF2B5EF4-FFF2-40B4-BE49-F238E27FC236}">
                <a16:creationId xmlns:a16="http://schemas.microsoft.com/office/drawing/2014/main" id="{5C65110D-70B6-674E-070D-7A8A7BC288EA}"/>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4715687" y="372504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descr="Free Envelope Clipart Black And White, Download Free Envelope Clipart Black  And White png images, Free ClipArts on Clipart Library">
            <a:extLst>
              <a:ext uri="{FF2B5EF4-FFF2-40B4-BE49-F238E27FC236}">
                <a16:creationId xmlns:a16="http://schemas.microsoft.com/office/drawing/2014/main" id="{5278EDCE-7C84-C817-1065-AF30258EBE56}"/>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3136280" y="3180178"/>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57865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wipe(left)">
                                      <p:cBhvr>
                                        <p:cTn id="12" dur="500"/>
                                        <p:tgtEl>
                                          <p:spTgt spid="21"/>
                                        </p:tgtEl>
                                      </p:cBhvr>
                                    </p:animEffect>
                                  </p:childTnLst>
                                </p:cTn>
                              </p:par>
                              <p:par>
                                <p:cTn id="13" presetID="10" presetClass="entr" presetSubtype="0" fill="hold" nodeType="withEffect">
                                  <p:stCondLst>
                                    <p:cond delay="25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left)">
                                      <p:cBhvr>
                                        <p:cTn id="20" dur="500"/>
                                        <p:tgtEl>
                                          <p:spTgt spid="24"/>
                                        </p:tgtEl>
                                      </p:cBhvr>
                                    </p:animEffect>
                                  </p:childTnLst>
                                </p:cTn>
                              </p:par>
                              <p:par>
                                <p:cTn id="21" presetID="10" presetClass="entr" presetSubtype="0" fill="hold" nodeType="withEffect">
                                  <p:stCondLst>
                                    <p:cond delay="25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27"/>
                                        </p:tgtEl>
                                        <p:attrNameLst>
                                          <p:attrName>style.visibility</p:attrName>
                                        </p:attrNameLst>
                                      </p:cBhvr>
                                      <p:to>
                                        <p:strVal val="visible"/>
                                      </p:to>
                                    </p:set>
                                    <p:animEffect transition="in" filter="wipe(right)">
                                      <p:cBhvr>
                                        <p:cTn id="28" dur="500"/>
                                        <p:tgtEl>
                                          <p:spTgt spid="27"/>
                                        </p:tgtEl>
                                      </p:cBhvr>
                                    </p:animEffect>
                                  </p:childTnLst>
                                </p:cTn>
                              </p:par>
                              <p:par>
                                <p:cTn id="29" presetID="10" presetClass="entr" presetSubtype="0" fill="hold" nodeType="withEffect">
                                  <p:stCondLst>
                                    <p:cond delay="25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par>
                          <p:cTn id="32" fill="hold">
                            <p:stCondLst>
                              <p:cond delay="750"/>
                            </p:stCondLst>
                            <p:childTnLst>
                              <p:par>
                                <p:cTn id="33" presetID="22" presetClass="entr" presetSubtype="2" fill="hold"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wipe(right)">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accel="50000" decel="50000" fill="hold" nodeType="clickEffect">
                                  <p:stCondLst>
                                    <p:cond delay="0"/>
                                  </p:stCondLst>
                                  <p:childTnLst>
                                    <p:animMotion origin="layout" path="M 4.16667E-6 3.7037E-7 L 0.29336 -0.06065 " pathEditMode="relative" rAng="0" ptsTypes="AA">
                                      <p:cBhvr>
                                        <p:cTn id="48" dur="1500" fill="hold"/>
                                        <p:tgtEl>
                                          <p:spTgt spid="12"/>
                                        </p:tgtEl>
                                        <p:attrNameLst>
                                          <p:attrName>ppt_x</p:attrName>
                                          <p:attrName>ppt_y</p:attrName>
                                        </p:attrNameLst>
                                      </p:cBhvr>
                                      <p:rCtr x="14661" y="-3032"/>
                                    </p:animMotion>
                                  </p:childTnLst>
                                </p:cTn>
                              </p:par>
                            </p:childTnLst>
                          </p:cTn>
                        </p:par>
                        <p:par>
                          <p:cTn id="49" fill="hold">
                            <p:stCondLst>
                              <p:cond delay="1500"/>
                            </p:stCondLst>
                            <p:childTnLst>
                              <p:par>
                                <p:cTn id="50" presetID="1" presetClass="exit" presetSubtype="0" fill="hold" nodeType="afterEffect">
                                  <p:stCondLst>
                                    <p:cond delay="0"/>
                                  </p:stCondLst>
                                  <p:childTnLst>
                                    <p:set>
                                      <p:cBhvr>
                                        <p:cTn id="51" dur="1" fill="hold">
                                          <p:stCondLst>
                                            <p:cond delay="0"/>
                                          </p:stCondLst>
                                        </p:cTn>
                                        <p:tgtEl>
                                          <p:spTgt spid="12"/>
                                        </p:tgtEl>
                                        <p:attrNameLst>
                                          <p:attrName>style.visibility</p:attrName>
                                        </p:attrNameLst>
                                      </p:cBhvr>
                                      <p:to>
                                        <p:strVal val="hidden"/>
                                      </p:to>
                                    </p:set>
                                  </p:childTnLst>
                                </p:cTn>
                              </p:par>
                              <p:par>
                                <p:cTn id="52" presetID="1" presetClass="entr" presetSubtype="0" fill="hold" nodeType="withEffect">
                                  <p:stCondLst>
                                    <p:cond delay="0"/>
                                  </p:stCondLst>
                                  <p:childTnLst>
                                    <p:set>
                                      <p:cBhvr>
                                        <p:cTn id="53" dur="1" fill="hold">
                                          <p:stCondLst>
                                            <p:cond delay="0"/>
                                          </p:stCondLst>
                                        </p:cTn>
                                        <p:tgtEl>
                                          <p:spTgt spid="13"/>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nodeType="clickEffect">
                                  <p:stCondLst>
                                    <p:cond delay="0"/>
                                  </p:stCondLst>
                                  <p:childTnLst>
                                    <p:animMotion origin="layout" path="M 4.79167E-6 -1.48148E-6 L 0.14987 0.05996 " pathEditMode="relative" rAng="0" ptsTypes="AA">
                                      <p:cBhvr>
                                        <p:cTn id="57" dur="1500" fill="hold"/>
                                        <p:tgtEl>
                                          <p:spTgt spid="13"/>
                                        </p:tgtEl>
                                        <p:attrNameLst>
                                          <p:attrName>ppt_x</p:attrName>
                                          <p:attrName>ppt_y</p:attrName>
                                        </p:attrNameLst>
                                      </p:cBhvr>
                                      <p:rCtr x="7487" y="2986"/>
                                    </p:animMotion>
                                  </p:childTnLst>
                                </p:cTn>
                              </p:par>
                            </p:childTnLst>
                          </p:cTn>
                        </p:par>
                        <p:par>
                          <p:cTn id="58" fill="hold">
                            <p:stCondLst>
                              <p:cond delay="1500"/>
                            </p:stCondLst>
                            <p:childTnLst>
                              <p:par>
                                <p:cTn id="59" presetID="1" presetClass="exit" presetSubtype="0" fill="hold" nodeType="afterEffect">
                                  <p:stCondLst>
                                    <p:cond delay="0"/>
                                  </p:stCondLst>
                                  <p:childTnLst>
                                    <p:set>
                                      <p:cBhvr>
                                        <p:cTn id="60" dur="1" fill="hold">
                                          <p:stCondLst>
                                            <p:cond delay="0"/>
                                          </p:stCondLst>
                                        </p:cTn>
                                        <p:tgtEl>
                                          <p:spTgt spid="13"/>
                                        </p:tgtEl>
                                        <p:attrNameLst>
                                          <p:attrName>style.visibility</p:attrName>
                                        </p:attrNameLst>
                                      </p:cBhvr>
                                      <p:to>
                                        <p:strVal val="hidden"/>
                                      </p:to>
                                    </p:set>
                                  </p:childTnLst>
                                </p:cTn>
                              </p:par>
                              <p:par>
                                <p:cTn id="61" presetID="1" presetClass="entr" presetSubtype="0" fill="hold"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nodeType="clickEffect">
                                  <p:stCondLst>
                                    <p:cond delay="0"/>
                                  </p:stCondLst>
                                  <p:childTnLst>
                                    <p:animEffect transition="out" filter="fade">
                                      <p:cBhvr>
                                        <p:cTn id="66" dur="500"/>
                                        <p:tgtEl>
                                          <p:spTgt spid="34"/>
                                        </p:tgtEl>
                                      </p:cBhvr>
                                    </p:animEffect>
                                    <p:set>
                                      <p:cBhvr>
                                        <p:cTn id="67" dur="1" fill="hold">
                                          <p:stCondLst>
                                            <p:cond delay="499"/>
                                          </p:stCondLst>
                                        </p:cTn>
                                        <p:tgtEl>
                                          <p:spTgt spid="34"/>
                                        </p:tgtEl>
                                        <p:attrNameLst>
                                          <p:attrName>style.visibility</p:attrName>
                                        </p:attrNameLst>
                                      </p:cBhvr>
                                      <p:to>
                                        <p:strVal val="hidden"/>
                                      </p:to>
                                    </p:set>
                                  </p:childTnLst>
                                </p:cTn>
                              </p:par>
                            </p:childTnLst>
                          </p:cTn>
                        </p:par>
                        <p:par>
                          <p:cTn id="68" fill="hold">
                            <p:stCondLst>
                              <p:cond delay="500"/>
                            </p:stCondLst>
                            <p:childTnLst>
                              <p:par>
                                <p:cTn id="69" presetID="10" presetClass="entr" presetSubtype="0" fill="hold" nodeType="afterEffect">
                                  <p:stCondLst>
                                    <p:cond delay="0"/>
                                  </p:stCondLst>
                                  <p:childTnLst>
                                    <p:set>
                                      <p:cBhvr>
                                        <p:cTn id="70" dur="1" fill="hold">
                                          <p:stCondLst>
                                            <p:cond delay="0"/>
                                          </p:stCondLst>
                                        </p:cTn>
                                        <p:tgtEl>
                                          <p:spTgt spid="35"/>
                                        </p:tgtEl>
                                        <p:attrNameLst>
                                          <p:attrName>style.visibility</p:attrName>
                                        </p:attrNameLst>
                                      </p:cBhvr>
                                      <p:to>
                                        <p:strVal val="visible"/>
                                      </p:to>
                                    </p:set>
                                    <p:animEffect transition="in" filter="fade">
                                      <p:cBhvr>
                                        <p:cTn id="71" dur="500"/>
                                        <p:tgtEl>
                                          <p:spTgt spid="35"/>
                                        </p:tgtEl>
                                      </p:cBhvr>
                                    </p:animEffect>
                                  </p:childTnLst>
                                </p:cTn>
                              </p:par>
                            </p:childTnLst>
                          </p:cTn>
                        </p:par>
                      </p:childTnLst>
                    </p:cTn>
                  </p:par>
                  <p:par>
                    <p:cTn id="72" fill="hold">
                      <p:stCondLst>
                        <p:cond delay="indefinite"/>
                      </p:stCondLst>
                      <p:childTnLst>
                        <p:par>
                          <p:cTn id="73" fill="hold">
                            <p:stCondLst>
                              <p:cond delay="0"/>
                            </p:stCondLst>
                            <p:childTnLst>
                              <p:par>
                                <p:cTn id="74" presetID="42" presetClass="path" presetSubtype="0" accel="50000" decel="50000" fill="hold" nodeType="clickEffect">
                                  <p:stCondLst>
                                    <p:cond delay="0"/>
                                  </p:stCondLst>
                                  <p:childTnLst>
                                    <p:animMotion origin="layout" path="M -3.95833E-6 7.40741E-7 L -0.3125 0.07963 " pathEditMode="relative" rAng="0" ptsTypes="AA">
                                      <p:cBhvr>
                                        <p:cTn id="75" dur="1500" fill="hold"/>
                                        <p:tgtEl>
                                          <p:spTgt spid="35"/>
                                        </p:tgtEl>
                                        <p:attrNameLst>
                                          <p:attrName>ppt_x</p:attrName>
                                          <p:attrName>ppt_y</p:attrName>
                                        </p:attrNameLst>
                                      </p:cBhvr>
                                      <p:rCtr x="-15625" y="3981"/>
                                    </p:animMotion>
                                  </p:childTnLst>
                                </p:cTn>
                              </p:par>
                            </p:childTnLst>
                          </p:cTn>
                        </p:par>
                        <p:par>
                          <p:cTn id="76" fill="hold">
                            <p:stCondLst>
                              <p:cond delay="1500"/>
                            </p:stCondLst>
                            <p:childTnLst>
                              <p:par>
                                <p:cTn id="77" presetID="1" presetClass="entr" presetSubtype="0" fill="hold" nodeType="afterEffect">
                                  <p:stCondLst>
                                    <p:cond delay="0"/>
                                  </p:stCondLst>
                                  <p:childTnLst>
                                    <p:set>
                                      <p:cBhvr>
                                        <p:cTn id="78" dur="1" fill="hold">
                                          <p:stCondLst>
                                            <p:cond delay="0"/>
                                          </p:stCondLst>
                                        </p:cTn>
                                        <p:tgtEl>
                                          <p:spTgt spid="36"/>
                                        </p:tgtEl>
                                        <p:attrNameLst>
                                          <p:attrName>style.visibility</p:attrName>
                                        </p:attrNameLst>
                                      </p:cBhvr>
                                      <p:to>
                                        <p:strVal val="visible"/>
                                      </p:to>
                                    </p:set>
                                  </p:childTnLst>
                                </p:cTn>
                              </p:par>
                              <p:par>
                                <p:cTn id="79" presetID="1" presetClass="exit" presetSubtype="0" fill="hold" nodeType="withEffect">
                                  <p:stCondLst>
                                    <p:cond delay="0"/>
                                  </p:stCondLst>
                                  <p:childTnLst>
                                    <p:set>
                                      <p:cBhvr>
                                        <p:cTn id="80" dur="1" fill="hold">
                                          <p:stCondLst>
                                            <p:cond delay="0"/>
                                          </p:stCondLst>
                                        </p:cTn>
                                        <p:tgtEl>
                                          <p:spTgt spid="35"/>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42" presetClass="path" presetSubtype="0" accel="50000" decel="50000" fill="hold" nodeType="clickEffect">
                                  <p:stCondLst>
                                    <p:cond delay="0"/>
                                  </p:stCondLst>
                                  <p:childTnLst>
                                    <p:animMotion origin="layout" path="M -3.95833E-6 2.59259E-6 L -0.13008 -0.07777 " pathEditMode="relative" rAng="0" ptsTypes="AA">
                                      <p:cBhvr>
                                        <p:cTn id="84" dur="1500" fill="hold"/>
                                        <p:tgtEl>
                                          <p:spTgt spid="36"/>
                                        </p:tgtEl>
                                        <p:attrNameLst>
                                          <p:attrName>ppt_x</p:attrName>
                                          <p:attrName>ppt_y</p:attrName>
                                        </p:attrNameLst>
                                      </p:cBhvr>
                                      <p:rCtr x="-6471" y="-3843"/>
                                    </p:animMotion>
                                  </p:childTnLst>
                                </p:cTn>
                              </p:par>
                            </p:childTnLst>
                          </p:cTn>
                        </p:par>
                        <p:par>
                          <p:cTn id="85" fill="hold">
                            <p:stCondLst>
                              <p:cond delay="1500"/>
                            </p:stCondLst>
                            <p:childTnLst>
                              <p:par>
                                <p:cTn id="86" presetID="1" presetClass="exit" presetSubtype="0" fill="hold" nodeType="afterEffect">
                                  <p:stCondLst>
                                    <p:cond delay="0"/>
                                  </p:stCondLst>
                                  <p:childTnLst>
                                    <p:set>
                                      <p:cBhvr>
                                        <p:cTn id="87" dur="1" fill="hold">
                                          <p:stCondLst>
                                            <p:cond delay="0"/>
                                          </p:stCondLst>
                                        </p:cTn>
                                        <p:tgtEl>
                                          <p:spTgt spid="36"/>
                                        </p:tgtEl>
                                        <p:attrNameLst>
                                          <p:attrName>style.visibility</p:attrName>
                                        </p:attrNameLst>
                                      </p:cBhvr>
                                      <p:to>
                                        <p:strVal val="hidden"/>
                                      </p:to>
                                    </p:set>
                                  </p:childTnLst>
                                </p:cTn>
                              </p:par>
                              <p:par>
                                <p:cTn id="88" presetID="1" presetClass="entr" presetSubtype="0" fill="hold" nodeType="withEffect">
                                  <p:stCondLst>
                                    <p:cond delay="0"/>
                                  </p:stCondLst>
                                  <p:childTnLst>
                                    <p:set>
                                      <p:cBhvr>
                                        <p:cTn id="89" dur="1" fill="hold">
                                          <p:stCondLst>
                                            <p:cond delay="0"/>
                                          </p:stCondLst>
                                        </p:cTn>
                                        <p:tgtEl>
                                          <p:spTgt spid="37"/>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0" presetClass="exit" presetSubtype="0" fill="hold" nodeType="clickEffect">
                                  <p:stCondLst>
                                    <p:cond delay="0"/>
                                  </p:stCondLst>
                                  <p:childTnLst>
                                    <p:animEffect transition="out" filter="fade">
                                      <p:cBhvr>
                                        <p:cTn id="93" dur="500"/>
                                        <p:tgtEl>
                                          <p:spTgt spid="37"/>
                                        </p:tgtEl>
                                      </p:cBhvr>
                                    </p:animEffect>
                                    <p:set>
                                      <p:cBhvr>
                                        <p:cTn id="94" dur="1" fill="hold">
                                          <p:stCondLst>
                                            <p:cond delay="499"/>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64313B-B007-DDB5-7D11-3B06CEB1A4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E2B0FE-36EE-10EB-6812-50CE39AFF774}"/>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49FDE444-1A2D-B37A-FF07-AEFEAC31A7F1}"/>
              </a:ext>
            </a:extLst>
          </p:cNvPr>
          <p:cNvSpPr/>
          <p:nvPr/>
        </p:nvSpPr>
        <p:spPr>
          <a:xfrm>
            <a:off x="330050" y="18506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Synchronous Communication</a:t>
            </a:r>
          </a:p>
        </p:txBody>
      </p:sp>
      <p:sp>
        <p:nvSpPr>
          <p:cNvPr id="4" name="Rectangle: Rounded Corners 3">
            <a:extLst>
              <a:ext uri="{FF2B5EF4-FFF2-40B4-BE49-F238E27FC236}">
                <a16:creationId xmlns:a16="http://schemas.microsoft.com/office/drawing/2014/main" id="{5FEA77FD-F8F8-9F73-CC41-0DFC79CC7CD0}"/>
              </a:ext>
            </a:extLst>
          </p:cNvPr>
          <p:cNvSpPr/>
          <p:nvPr/>
        </p:nvSpPr>
        <p:spPr>
          <a:xfrm>
            <a:off x="4272480" y="18506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Simplified Workflows</a:t>
            </a:r>
          </a:p>
        </p:txBody>
      </p:sp>
      <p:sp>
        <p:nvSpPr>
          <p:cNvPr id="5" name="Rectangle: Rounded Corners 4">
            <a:extLst>
              <a:ext uri="{FF2B5EF4-FFF2-40B4-BE49-F238E27FC236}">
                <a16:creationId xmlns:a16="http://schemas.microsoft.com/office/drawing/2014/main" id="{3F98903D-E73C-BC8B-95A3-F90BEA4F71B0}"/>
              </a:ext>
            </a:extLst>
          </p:cNvPr>
          <p:cNvSpPr/>
          <p:nvPr/>
        </p:nvSpPr>
        <p:spPr>
          <a:xfrm>
            <a:off x="8214910" y="1850669"/>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p>
        </p:txBody>
      </p:sp>
      <p:sp>
        <p:nvSpPr>
          <p:cNvPr id="7" name="Rectangle: Rounded Corners 6">
            <a:extLst>
              <a:ext uri="{FF2B5EF4-FFF2-40B4-BE49-F238E27FC236}">
                <a16:creationId xmlns:a16="http://schemas.microsoft.com/office/drawing/2014/main" id="{7B401D67-332D-59B3-42AC-EA5E70EE796B}"/>
              </a:ext>
            </a:extLst>
          </p:cNvPr>
          <p:cNvSpPr/>
          <p:nvPr/>
        </p:nvSpPr>
        <p:spPr>
          <a:xfrm>
            <a:off x="2092803" y="350277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Control and Coordination</a:t>
            </a:r>
          </a:p>
        </p:txBody>
      </p:sp>
      <p:sp>
        <p:nvSpPr>
          <p:cNvPr id="8" name="Rectangle: Rounded Corners 7">
            <a:extLst>
              <a:ext uri="{FF2B5EF4-FFF2-40B4-BE49-F238E27FC236}">
                <a16:creationId xmlns:a16="http://schemas.microsoft.com/office/drawing/2014/main" id="{67C1D091-46FA-CEC9-81D4-F46BF911F1B1}"/>
              </a:ext>
            </a:extLst>
          </p:cNvPr>
          <p:cNvSpPr/>
          <p:nvPr/>
        </p:nvSpPr>
        <p:spPr>
          <a:xfrm>
            <a:off x="6035233" y="35027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Decoupling</a:t>
            </a:r>
          </a:p>
        </p:txBody>
      </p:sp>
    </p:spTree>
    <p:extLst>
      <p:ext uri="{BB962C8B-B14F-4D97-AF65-F5344CB8AC3E}">
        <p14:creationId xmlns:p14="http://schemas.microsoft.com/office/powerpoint/2010/main" val="8013263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7"/>
                                        </p:tgtEl>
                                        <p:attrNameLst>
                                          <p:attrName>style.opacity</p:attrName>
                                        </p:attrNameLst>
                                      </p:cBhvr>
                                      <p:to>
                                        <p:strVal val="0.25"/>
                                      </p:to>
                                    </p:set>
                                    <p:animEffect filter="image" prLst="opacity: 0.25">
                                      <p:cBhvr rctx="IE">
                                        <p:cTn id="36" dur="indefinite"/>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A4492-6914-2108-0697-A42C281D026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9E2B60-BBB9-F685-4CDE-9C478D1C3C4F}"/>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2F0D23BB-2B17-4169-17FF-E606C80ACF0E}"/>
              </a:ext>
            </a:extLst>
          </p:cNvPr>
          <p:cNvSpPr/>
          <p:nvPr/>
        </p:nvSpPr>
        <p:spPr>
          <a:xfrm>
            <a:off x="330050" y="18506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4" name="Rectangle: Rounded Corners 3">
            <a:extLst>
              <a:ext uri="{FF2B5EF4-FFF2-40B4-BE49-F238E27FC236}">
                <a16:creationId xmlns:a16="http://schemas.microsoft.com/office/drawing/2014/main" id="{1DF1F943-F33A-53CA-F344-8B85975C40CF}"/>
              </a:ext>
            </a:extLst>
          </p:cNvPr>
          <p:cNvSpPr/>
          <p:nvPr/>
        </p:nvSpPr>
        <p:spPr>
          <a:xfrm>
            <a:off x="4272480" y="185067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Latency</a:t>
            </a:r>
          </a:p>
        </p:txBody>
      </p:sp>
      <p:sp>
        <p:nvSpPr>
          <p:cNvPr id="5" name="Rectangle: Rounded Corners 4">
            <a:extLst>
              <a:ext uri="{FF2B5EF4-FFF2-40B4-BE49-F238E27FC236}">
                <a16:creationId xmlns:a16="http://schemas.microsoft.com/office/drawing/2014/main" id="{F7495242-06CA-D1B7-147B-38C8CA63EA32}"/>
              </a:ext>
            </a:extLst>
          </p:cNvPr>
          <p:cNvSpPr/>
          <p:nvPr/>
        </p:nvSpPr>
        <p:spPr>
          <a:xfrm>
            <a:off x="8214910" y="1850669"/>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Resource Utilization</a:t>
            </a:r>
          </a:p>
        </p:txBody>
      </p:sp>
      <p:sp>
        <p:nvSpPr>
          <p:cNvPr id="7" name="Rectangle: Rounded Corners 6">
            <a:extLst>
              <a:ext uri="{FF2B5EF4-FFF2-40B4-BE49-F238E27FC236}">
                <a16:creationId xmlns:a16="http://schemas.microsoft.com/office/drawing/2014/main" id="{8B28283B-EC6A-4065-C9E8-04CB2323FCEF}"/>
              </a:ext>
            </a:extLst>
          </p:cNvPr>
          <p:cNvSpPr/>
          <p:nvPr/>
        </p:nvSpPr>
        <p:spPr>
          <a:xfrm>
            <a:off x="2092803" y="350277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 in Error Handling</a:t>
            </a:r>
          </a:p>
        </p:txBody>
      </p:sp>
      <p:sp>
        <p:nvSpPr>
          <p:cNvPr id="8" name="Rectangle: Rounded Corners 7">
            <a:extLst>
              <a:ext uri="{FF2B5EF4-FFF2-40B4-BE49-F238E27FC236}">
                <a16:creationId xmlns:a16="http://schemas.microsoft.com/office/drawing/2014/main" id="{18440ED8-B3F4-B6DA-C9E6-DC28171D82C5}"/>
              </a:ext>
            </a:extLst>
          </p:cNvPr>
          <p:cNvSpPr/>
          <p:nvPr/>
        </p:nvSpPr>
        <p:spPr>
          <a:xfrm>
            <a:off x="6035233" y="350277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Single Point of Failure</a:t>
            </a:r>
          </a:p>
        </p:txBody>
      </p:sp>
    </p:spTree>
    <p:extLst>
      <p:ext uri="{BB962C8B-B14F-4D97-AF65-F5344CB8AC3E}">
        <p14:creationId xmlns:p14="http://schemas.microsoft.com/office/powerpoint/2010/main" val="127836111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7"/>
                                        </p:tgtEl>
                                        <p:attrNameLst>
                                          <p:attrName>style.opacity</p:attrName>
                                        </p:attrNameLst>
                                      </p:cBhvr>
                                      <p:to>
                                        <p:strVal val="0.25"/>
                                      </p:to>
                                    </p:set>
                                    <p:animEffect filter="image" prLst="opacity: 0.25">
                                      <p:cBhvr rctx="IE">
                                        <p:cTn id="36" dur="indefinite"/>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0EBF63-C9BE-C345-7815-E7A6037659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70D2FE-BF44-09F1-8C9C-5F06FCB73D94}"/>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FD77B221-D56D-215B-BE21-7C22A32DFCC4}"/>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Service Invocation</a:t>
            </a:r>
          </a:p>
        </p:txBody>
      </p:sp>
      <p:sp>
        <p:nvSpPr>
          <p:cNvPr id="4" name="Rectangle: Rounded Corners 3">
            <a:extLst>
              <a:ext uri="{FF2B5EF4-FFF2-40B4-BE49-F238E27FC236}">
                <a16:creationId xmlns:a16="http://schemas.microsoft.com/office/drawing/2014/main" id="{B3D871D8-79A1-2F51-F405-113DAA895B8C}"/>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Retrieval</a:t>
            </a:r>
          </a:p>
        </p:txBody>
      </p:sp>
      <p:sp>
        <p:nvSpPr>
          <p:cNvPr id="5" name="Rectangle: Rounded Corners 4">
            <a:extLst>
              <a:ext uri="{FF2B5EF4-FFF2-40B4-BE49-F238E27FC236}">
                <a16:creationId xmlns:a16="http://schemas.microsoft.com/office/drawing/2014/main" id="{A5EF3C7A-F24C-3B84-8FD0-4ADE2BB08D62}"/>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Status Updates</a:t>
            </a:r>
          </a:p>
        </p:txBody>
      </p:sp>
    </p:spTree>
    <p:extLst>
      <p:ext uri="{BB962C8B-B14F-4D97-AF65-F5344CB8AC3E}">
        <p14:creationId xmlns:p14="http://schemas.microsoft.com/office/powerpoint/2010/main" val="16605429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1CACE-11D3-493C-02D6-7417CC2F76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6931BD-2F06-368D-893F-6B3B07D3C39D}"/>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5C9332C5-9FF5-D0B6-36C6-E2F0DB113219}"/>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22ED033D-520D-1E30-E0E6-0FDC7E8F1B07}"/>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32100654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BE24A-8367-25B8-2B18-3E9190078C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0B18468-29DB-D9CB-5BA3-8C513B6FA80F}"/>
              </a:ext>
            </a:extLst>
          </p:cNvPr>
          <p:cNvSpPr>
            <a:spLocks noGrp="1"/>
          </p:cNvSpPr>
          <p:nvPr>
            <p:ph type="title"/>
          </p:nvPr>
        </p:nvSpPr>
        <p:spPr/>
        <p:txBody>
          <a:bodyPr/>
          <a:lstStyle/>
          <a:p>
            <a:r>
              <a:rPr lang="en-US" dirty="0"/>
              <a:t>Importance of Understanding and Applying These Patterns</a:t>
            </a:r>
          </a:p>
        </p:txBody>
      </p:sp>
      <p:sp>
        <p:nvSpPr>
          <p:cNvPr id="3" name="Rectangle: Rounded Corners 2">
            <a:extLst>
              <a:ext uri="{FF2B5EF4-FFF2-40B4-BE49-F238E27FC236}">
                <a16:creationId xmlns:a16="http://schemas.microsoft.com/office/drawing/2014/main" id="{37B8DB44-E74D-5FCC-E34C-04931DCBEF1D}"/>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Improve Robustness and Efficiency</a:t>
            </a:r>
          </a:p>
        </p:txBody>
      </p:sp>
      <p:sp>
        <p:nvSpPr>
          <p:cNvPr id="4" name="Rectangle: Rounded Corners 3">
            <a:extLst>
              <a:ext uri="{FF2B5EF4-FFF2-40B4-BE49-F238E27FC236}">
                <a16:creationId xmlns:a16="http://schemas.microsoft.com/office/drawing/2014/main" id="{BECBB405-5FB7-CDDA-8B6F-30A139F5847A}"/>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Handle Real-World Challenges</a:t>
            </a:r>
          </a:p>
        </p:txBody>
      </p:sp>
    </p:spTree>
    <p:extLst>
      <p:ext uri="{BB962C8B-B14F-4D97-AF65-F5344CB8AC3E}">
        <p14:creationId xmlns:p14="http://schemas.microsoft.com/office/powerpoint/2010/main" val="126678128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68B772-C465-02F9-4813-AC8D760281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B67EF-48B0-1BED-49A0-9292094F9783}"/>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7579FE97-F498-08C4-D03C-EDEDED029CBD}"/>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67961922-189C-996B-877E-33BD21D499C4}"/>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 Queue</a:t>
            </a:r>
          </a:p>
        </p:txBody>
      </p:sp>
      <p:pic>
        <p:nvPicPr>
          <p:cNvPr id="5" name="Picture 4">
            <a:extLst>
              <a:ext uri="{FF2B5EF4-FFF2-40B4-BE49-F238E27FC236}">
                <a16:creationId xmlns:a16="http://schemas.microsoft.com/office/drawing/2014/main" id="{E3267DBF-4722-DDD9-E34E-51729548F7F7}"/>
              </a:ext>
            </a:extLst>
          </p:cNvPr>
          <p:cNvPicPr>
            <a:picLocks noChangeAspect="1"/>
          </p:cNvPicPr>
          <p:nvPr/>
        </p:nvPicPr>
        <p:blipFill>
          <a:blip r:embed="rId3"/>
          <a:stretch>
            <a:fillRect/>
          </a:stretch>
        </p:blipFill>
        <p:spPr>
          <a:xfrm>
            <a:off x="4622949" y="1510431"/>
            <a:ext cx="6642537" cy="4369374"/>
          </a:xfrm>
          <a:prstGeom prst="rect">
            <a:avLst/>
          </a:prstGeom>
        </p:spPr>
      </p:pic>
    </p:spTree>
    <p:extLst>
      <p:ext uri="{BB962C8B-B14F-4D97-AF65-F5344CB8AC3E}">
        <p14:creationId xmlns:p14="http://schemas.microsoft.com/office/powerpoint/2010/main" val="203810946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168E0-3448-02D8-F900-1B04E1CE8131}"/>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FF159D3C-1238-85A0-283E-650E1D95A8DE}"/>
              </a:ext>
            </a:extLst>
          </p:cNvPr>
          <p:cNvPicPr>
            <a:picLocks noChangeAspect="1"/>
          </p:cNvPicPr>
          <p:nvPr/>
        </p:nvPicPr>
        <p:blipFill>
          <a:blip r:embed="rId3"/>
          <a:stretch>
            <a:fillRect/>
          </a:stretch>
        </p:blipFill>
        <p:spPr>
          <a:xfrm>
            <a:off x="4622949" y="1510431"/>
            <a:ext cx="6554060" cy="4369374"/>
          </a:xfrm>
          <a:prstGeom prst="rect">
            <a:avLst/>
          </a:prstGeom>
        </p:spPr>
      </p:pic>
      <p:sp>
        <p:nvSpPr>
          <p:cNvPr id="2" name="Title 1">
            <a:extLst>
              <a:ext uri="{FF2B5EF4-FFF2-40B4-BE49-F238E27FC236}">
                <a16:creationId xmlns:a16="http://schemas.microsoft.com/office/drawing/2014/main" id="{FD1D8222-BBA9-D25A-9038-D31F87BB67D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5486089-4BDF-51AB-2D41-B8A8A6126912}"/>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CBF20203-0F76-2A06-2B69-7FB1A79EBB2C}"/>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 Queue</a:t>
            </a:r>
          </a:p>
        </p:txBody>
      </p:sp>
      <p:sp>
        <p:nvSpPr>
          <p:cNvPr id="4" name="Rectangle: Rounded Corners 3">
            <a:extLst>
              <a:ext uri="{FF2B5EF4-FFF2-40B4-BE49-F238E27FC236}">
                <a16:creationId xmlns:a16="http://schemas.microsoft.com/office/drawing/2014/main" id="{CA00877A-B4F4-DDD3-E3DA-58E5E5B26156}"/>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Response Queue</a:t>
            </a:r>
          </a:p>
        </p:txBody>
      </p:sp>
    </p:spTree>
    <p:extLst>
      <p:ext uri="{BB962C8B-B14F-4D97-AF65-F5344CB8AC3E}">
        <p14:creationId xmlns:p14="http://schemas.microsoft.com/office/powerpoint/2010/main" val="380673828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C0BDCD-0529-5046-0D82-80A7D58245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211768-16B2-CECB-72AC-E7E31C685196}"/>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3167FFCC-E3AF-0B67-D274-5A30DF0FD442}"/>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D0BD6288-2A7E-EAD9-1083-1FDFBA76890B}"/>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 Queue</a:t>
            </a:r>
          </a:p>
        </p:txBody>
      </p:sp>
      <p:sp>
        <p:nvSpPr>
          <p:cNvPr id="4" name="Rectangle: Rounded Corners 3">
            <a:extLst>
              <a:ext uri="{FF2B5EF4-FFF2-40B4-BE49-F238E27FC236}">
                <a16:creationId xmlns:a16="http://schemas.microsoft.com/office/drawing/2014/main" id="{F705CCF1-1004-1220-160D-E5E894A53842}"/>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Response Queue</a:t>
            </a:r>
          </a:p>
        </p:txBody>
      </p:sp>
      <p:sp>
        <p:nvSpPr>
          <p:cNvPr id="5" name="Rectangle: Rounded Corners 4">
            <a:extLst>
              <a:ext uri="{FF2B5EF4-FFF2-40B4-BE49-F238E27FC236}">
                <a16:creationId xmlns:a16="http://schemas.microsoft.com/office/drawing/2014/main" id="{2096CB43-FF38-1B80-AC3D-C7A48FCEB426}"/>
              </a:ext>
            </a:extLst>
          </p:cNvPr>
          <p:cNvSpPr/>
          <p:nvPr/>
        </p:nvSpPr>
        <p:spPr>
          <a:xfrm>
            <a:off x="202459"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Requestor</a:t>
            </a:r>
          </a:p>
        </p:txBody>
      </p:sp>
      <p:pic>
        <p:nvPicPr>
          <p:cNvPr id="11" name="Picture 10">
            <a:extLst>
              <a:ext uri="{FF2B5EF4-FFF2-40B4-BE49-F238E27FC236}">
                <a16:creationId xmlns:a16="http://schemas.microsoft.com/office/drawing/2014/main" id="{DBF059E6-60DC-7E61-09A8-153688EE0C6F}"/>
              </a:ext>
            </a:extLst>
          </p:cNvPr>
          <p:cNvPicPr>
            <a:picLocks noChangeAspect="1"/>
          </p:cNvPicPr>
          <p:nvPr/>
        </p:nvPicPr>
        <p:blipFill>
          <a:blip r:embed="rId3"/>
          <a:stretch>
            <a:fillRect/>
          </a:stretch>
        </p:blipFill>
        <p:spPr>
          <a:xfrm>
            <a:off x="4264840" y="1433215"/>
            <a:ext cx="6969353" cy="4776199"/>
          </a:xfrm>
          <a:prstGeom prst="rect">
            <a:avLst/>
          </a:prstGeom>
        </p:spPr>
      </p:pic>
    </p:spTree>
    <p:extLst>
      <p:ext uri="{BB962C8B-B14F-4D97-AF65-F5344CB8AC3E}">
        <p14:creationId xmlns:p14="http://schemas.microsoft.com/office/powerpoint/2010/main" val="27225933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8A4CE-6049-51C0-2D21-FC5860C247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92CDA8-3CE0-BDD6-0082-22F254B6B3D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355DBA2-0CC4-6E49-1119-5CC601D501BF}"/>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B3DE6FC5-BE71-4B88-1BCA-743437154FBD}"/>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 Queue</a:t>
            </a:r>
          </a:p>
        </p:txBody>
      </p:sp>
      <p:sp>
        <p:nvSpPr>
          <p:cNvPr id="4" name="Rectangle: Rounded Corners 3">
            <a:extLst>
              <a:ext uri="{FF2B5EF4-FFF2-40B4-BE49-F238E27FC236}">
                <a16:creationId xmlns:a16="http://schemas.microsoft.com/office/drawing/2014/main" id="{9B137061-D66A-CC0B-5F26-CF9C89F3F993}"/>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Response Queue</a:t>
            </a:r>
          </a:p>
        </p:txBody>
      </p:sp>
      <p:sp>
        <p:nvSpPr>
          <p:cNvPr id="5" name="Rectangle: Rounded Corners 4">
            <a:extLst>
              <a:ext uri="{FF2B5EF4-FFF2-40B4-BE49-F238E27FC236}">
                <a16:creationId xmlns:a16="http://schemas.microsoft.com/office/drawing/2014/main" id="{330E6102-9AD9-0E45-BAC8-FB811E09F0FE}"/>
              </a:ext>
            </a:extLst>
          </p:cNvPr>
          <p:cNvSpPr/>
          <p:nvPr/>
        </p:nvSpPr>
        <p:spPr>
          <a:xfrm>
            <a:off x="202459" y="3512288"/>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Requestor</a:t>
            </a:r>
          </a:p>
        </p:txBody>
      </p:sp>
      <p:pic>
        <p:nvPicPr>
          <p:cNvPr id="8" name="Picture 7">
            <a:extLst>
              <a:ext uri="{FF2B5EF4-FFF2-40B4-BE49-F238E27FC236}">
                <a16:creationId xmlns:a16="http://schemas.microsoft.com/office/drawing/2014/main" id="{FDD7A4B3-A201-3B7C-6F3C-2071A4EDB374}"/>
              </a:ext>
            </a:extLst>
          </p:cNvPr>
          <p:cNvPicPr>
            <a:picLocks noChangeAspect="1"/>
          </p:cNvPicPr>
          <p:nvPr/>
        </p:nvPicPr>
        <p:blipFill>
          <a:blip r:embed="rId3"/>
          <a:stretch>
            <a:fillRect/>
          </a:stretch>
        </p:blipFill>
        <p:spPr>
          <a:xfrm>
            <a:off x="4330372" y="1690688"/>
            <a:ext cx="7659169" cy="2648320"/>
          </a:xfrm>
          <a:prstGeom prst="rect">
            <a:avLst/>
          </a:prstGeom>
        </p:spPr>
      </p:pic>
    </p:spTree>
    <p:extLst>
      <p:ext uri="{BB962C8B-B14F-4D97-AF65-F5344CB8AC3E}">
        <p14:creationId xmlns:p14="http://schemas.microsoft.com/office/powerpoint/2010/main" val="256187386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10E510-794D-3379-C5BD-88F67DB87BE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8884F9-FB45-DF3F-FE5E-577B594E31F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E9701116-7222-1D5B-DA3B-423FCE84A9CC}"/>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C17E3C7A-DC2A-85AE-0804-5B81973F9922}"/>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 Queue</a:t>
            </a:r>
          </a:p>
        </p:txBody>
      </p:sp>
      <p:sp>
        <p:nvSpPr>
          <p:cNvPr id="4" name="Rectangle: Rounded Corners 3">
            <a:extLst>
              <a:ext uri="{FF2B5EF4-FFF2-40B4-BE49-F238E27FC236}">
                <a16:creationId xmlns:a16="http://schemas.microsoft.com/office/drawing/2014/main" id="{6D5783AE-FBF0-7329-E373-F88C9CA22B77}"/>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Response Queue</a:t>
            </a:r>
          </a:p>
        </p:txBody>
      </p:sp>
      <p:sp>
        <p:nvSpPr>
          <p:cNvPr id="5" name="Rectangle: Rounded Corners 4">
            <a:extLst>
              <a:ext uri="{FF2B5EF4-FFF2-40B4-BE49-F238E27FC236}">
                <a16:creationId xmlns:a16="http://schemas.microsoft.com/office/drawing/2014/main" id="{E18B8B32-940A-8D64-2FD8-3910E390987F}"/>
              </a:ext>
            </a:extLst>
          </p:cNvPr>
          <p:cNvSpPr/>
          <p:nvPr/>
        </p:nvSpPr>
        <p:spPr>
          <a:xfrm>
            <a:off x="202459"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Requestor</a:t>
            </a:r>
          </a:p>
        </p:txBody>
      </p:sp>
      <p:sp>
        <p:nvSpPr>
          <p:cNvPr id="7" name="Rectangle: Rounded Corners 6">
            <a:extLst>
              <a:ext uri="{FF2B5EF4-FFF2-40B4-BE49-F238E27FC236}">
                <a16:creationId xmlns:a16="http://schemas.microsoft.com/office/drawing/2014/main" id="{500ECDF7-382F-C2F1-2AE4-CB24B9A49B68}"/>
              </a:ext>
            </a:extLst>
          </p:cNvPr>
          <p:cNvSpPr/>
          <p:nvPr/>
        </p:nvSpPr>
        <p:spPr>
          <a:xfrm>
            <a:off x="202459" y="4188619"/>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Responder</a:t>
            </a:r>
          </a:p>
        </p:txBody>
      </p:sp>
      <p:pic>
        <p:nvPicPr>
          <p:cNvPr id="10" name="Picture 9">
            <a:extLst>
              <a:ext uri="{FF2B5EF4-FFF2-40B4-BE49-F238E27FC236}">
                <a16:creationId xmlns:a16="http://schemas.microsoft.com/office/drawing/2014/main" id="{4C525278-E6D5-62C9-9BC3-0E8E65EC3330}"/>
              </a:ext>
            </a:extLst>
          </p:cNvPr>
          <p:cNvPicPr>
            <a:picLocks noChangeAspect="1"/>
          </p:cNvPicPr>
          <p:nvPr/>
        </p:nvPicPr>
        <p:blipFill>
          <a:blip r:embed="rId3"/>
          <a:stretch>
            <a:fillRect/>
          </a:stretch>
        </p:blipFill>
        <p:spPr>
          <a:xfrm>
            <a:off x="4219734" y="1765308"/>
            <a:ext cx="7764352" cy="1746979"/>
          </a:xfrm>
          <a:prstGeom prst="rect">
            <a:avLst/>
          </a:prstGeom>
        </p:spPr>
      </p:pic>
    </p:spTree>
    <p:extLst>
      <p:ext uri="{BB962C8B-B14F-4D97-AF65-F5344CB8AC3E}">
        <p14:creationId xmlns:p14="http://schemas.microsoft.com/office/powerpoint/2010/main" val="165028375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7CF197-C458-6204-DE3E-B673019FDF4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E39866-FC49-A9D9-C47A-549095D7D2E7}"/>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78C4606-4B86-3FF9-8F86-CE80E9567EC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B95B943D-CEAB-D493-5AED-2D7A53ACF9C0}"/>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 Queue</a:t>
            </a:r>
          </a:p>
        </p:txBody>
      </p:sp>
      <p:sp>
        <p:nvSpPr>
          <p:cNvPr id="4" name="Rectangle: Rounded Corners 3">
            <a:extLst>
              <a:ext uri="{FF2B5EF4-FFF2-40B4-BE49-F238E27FC236}">
                <a16:creationId xmlns:a16="http://schemas.microsoft.com/office/drawing/2014/main" id="{1C9CE700-9C3C-3087-4488-E680A85AF6A6}"/>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Response Queue</a:t>
            </a:r>
          </a:p>
        </p:txBody>
      </p:sp>
      <p:sp>
        <p:nvSpPr>
          <p:cNvPr id="5" name="Rectangle: Rounded Corners 4">
            <a:extLst>
              <a:ext uri="{FF2B5EF4-FFF2-40B4-BE49-F238E27FC236}">
                <a16:creationId xmlns:a16="http://schemas.microsoft.com/office/drawing/2014/main" id="{9BAE960F-74C9-86BA-3D5E-4541F04D524E}"/>
              </a:ext>
            </a:extLst>
          </p:cNvPr>
          <p:cNvSpPr/>
          <p:nvPr/>
        </p:nvSpPr>
        <p:spPr>
          <a:xfrm>
            <a:off x="202459"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Requestor</a:t>
            </a:r>
          </a:p>
        </p:txBody>
      </p:sp>
      <p:sp>
        <p:nvSpPr>
          <p:cNvPr id="7" name="Rectangle: Rounded Corners 6">
            <a:extLst>
              <a:ext uri="{FF2B5EF4-FFF2-40B4-BE49-F238E27FC236}">
                <a16:creationId xmlns:a16="http://schemas.microsoft.com/office/drawing/2014/main" id="{F065F3ED-C1AA-C74C-974A-228C27FCC5DE}"/>
              </a:ext>
            </a:extLst>
          </p:cNvPr>
          <p:cNvSpPr/>
          <p:nvPr/>
        </p:nvSpPr>
        <p:spPr>
          <a:xfrm>
            <a:off x="202459" y="4188619"/>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Responder</a:t>
            </a:r>
          </a:p>
        </p:txBody>
      </p:sp>
      <p:pic>
        <p:nvPicPr>
          <p:cNvPr id="9" name="Picture 8">
            <a:extLst>
              <a:ext uri="{FF2B5EF4-FFF2-40B4-BE49-F238E27FC236}">
                <a16:creationId xmlns:a16="http://schemas.microsoft.com/office/drawing/2014/main" id="{9BE7671E-E8DC-F5D8-8366-3FB115E32F60}"/>
              </a:ext>
            </a:extLst>
          </p:cNvPr>
          <p:cNvPicPr>
            <a:picLocks noChangeAspect="1"/>
          </p:cNvPicPr>
          <p:nvPr/>
        </p:nvPicPr>
        <p:blipFill>
          <a:blip r:embed="rId3"/>
          <a:stretch>
            <a:fillRect/>
          </a:stretch>
        </p:blipFill>
        <p:spPr>
          <a:xfrm>
            <a:off x="4378363" y="644863"/>
            <a:ext cx="6858957" cy="5734850"/>
          </a:xfrm>
          <a:prstGeom prst="rect">
            <a:avLst/>
          </a:prstGeom>
        </p:spPr>
      </p:pic>
    </p:spTree>
    <p:extLst>
      <p:ext uri="{BB962C8B-B14F-4D97-AF65-F5344CB8AC3E}">
        <p14:creationId xmlns:p14="http://schemas.microsoft.com/office/powerpoint/2010/main" val="10364584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883463-6C6A-217F-A046-7C3C7CBEC9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8BCD00-4635-904D-C139-2F679D39CFBA}"/>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02E588CE-B61F-B8B0-8248-7B619D88CC0B}"/>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03C415BB-9DDC-0DFB-29D6-4C3C3730C189}"/>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 Queue</a:t>
            </a:r>
          </a:p>
        </p:txBody>
      </p:sp>
      <p:sp>
        <p:nvSpPr>
          <p:cNvPr id="4" name="Rectangle: Rounded Corners 3">
            <a:extLst>
              <a:ext uri="{FF2B5EF4-FFF2-40B4-BE49-F238E27FC236}">
                <a16:creationId xmlns:a16="http://schemas.microsoft.com/office/drawing/2014/main" id="{A3CC91FA-553C-6CD4-8337-20E7CF417D91}"/>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Response Queue</a:t>
            </a:r>
          </a:p>
        </p:txBody>
      </p:sp>
      <p:sp>
        <p:nvSpPr>
          <p:cNvPr id="5" name="Rectangle: Rounded Corners 4">
            <a:extLst>
              <a:ext uri="{FF2B5EF4-FFF2-40B4-BE49-F238E27FC236}">
                <a16:creationId xmlns:a16="http://schemas.microsoft.com/office/drawing/2014/main" id="{8C376DA2-31F1-4111-ED08-18BA4EF3BACB}"/>
              </a:ext>
            </a:extLst>
          </p:cNvPr>
          <p:cNvSpPr/>
          <p:nvPr/>
        </p:nvSpPr>
        <p:spPr>
          <a:xfrm>
            <a:off x="202459"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Requestor</a:t>
            </a:r>
          </a:p>
        </p:txBody>
      </p:sp>
      <p:sp>
        <p:nvSpPr>
          <p:cNvPr id="7" name="Rectangle: Rounded Corners 6">
            <a:extLst>
              <a:ext uri="{FF2B5EF4-FFF2-40B4-BE49-F238E27FC236}">
                <a16:creationId xmlns:a16="http://schemas.microsoft.com/office/drawing/2014/main" id="{8A43B8C1-EFF5-3DFF-E8EF-14856BEAEFD8}"/>
              </a:ext>
            </a:extLst>
          </p:cNvPr>
          <p:cNvSpPr/>
          <p:nvPr/>
        </p:nvSpPr>
        <p:spPr>
          <a:xfrm>
            <a:off x="202459" y="4188619"/>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Responder</a:t>
            </a:r>
          </a:p>
        </p:txBody>
      </p:sp>
      <p:pic>
        <p:nvPicPr>
          <p:cNvPr id="10" name="Picture 9">
            <a:extLst>
              <a:ext uri="{FF2B5EF4-FFF2-40B4-BE49-F238E27FC236}">
                <a16:creationId xmlns:a16="http://schemas.microsoft.com/office/drawing/2014/main" id="{D2C7A09C-1FFE-A7F1-816F-6E4BD7E1F01A}"/>
              </a:ext>
            </a:extLst>
          </p:cNvPr>
          <p:cNvPicPr>
            <a:picLocks noChangeAspect="1"/>
          </p:cNvPicPr>
          <p:nvPr/>
        </p:nvPicPr>
        <p:blipFill>
          <a:blip r:embed="rId3"/>
          <a:stretch>
            <a:fillRect/>
          </a:stretch>
        </p:blipFill>
        <p:spPr>
          <a:xfrm>
            <a:off x="4342964" y="1690688"/>
            <a:ext cx="7135356" cy="1414019"/>
          </a:xfrm>
          <a:prstGeom prst="rect">
            <a:avLst/>
          </a:prstGeom>
        </p:spPr>
      </p:pic>
    </p:spTree>
    <p:extLst>
      <p:ext uri="{BB962C8B-B14F-4D97-AF65-F5344CB8AC3E}">
        <p14:creationId xmlns:p14="http://schemas.microsoft.com/office/powerpoint/2010/main" val="2248721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DE191-B81D-F12B-12D9-B39218A6FB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5D4CC8-9D41-31EC-22D5-B0B31AF8ED58}"/>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F3AD98C-2EEC-CEE8-9373-C0B6711B93E7}"/>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E3527E87-4E5B-07A6-46E5-CCA17EF4769D}"/>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 Queue</a:t>
            </a:r>
          </a:p>
        </p:txBody>
      </p:sp>
      <p:sp>
        <p:nvSpPr>
          <p:cNvPr id="4" name="Rectangle: Rounded Corners 3">
            <a:extLst>
              <a:ext uri="{FF2B5EF4-FFF2-40B4-BE49-F238E27FC236}">
                <a16:creationId xmlns:a16="http://schemas.microsoft.com/office/drawing/2014/main" id="{20895B0C-DBE4-85B9-DBE3-E8CA2242B96F}"/>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Response Queue</a:t>
            </a:r>
          </a:p>
        </p:txBody>
      </p:sp>
      <p:sp>
        <p:nvSpPr>
          <p:cNvPr id="5" name="Rectangle: Rounded Corners 4">
            <a:extLst>
              <a:ext uri="{FF2B5EF4-FFF2-40B4-BE49-F238E27FC236}">
                <a16:creationId xmlns:a16="http://schemas.microsoft.com/office/drawing/2014/main" id="{3729F60F-DE2B-869A-E05B-2A397EEAF0C7}"/>
              </a:ext>
            </a:extLst>
          </p:cNvPr>
          <p:cNvSpPr/>
          <p:nvPr/>
        </p:nvSpPr>
        <p:spPr>
          <a:xfrm>
            <a:off x="202459"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Requestor</a:t>
            </a:r>
          </a:p>
        </p:txBody>
      </p:sp>
      <p:sp>
        <p:nvSpPr>
          <p:cNvPr id="7" name="Rectangle: Rounded Corners 6">
            <a:extLst>
              <a:ext uri="{FF2B5EF4-FFF2-40B4-BE49-F238E27FC236}">
                <a16:creationId xmlns:a16="http://schemas.microsoft.com/office/drawing/2014/main" id="{1827E001-155B-93C2-F569-930C24DFD8DB}"/>
              </a:ext>
            </a:extLst>
          </p:cNvPr>
          <p:cNvSpPr/>
          <p:nvPr/>
        </p:nvSpPr>
        <p:spPr>
          <a:xfrm>
            <a:off x="202459" y="4188619"/>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Responder</a:t>
            </a:r>
          </a:p>
        </p:txBody>
      </p:sp>
      <p:pic>
        <p:nvPicPr>
          <p:cNvPr id="9" name="Picture 8">
            <a:extLst>
              <a:ext uri="{FF2B5EF4-FFF2-40B4-BE49-F238E27FC236}">
                <a16:creationId xmlns:a16="http://schemas.microsoft.com/office/drawing/2014/main" id="{61484668-FE80-AB01-408D-E4EDEC97258B}"/>
              </a:ext>
            </a:extLst>
          </p:cNvPr>
          <p:cNvPicPr>
            <a:picLocks noChangeAspect="1"/>
          </p:cNvPicPr>
          <p:nvPr/>
        </p:nvPicPr>
        <p:blipFill>
          <a:blip r:embed="rId3"/>
          <a:stretch>
            <a:fillRect/>
          </a:stretch>
        </p:blipFill>
        <p:spPr>
          <a:xfrm>
            <a:off x="4158898" y="1706013"/>
            <a:ext cx="7830643" cy="1790950"/>
          </a:xfrm>
          <a:prstGeom prst="rect">
            <a:avLst/>
          </a:prstGeom>
        </p:spPr>
      </p:pic>
    </p:spTree>
    <p:extLst>
      <p:ext uri="{BB962C8B-B14F-4D97-AF65-F5344CB8AC3E}">
        <p14:creationId xmlns:p14="http://schemas.microsoft.com/office/powerpoint/2010/main" val="163868920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A673B-D5E4-FEBD-482F-BDDEE0277B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BBEABE9-3696-D061-1AD1-B8C3A8BD0F45}"/>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C54F1E85-E8D7-516D-F769-76C8DEC9AA0A}"/>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8A226C1D-D8A7-F9D5-BFD7-A09DF742EEB2}"/>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 Queue</a:t>
            </a:r>
          </a:p>
        </p:txBody>
      </p:sp>
      <p:sp>
        <p:nvSpPr>
          <p:cNvPr id="4" name="Rectangle: Rounded Corners 3">
            <a:extLst>
              <a:ext uri="{FF2B5EF4-FFF2-40B4-BE49-F238E27FC236}">
                <a16:creationId xmlns:a16="http://schemas.microsoft.com/office/drawing/2014/main" id="{9FEE3F33-9260-F4BC-F7CA-731FED0A3A1D}"/>
              </a:ext>
            </a:extLst>
          </p:cNvPr>
          <p:cNvSpPr/>
          <p:nvPr/>
        </p:nvSpPr>
        <p:spPr>
          <a:xfrm>
            <a:off x="202459" y="2835957"/>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Response Queue</a:t>
            </a:r>
          </a:p>
        </p:txBody>
      </p:sp>
      <p:sp>
        <p:nvSpPr>
          <p:cNvPr id="5" name="Rectangle: Rounded Corners 4">
            <a:extLst>
              <a:ext uri="{FF2B5EF4-FFF2-40B4-BE49-F238E27FC236}">
                <a16:creationId xmlns:a16="http://schemas.microsoft.com/office/drawing/2014/main" id="{BD075022-8200-A953-AD48-BDB5F5373635}"/>
              </a:ext>
            </a:extLst>
          </p:cNvPr>
          <p:cNvSpPr/>
          <p:nvPr/>
        </p:nvSpPr>
        <p:spPr>
          <a:xfrm>
            <a:off x="202459" y="3512288"/>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Requestor</a:t>
            </a:r>
          </a:p>
        </p:txBody>
      </p:sp>
      <p:sp>
        <p:nvSpPr>
          <p:cNvPr id="7" name="Rectangle: Rounded Corners 6">
            <a:extLst>
              <a:ext uri="{FF2B5EF4-FFF2-40B4-BE49-F238E27FC236}">
                <a16:creationId xmlns:a16="http://schemas.microsoft.com/office/drawing/2014/main" id="{EBE32112-0A87-6ADB-AC62-DB118E61DE45}"/>
              </a:ext>
            </a:extLst>
          </p:cNvPr>
          <p:cNvSpPr/>
          <p:nvPr/>
        </p:nvSpPr>
        <p:spPr>
          <a:xfrm>
            <a:off x="202459" y="4188619"/>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Responder</a:t>
            </a:r>
          </a:p>
        </p:txBody>
      </p:sp>
      <p:sp>
        <p:nvSpPr>
          <p:cNvPr id="8" name="Rectangle: Rounded Corners 7">
            <a:extLst>
              <a:ext uri="{FF2B5EF4-FFF2-40B4-BE49-F238E27FC236}">
                <a16:creationId xmlns:a16="http://schemas.microsoft.com/office/drawing/2014/main" id="{588C0AF3-5890-6BC7-F12D-44BA5E01E556}"/>
              </a:ext>
            </a:extLst>
          </p:cNvPr>
          <p:cNvSpPr/>
          <p:nvPr/>
        </p:nvSpPr>
        <p:spPr>
          <a:xfrm>
            <a:off x="202459" y="4864950"/>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11" name="Picture 10">
            <a:extLst>
              <a:ext uri="{FF2B5EF4-FFF2-40B4-BE49-F238E27FC236}">
                <a16:creationId xmlns:a16="http://schemas.microsoft.com/office/drawing/2014/main" id="{0D39DD2E-9C34-37F9-75B0-08F0F7C6A794}"/>
              </a:ext>
            </a:extLst>
          </p:cNvPr>
          <p:cNvPicPr>
            <a:picLocks noChangeAspect="1"/>
          </p:cNvPicPr>
          <p:nvPr/>
        </p:nvPicPr>
        <p:blipFill>
          <a:blip r:embed="rId3"/>
          <a:stretch>
            <a:fillRect/>
          </a:stretch>
        </p:blipFill>
        <p:spPr>
          <a:xfrm>
            <a:off x="4246621" y="1276248"/>
            <a:ext cx="7611537" cy="2724530"/>
          </a:xfrm>
          <a:prstGeom prst="rect">
            <a:avLst/>
          </a:prstGeom>
        </p:spPr>
      </p:pic>
      <p:pic>
        <p:nvPicPr>
          <p:cNvPr id="15" name="Picture 14">
            <a:extLst>
              <a:ext uri="{FF2B5EF4-FFF2-40B4-BE49-F238E27FC236}">
                <a16:creationId xmlns:a16="http://schemas.microsoft.com/office/drawing/2014/main" id="{2C07D659-C550-75A2-8C17-D9B12996380C}"/>
              </a:ext>
            </a:extLst>
          </p:cNvPr>
          <p:cNvPicPr>
            <a:picLocks noChangeAspect="1"/>
          </p:cNvPicPr>
          <p:nvPr/>
        </p:nvPicPr>
        <p:blipFill>
          <a:blip r:embed="rId4"/>
          <a:stretch>
            <a:fillRect/>
          </a:stretch>
        </p:blipFill>
        <p:spPr>
          <a:xfrm>
            <a:off x="4246621" y="4032068"/>
            <a:ext cx="7611537" cy="2724530"/>
          </a:xfrm>
          <a:prstGeom prst="rect">
            <a:avLst/>
          </a:prstGeom>
        </p:spPr>
      </p:pic>
      <p:pic>
        <p:nvPicPr>
          <p:cNvPr id="17" name="Picture 16">
            <a:extLst>
              <a:ext uri="{FF2B5EF4-FFF2-40B4-BE49-F238E27FC236}">
                <a16:creationId xmlns:a16="http://schemas.microsoft.com/office/drawing/2014/main" id="{561E9B4B-04ED-73BD-C6B3-6CD9D3E62C1E}"/>
              </a:ext>
            </a:extLst>
          </p:cNvPr>
          <p:cNvPicPr>
            <a:picLocks noChangeAspect="1"/>
          </p:cNvPicPr>
          <p:nvPr/>
        </p:nvPicPr>
        <p:blipFill>
          <a:blip r:embed="rId5"/>
          <a:stretch>
            <a:fillRect/>
          </a:stretch>
        </p:blipFill>
        <p:spPr>
          <a:xfrm>
            <a:off x="4246621" y="1276248"/>
            <a:ext cx="7611537" cy="2724530"/>
          </a:xfrm>
          <a:prstGeom prst="rect">
            <a:avLst/>
          </a:prstGeom>
        </p:spPr>
      </p:pic>
      <p:pic>
        <p:nvPicPr>
          <p:cNvPr id="19" name="Picture 18">
            <a:extLst>
              <a:ext uri="{FF2B5EF4-FFF2-40B4-BE49-F238E27FC236}">
                <a16:creationId xmlns:a16="http://schemas.microsoft.com/office/drawing/2014/main" id="{12719EF4-A71E-1591-9CB3-3EADBD2A60F0}"/>
              </a:ext>
            </a:extLst>
          </p:cNvPr>
          <p:cNvPicPr>
            <a:picLocks noChangeAspect="1"/>
          </p:cNvPicPr>
          <p:nvPr/>
        </p:nvPicPr>
        <p:blipFill>
          <a:blip r:embed="rId6"/>
          <a:stretch>
            <a:fillRect/>
          </a:stretch>
        </p:blipFill>
        <p:spPr>
          <a:xfrm>
            <a:off x="4246621" y="1276248"/>
            <a:ext cx="7611537" cy="2724530"/>
          </a:xfrm>
          <a:prstGeom prst="rect">
            <a:avLst/>
          </a:prstGeom>
        </p:spPr>
      </p:pic>
      <p:pic>
        <p:nvPicPr>
          <p:cNvPr id="21" name="Picture 20">
            <a:extLst>
              <a:ext uri="{FF2B5EF4-FFF2-40B4-BE49-F238E27FC236}">
                <a16:creationId xmlns:a16="http://schemas.microsoft.com/office/drawing/2014/main" id="{AE1492B2-CC53-9C86-C6CC-50CB67C4B91D}"/>
              </a:ext>
            </a:extLst>
          </p:cNvPr>
          <p:cNvPicPr>
            <a:picLocks noChangeAspect="1"/>
          </p:cNvPicPr>
          <p:nvPr/>
        </p:nvPicPr>
        <p:blipFill>
          <a:blip r:embed="rId7"/>
          <a:stretch>
            <a:fillRect/>
          </a:stretch>
        </p:blipFill>
        <p:spPr>
          <a:xfrm>
            <a:off x="4246621" y="4032068"/>
            <a:ext cx="7611537" cy="2724530"/>
          </a:xfrm>
          <a:prstGeom prst="rect">
            <a:avLst/>
          </a:prstGeom>
        </p:spPr>
      </p:pic>
      <p:pic>
        <p:nvPicPr>
          <p:cNvPr id="23" name="Picture 22">
            <a:extLst>
              <a:ext uri="{FF2B5EF4-FFF2-40B4-BE49-F238E27FC236}">
                <a16:creationId xmlns:a16="http://schemas.microsoft.com/office/drawing/2014/main" id="{F09C70F3-EA15-42D5-1373-3CE6B5DFA99C}"/>
              </a:ext>
            </a:extLst>
          </p:cNvPr>
          <p:cNvPicPr>
            <a:picLocks noChangeAspect="1"/>
          </p:cNvPicPr>
          <p:nvPr/>
        </p:nvPicPr>
        <p:blipFill>
          <a:blip r:embed="rId8"/>
          <a:stretch>
            <a:fillRect/>
          </a:stretch>
        </p:blipFill>
        <p:spPr>
          <a:xfrm>
            <a:off x="4246621" y="4022044"/>
            <a:ext cx="7611537" cy="2724530"/>
          </a:xfrm>
          <a:prstGeom prst="rect">
            <a:avLst/>
          </a:prstGeom>
        </p:spPr>
      </p:pic>
    </p:spTree>
    <p:extLst>
      <p:ext uri="{BB962C8B-B14F-4D97-AF65-F5344CB8AC3E}">
        <p14:creationId xmlns:p14="http://schemas.microsoft.com/office/powerpoint/2010/main" val="19379484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par>
                          <p:cTn id="11" fill="hold">
                            <p:stCondLst>
                              <p:cond delay="500"/>
                            </p:stCondLst>
                            <p:childTnLst>
                              <p:par>
                                <p:cTn id="12" presetID="1" presetClass="entr" presetSubtype="0" fill="hold" nodeType="afterEffect">
                                  <p:stCondLst>
                                    <p:cond delay="25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250"/>
                                  </p:stCondLst>
                                  <p:childTnLst>
                                    <p:set>
                                      <p:cBhvr>
                                        <p:cTn id="16" dur="1" fill="hold">
                                          <p:stCondLst>
                                            <p:cond delay="0"/>
                                          </p:stCondLst>
                                        </p:cTn>
                                        <p:tgtEl>
                                          <p:spTgt spid="21"/>
                                        </p:tgtEl>
                                        <p:attrNameLst>
                                          <p:attrName>style.visibility</p:attrName>
                                        </p:attrNameLst>
                                      </p:cBhvr>
                                      <p:to>
                                        <p:strVal val="visible"/>
                                      </p:to>
                                    </p:set>
                                  </p:childTnLst>
                                </p:cTn>
                              </p:par>
                            </p:childTnLst>
                          </p:cTn>
                        </p:par>
                        <p:par>
                          <p:cTn id="17" fill="hold">
                            <p:stCondLst>
                              <p:cond delay="1000"/>
                            </p:stCondLst>
                            <p:childTnLst>
                              <p:par>
                                <p:cTn id="18" presetID="1" presetClass="entr" presetSubtype="0" fill="hold" nodeType="afterEffect">
                                  <p:stCondLst>
                                    <p:cond delay="250"/>
                                  </p:stCondLst>
                                  <p:childTnLst>
                                    <p:set>
                                      <p:cBhvr>
                                        <p:cTn id="19" dur="1" fill="hold">
                                          <p:stCondLst>
                                            <p:cond delay="0"/>
                                          </p:stCondLst>
                                        </p:cTn>
                                        <p:tgtEl>
                                          <p:spTgt spid="23"/>
                                        </p:tgtEl>
                                        <p:attrNameLst>
                                          <p:attrName>style.visibility</p:attrName>
                                        </p:attrNameLst>
                                      </p:cBhvr>
                                      <p:to>
                                        <p:strVal val="visible"/>
                                      </p:to>
                                    </p:set>
                                  </p:childTnLst>
                                </p:cTn>
                              </p:par>
                            </p:childTnLst>
                          </p:cTn>
                        </p:par>
                        <p:par>
                          <p:cTn id="20" fill="hold">
                            <p:stCondLst>
                              <p:cond delay="1250"/>
                            </p:stCondLst>
                            <p:childTnLst>
                              <p:par>
                                <p:cTn id="21" presetID="1" presetClass="entr" presetSubtype="0" fill="hold" nodeType="afterEffect">
                                  <p:stCondLst>
                                    <p:cond delay="25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28F74-BFB8-42ED-1378-59642E755E8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4C81289-1AE5-1F7F-F946-A0846934EBFC}"/>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FA00720B-1FE2-2342-A6CB-37B1495FF243}"/>
              </a:ext>
            </a:extLst>
          </p:cNvPr>
          <p:cNvSpPr>
            <a:spLocks noGrp="1"/>
          </p:cNvSpPr>
          <p:nvPr>
            <p:ph idx="1"/>
          </p:nvPr>
        </p:nvSpPr>
        <p:spPr/>
        <p:txBody>
          <a:bodyPr/>
          <a:lstStyle/>
          <a:p>
            <a:pPr>
              <a:spcAft>
                <a:spcPts val="1800"/>
              </a:spcAft>
            </a:pPr>
            <a:r>
              <a:rPr lang="en-US" dirty="0"/>
              <a:t>Supports two-way communication between services or components.</a:t>
            </a:r>
          </a:p>
          <a:p>
            <a:pPr>
              <a:spcAft>
                <a:spcPts val="1800"/>
              </a:spcAft>
            </a:pPr>
            <a:r>
              <a:rPr lang="en-US" dirty="0"/>
              <a:t>Suitable for scenarios requiring immediate response or confirmation.</a:t>
            </a:r>
          </a:p>
          <a:p>
            <a:pPr>
              <a:spcAft>
                <a:spcPts val="1800"/>
              </a:spcAft>
            </a:pPr>
            <a:r>
              <a:rPr lang="en-US" dirty="0"/>
              <a:t>Simplifies synchronous interactions and workflows.</a:t>
            </a:r>
          </a:p>
        </p:txBody>
      </p:sp>
    </p:spTree>
    <p:extLst>
      <p:ext uri="{BB962C8B-B14F-4D97-AF65-F5344CB8AC3E}">
        <p14:creationId xmlns:p14="http://schemas.microsoft.com/office/powerpoint/2010/main" val="251017976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8B6CF5-836E-85B4-1A56-9D970304018A}"/>
              </a:ext>
            </a:extLst>
          </p:cNvPr>
          <p:cNvSpPr>
            <a:spLocks noGrp="1"/>
          </p:cNvSpPr>
          <p:nvPr>
            <p:ph type="title"/>
          </p:nvPr>
        </p:nvSpPr>
        <p:spPr/>
        <p:txBody>
          <a:bodyPr/>
          <a:lstStyle/>
          <a:p>
            <a:r>
              <a:rPr lang="en-US" dirty="0"/>
              <a:t>Module Objectives</a:t>
            </a:r>
          </a:p>
        </p:txBody>
      </p:sp>
      <p:sp>
        <p:nvSpPr>
          <p:cNvPr id="3" name="Rectangle: Rounded Corners 2">
            <a:extLst>
              <a:ext uri="{FF2B5EF4-FFF2-40B4-BE49-F238E27FC236}">
                <a16:creationId xmlns:a16="http://schemas.microsoft.com/office/drawing/2014/main" id="{96A2530D-57D4-08D0-4FC2-7BDFB8949A3A}"/>
              </a:ext>
            </a:extLst>
          </p:cNvPr>
          <p:cNvSpPr/>
          <p:nvPr/>
        </p:nvSpPr>
        <p:spPr>
          <a:xfrm>
            <a:off x="608188" y="1992588"/>
            <a:ext cx="10975625" cy="83226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Understand the essential messaging patterns</a:t>
            </a:r>
          </a:p>
        </p:txBody>
      </p:sp>
      <p:sp>
        <p:nvSpPr>
          <p:cNvPr id="4" name="Rectangle: Rounded Corners 3">
            <a:extLst>
              <a:ext uri="{FF2B5EF4-FFF2-40B4-BE49-F238E27FC236}">
                <a16:creationId xmlns:a16="http://schemas.microsoft.com/office/drawing/2014/main" id="{50A87383-3CC6-6382-8F0A-80A043830AE6}"/>
              </a:ext>
            </a:extLst>
          </p:cNvPr>
          <p:cNvSpPr/>
          <p:nvPr/>
        </p:nvSpPr>
        <p:spPr>
          <a:xfrm>
            <a:off x="608187" y="3012865"/>
            <a:ext cx="10975626" cy="83226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Learn how to implement these patterns</a:t>
            </a:r>
          </a:p>
        </p:txBody>
      </p:sp>
      <p:sp>
        <p:nvSpPr>
          <p:cNvPr id="5" name="Rectangle: Rounded Corners 4">
            <a:extLst>
              <a:ext uri="{FF2B5EF4-FFF2-40B4-BE49-F238E27FC236}">
                <a16:creationId xmlns:a16="http://schemas.microsoft.com/office/drawing/2014/main" id="{14A215BF-0493-3B02-9B13-12D9B7ECC00F}"/>
              </a:ext>
            </a:extLst>
          </p:cNvPr>
          <p:cNvSpPr/>
          <p:nvPr/>
        </p:nvSpPr>
        <p:spPr>
          <a:xfrm>
            <a:off x="608187" y="4033143"/>
            <a:ext cx="10975626" cy="832269"/>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Recognize the benefits and use cases for each pattern</a:t>
            </a:r>
          </a:p>
        </p:txBody>
      </p:sp>
    </p:spTree>
    <p:extLst>
      <p:ext uri="{BB962C8B-B14F-4D97-AF65-F5344CB8AC3E}">
        <p14:creationId xmlns:p14="http://schemas.microsoft.com/office/powerpoint/2010/main" val="13453619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FAD48-EE69-9EC1-81CE-98AABC51502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AF46179-999C-53D4-4C94-0C8AC6F78169}"/>
              </a:ext>
            </a:extLst>
          </p:cNvPr>
          <p:cNvSpPr>
            <a:spLocks noGrp="1"/>
          </p:cNvSpPr>
          <p:nvPr>
            <p:ph type="title"/>
          </p:nvPr>
        </p:nvSpPr>
        <p:spPr/>
        <p:txBody>
          <a:bodyPr/>
          <a:lstStyle/>
          <a:p>
            <a:r>
              <a:rPr lang="en-US" dirty="0"/>
              <a:t>Wrap-Up</a:t>
            </a:r>
          </a:p>
        </p:txBody>
      </p:sp>
      <p:sp>
        <p:nvSpPr>
          <p:cNvPr id="3" name="Text Placeholder 2">
            <a:extLst>
              <a:ext uri="{FF2B5EF4-FFF2-40B4-BE49-F238E27FC236}">
                <a16:creationId xmlns:a16="http://schemas.microsoft.com/office/drawing/2014/main" id="{BCA09BEC-EE96-BC90-A8AF-3F35C4E02406}"/>
              </a:ext>
            </a:extLst>
          </p:cNvPr>
          <p:cNvSpPr>
            <a:spLocks noGrp="1"/>
          </p:cNvSpPr>
          <p:nvPr>
            <p:ph type="body" idx="1"/>
          </p:nvPr>
        </p:nvSpPr>
        <p:spPr/>
        <p:txBody>
          <a:bodyPr/>
          <a:lstStyle/>
          <a:p>
            <a:r>
              <a:rPr lang="en-US" dirty="0">
                <a:solidFill>
                  <a:srgbClr val="094843"/>
                </a:solidFill>
              </a:rPr>
              <a:t>Fundamentals of Messaging</a:t>
            </a:r>
          </a:p>
        </p:txBody>
      </p:sp>
    </p:spTree>
    <p:extLst>
      <p:ext uri="{BB962C8B-B14F-4D97-AF65-F5344CB8AC3E}">
        <p14:creationId xmlns:p14="http://schemas.microsoft.com/office/powerpoint/2010/main" val="199673207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0EB2F-F583-F93E-F792-4FD20995AAA7}"/>
              </a:ext>
            </a:extLst>
          </p:cNvPr>
          <p:cNvSpPr>
            <a:spLocks noGrp="1"/>
          </p:cNvSpPr>
          <p:nvPr>
            <p:ph type="title"/>
          </p:nvPr>
        </p:nvSpPr>
        <p:spPr/>
        <p:txBody>
          <a:bodyPr/>
          <a:lstStyle/>
          <a:p>
            <a:r>
              <a:rPr lang="en-US" dirty="0"/>
              <a:t>When to Use One Over the Others</a:t>
            </a:r>
          </a:p>
        </p:txBody>
      </p:sp>
      <p:sp>
        <p:nvSpPr>
          <p:cNvPr id="3" name="Rectangle: Rounded Corners 2">
            <a:extLst>
              <a:ext uri="{FF2B5EF4-FFF2-40B4-BE49-F238E27FC236}">
                <a16:creationId xmlns:a16="http://schemas.microsoft.com/office/drawing/2014/main" id="{1A78B4A7-72A3-984E-DC18-BD683FD8C58E}"/>
              </a:ext>
            </a:extLst>
          </p:cNvPr>
          <p:cNvSpPr/>
          <p:nvPr/>
        </p:nvSpPr>
        <p:spPr>
          <a:xfrm>
            <a:off x="4272480" y="196672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Point-to-Point</a:t>
            </a:r>
          </a:p>
        </p:txBody>
      </p:sp>
      <p:sp>
        <p:nvSpPr>
          <p:cNvPr id="4" name="Rectangle: Rounded Corners 3">
            <a:extLst>
              <a:ext uri="{FF2B5EF4-FFF2-40B4-BE49-F238E27FC236}">
                <a16:creationId xmlns:a16="http://schemas.microsoft.com/office/drawing/2014/main" id="{C6F10087-7A98-247C-C36B-BC8FAD1C0DF0}"/>
              </a:ext>
            </a:extLst>
          </p:cNvPr>
          <p:cNvSpPr/>
          <p:nvPr/>
        </p:nvSpPr>
        <p:spPr>
          <a:xfrm>
            <a:off x="8214910" y="19667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Publish/ Subscribe</a:t>
            </a:r>
          </a:p>
        </p:txBody>
      </p:sp>
      <p:sp>
        <p:nvSpPr>
          <p:cNvPr id="5" name="Rectangle: Rounded Corners 4">
            <a:extLst>
              <a:ext uri="{FF2B5EF4-FFF2-40B4-BE49-F238E27FC236}">
                <a16:creationId xmlns:a16="http://schemas.microsoft.com/office/drawing/2014/main" id="{9D7B4D3C-3464-CD06-CDF7-EB59BC1D766F}"/>
              </a:ext>
            </a:extLst>
          </p:cNvPr>
          <p:cNvSpPr/>
          <p:nvPr/>
        </p:nvSpPr>
        <p:spPr>
          <a:xfrm>
            <a:off x="8214910" y="37955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Request/Reply</a:t>
            </a:r>
          </a:p>
        </p:txBody>
      </p:sp>
      <p:sp>
        <p:nvSpPr>
          <p:cNvPr id="6" name="Rectangle: Rounded Corners 5">
            <a:extLst>
              <a:ext uri="{FF2B5EF4-FFF2-40B4-BE49-F238E27FC236}">
                <a16:creationId xmlns:a16="http://schemas.microsoft.com/office/drawing/2014/main" id="{9A95519E-33CD-6947-0AB7-1AD0B03B64E7}"/>
              </a:ext>
            </a:extLst>
          </p:cNvPr>
          <p:cNvSpPr/>
          <p:nvPr/>
        </p:nvSpPr>
        <p:spPr>
          <a:xfrm>
            <a:off x="4272480" y="379552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Competing Consumers</a:t>
            </a:r>
          </a:p>
        </p:txBody>
      </p:sp>
      <p:sp>
        <p:nvSpPr>
          <p:cNvPr id="7" name="Rectangle: Rounded Corners 6">
            <a:extLst>
              <a:ext uri="{FF2B5EF4-FFF2-40B4-BE49-F238E27FC236}">
                <a16:creationId xmlns:a16="http://schemas.microsoft.com/office/drawing/2014/main" id="{05E73932-0554-E805-BB37-DE08DBA5A42F}"/>
              </a:ext>
            </a:extLst>
          </p:cNvPr>
          <p:cNvSpPr/>
          <p:nvPr/>
        </p:nvSpPr>
        <p:spPr>
          <a:xfrm>
            <a:off x="330050" y="2766218"/>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Dead Letter Queue</a:t>
            </a:r>
          </a:p>
        </p:txBody>
      </p:sp>
    </p:spTree>
    <p:extLst>
      <p:ext uri="{BB962C8B-B14F-4D97-AF65-F5344CB8AC3E}">
        <p14:creationId xmlns:p14="http://schemas.microsoft.com/office/powerpoint/2010/main" val="294588885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41CC7-1D05-EB2D-5C42-B4B10180A7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21DAB1-CB66-EB02-E3A2-5EB13945CBED}"/>
              </a:ext>
            </a:extLst>
          </p:cNvPr>
          <p:cNvSpPr>
            <a:spLocks noGrp="1"/>
          </p:cNvSpPr>
          <p:nvPr>
            <p:ph type="title"/>
          </p:nvPr>
        </p:nvSpPr>
        <p:spPr/>
        <p:txBody>
          <a:bodyPr/>
          <a:lstStyle/>
          <a:p>
            <a:r>
              <a:rPr lang="en-US" dirty="0"/>
              <a:t>When to Use One Over the Others</a:t>
            </a:r>
          </a:p>
        </p:txBody>
      </p:sp>
      <p:sp>
        <p:nvSpPr>
          <p:cNvPr id="3" name="Rectangle: Rounded Corners 2">
            <a:extLst>
              <a:ext uri="{FF2B5EF4-FFF2-40B4-BE49-F238E27FC236}">
                <a16:creationId xmlns:a16="http://schemas.microsoft.com/office/drawing/2014/main" id="{3D3F9C0A-C2CB-DB86-E377-A4FA28DC6946}"/>
              </a:ext>
            </a:extLst>
          </p:cNvPr>
          <p:cNvSpPr/>
          <p:nvPr/>
        </p:nvSpPr>
        <p:spPr>
          <a:xfrm>
            <a:off x="4272480" y="196672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Point-to-Point</a:t>
            </a:r>
          </a:p>
        </p:txBody>
      </p:sp>
      <p:sp>
        <p:nvSpPr>
          <p:cNvPr id="4" name="Rectangle: Rounded Corners 3">
            <a:extLst>
              <a:ext uri="{FF2B5EF4-FFF2-40B4-BE49-F238E27FC236}">
                <a16:creationId xmlns:a16="http://schemas.microsoft.com/office/drawing/2014/main" id="{6B7F80E4-8548-16CE-0312-8025D209E6A7}"/>
              </a:ext>
            </a:extLst>
          </p:cNvPr>
          <p:cNvSpPr/>
          <p:nvPr/>
        </p:nvSpPr>
        <p:spPr>
          <a:xfrm>
            <a:off x="8214910" y="19667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Publish/ Subscribe</a:t>
            </a:r>
          </a:p>
        </p:txBody>
      </p:sp>
      <p:sp>
        <p:nvSpPr>
          <p:cNvPr id="5" name="Rectangle: Rounded Corners 4">
            <a:extLst>
              <a:ext uri="{FF2B5EF4-FFF2-40B4-BE49-F238E27FC236}">
                <a16:creationId xmlns:a16="http://schemas.microsoft.com/office/drawing/2014/main" id="{CC604562-9937-B970-220A-23EEAE755472}"/>
              </a:ext>
            </a:extLst>
          </p:cNvPr>
          <p:cNvSpPr/>
          <p:nvPr/>
        </p:nvSpPr>
        <p:spPr>
          <a:xfrm>
            <a:off x="8214910" y="37955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Request/Reply</a:t>
            </a:r>
          </a:p>
        </p:txBody>
      </p:sp>
      <p:sp>
        <p:nvSpPr>
          <p:cNvPr id="6" name="Rectangle: Rounded Corners 5">
            <a:extLst>
              <a:ext uri="{FF2B5EF4-FFF2-40B4-BE49-F238E27FC236}">
                <a16:creationId xmlns:a16="http://schemas.microsoft.com/office/drawing/2014/main" id="{D9E3F187-D591-9AE0-C8FF-0C388C8079B4}"/>
              </a:ext>
            </a:extLst>
          </p:cNvPr>
          <p:cNvSpPr/>
          <p:nvPr/>
        </p:nvSpPr>
        <p:spPr>
          <a:xfrm>
            <a:off x="4272480" y="379552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Competing Consumers</a:t>
            </a:r>
          </a:p>
        </p:txBody>
      </p:sp>
      <p:sp>
        <p:nvSpPr>
          <p:cNvPr id="7" name="Rectangle: Rounded Corners 6">
            <a:extLst>
              <a:ext uri="{FF2B5EF4-FFF2-40B4-BE49-F238E27FC236}">
                <a16:creationId xmlns:a16="http://schemas.microsoft.com/office/drawing/2014/main" id="{DC526A87-97D5-B43F-18AC-1BB5450F034D}"/>
              </a:ext>
            </a:extLst>
          </p:cNvPr>
          <p:cNvSpPr/>
          <p:nvPr/>
        </p:nvSpPr>
        <p:spPr>
          <a:xfrm>
            <a:off x="330050" y="2766218"/>
            <a:ext cx="3647040" cy="1325563"/>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Dead Letter Queue</a:t>
            </a:r>
          </a:p>
        </p:txBody>
      </p:sp>
    </p:spTree>
    <p:extLst>
      <p:ext uri="{BB962C8B-B14F-4D97-AF65-F5344CB8AC3E}">
        <p14:creationId xmlns:p14="http://schemas.microsoft.com/office/powerpoint/2010/main" val="106898330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CF1542-31EA-1E22-D644-4D1A2C83AD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957E30-B353-DD4F-4B17-DD064BAD3F27}"/>
              </a:ext>
            </a:extLst>
          </p:cNvPr>
          <p:cNvSpPr>
            <a:spLocks noGrp="1"/>
          </p:cNvSpPr>
          <p:nvPr>
            <p:ph type="title"/>
          </p:nvPr>
        </p:nvSpPr>
        <p:spPr/>
        <p:txBody>
          <a:bodyPr/>
          <a:lstStyle/>
          <a:p>
            <a:r>
              <a:rPr lang="en-US" dirty="0"/>
              <a:t>When to Use One Over the Others</a:t>
            </a:r>
          </a:p>
        </p:txBody>
      </p:sp>
      <p:sp>
        <p:nvSpPr>
          <p:cNvPr id="3" name="Rectangle: Rounded Corners 2">
            <a:extLst>
              <a:ext uri="{FF2B5EF4-FFF2-40B4-BE49-F238E27FC236}">
                <a16:creationId xmlns:a16="http://schemas.microsoft.com/office/drawing/2014/main" id="{16167A82-FC15-90B7-9D07-3CDC0549D79F}"/>
              </a:ext>
            </a:extLst>
          </p:cNvPr>
          <p:cNvSpPr/>
          <p:nvPr/>
        </p:nvSpPr>
        <p:spPr>
          <a:xfrm>
            <a:off x="2301265" y="196672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Point-to-Point</a:t>
            </a:r>
          </a:p>
        </p:txBody>
      </p:sp>
      <p:sp>
        <p:nvSpPr>
          <p:cNvPr id="4" name="Rectangle: Rounded Corners 3">
            <a:extLst>
              <a:ext uri="{FF2B5EF4-FFF2-40B4-BE49-F238E27FC236}">
                <a16:creationId xmlns:a16="http://schemas.microsoft.com/office/drawing/2014/main" id="{E00DBD52-443C-591D-4D11-93D8A17849A6}"/>
              </a:ext>
            </a:extLst>
          </p:cNvPr>
          <p:cNvSpPr/>
          <p:nvPr/>
        </p:nvSpPr>
        <p:spPr>
          <a:xfrm>
            <a:off x="6243695" y="19667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Publish/ Subscribe</a:t>
            </a:r>
          </a:p>
        </p:txBody>
      </p:sp>
      <p:sp>
        <p:nvSpPr>
          <p:cNvPr id="5" name="Rectangle: Rounded Corners 4">
            <a:extLst>
              <a:ext uri="{FF2B5EF4-FFF2-40B4-BE49-F238E27FC236}">
                <a16:creationId xmlns:a16="http://schemas.microsoft.com/office/drawing/2014/main" id="{C7ABFEED-79CA-12A4-BFC5-83D089D4CB89}"/>
              </a:ext>
            </a:extLst>
          </p:cNvPr>
          <p:cNvSpPr/>
          <p:nvPr/>
        </p:nvSpPr>
        <p:spPr>
          <a:xfrm>
            <a:off x="6243695" y="37955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Request/Reply</a:t>
            </a:r>
          </a:p>
        </p:txBody>
      </p:sp>
      <p:sp>
        <p:nvSpPr>
          <p:cNvPr id="6" name="Rectangle: Rounded Corners 5">
            <a:extLst>
              <a:ext uri="{FF2B5EF4-FFF2-40B4-BE49-F238E27FC236}">
                <a16:creationId xmlns:a16="http://schemas.microsoft.com/office/drawing/2014/main" id="{200BF287-7609-DF4A-3572-FAE575D589F6}"/>
              </a:ext>
            </a:extLst>
          </p:cNvPr>
          <p:cNvSpPr/>
          <p:nvPr/>
        </p:nvSpPr>
        <p:spPr>
          <a:xfrm>
            <a:off x="2301265" y="379552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Competing Consumers</a:t>
            </a:r>
          </a:p>
        </p:txBody>
      </p:sp>
    </p:spTree>
    <p:extLst>
      <p:ext uri="{BB962C8B-B14F-4D97-AF65-F5344CB8AC3E}">
        <p14:creationId xmlns:p14="http://schemas.microsoft.com/office/powerpoint/2010/main" val="22637594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FA490-29CB-1BA6-3639-6B0F2C7ABB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BD941A-600A-5C9F-7FF7-AFACEA65FBAD}"/>
              </a:ext>
            </a:extLst>
          </p:cNvPr>
          <p:cNvSpPr>
            <a:spLocks noGrp="1"/>
          </p:cNvSpPr>
          <p:nvPr>
            <p:ph type="title"/>
          </p:nvPr>
        </p:nvSpPr>
        <p:spPr/>
        <p:txBody>
          <a:bodyPr/>
          <a:lstStyle/>
          <a:p>
            <a:r>
              <a:rPr lang="en-US" dirty="0"/>
              <a:t>When to Use One Over the Others</a:t>
            </a:r>
          </a:p>
        </p:txBody>
      </p:sp>
      <p:sp>
        <p:nvSpPr>
          <p:cNvPr id="3" name="Rectangle: Rounded Corners 2">
            <a:extLst>
              <a:ext uri="{FF2B5EF4-FFF2-40B4-BE49-F238E27FC236}">
                <a16:creationId xmlns:a16="http://schemas.microsoft.com/office/drawing/2014/main" id="{8971D623-B334-1FDA-98A3-05C30D499807}"/>
              </a:ext>
            </a:extLst>
          </p:cNvPr>
          <p:cNvSpPr/>
          <p:nvPr/>
        </p:nvSpPr>
        <p:spPr>
          <a:xfrm>
            <a:off x="2301265" y="1966724"/>
            <a:ext cx="3647040" cy="1325563"/>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Point-to-Point</a:t>
            </a:r>
          </a:p>
        </p:txBody>
      </p:sp>
      <p:sp>
        <p:nvSpPr>
          <p:cNvPr id="4" name="Rectangle: Rounded Corners 3">
            <a:extLst>
              <a:ext uri="{FF2B5EF4-FFF2-40B4-BE49-F238E27FC236}">
                <a16:creationId xmlns:a16="http://schemas.microsoft.com/office/drawing/2014/main" id="{BE8EB0B5-0AD5-EBAB-B577-67693C35CA5F}"/>
              </a:ext>
            </a:extLst>
          </p:cNvPr>
          <p:cNvSpPr/>
          <p:nvPr/>
        </p:nvSpPr>
        <p:spPr>
          <a:xfrm>
            <a:off x="6243695" y="19667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Publish/ Subscribe</a:t>
            </a:r>
          </a:p>
        </p:txBody>
      </p:sp>
      <p:sp>
        <p:nvSpPr>
          <p:cNvPr id="5" name="Rectangle: Rounded Corners 4">
            <a:extLst>
              <a:ext uri="{FF2B5EF4-FFF2-40B4-BE49-F238E27FC236}">
                <a16:creationId xmlns:a16="http://schemas.microsoft.com/office/drawing/2014/main" id="{976959DA-BDC6-6ED1-6B02-3D75DBB75A77}"/>
              </a:ext>
            </a:extLst>
          </p:cNvPr>
          <p:cNvSpPr/>
          <p:nvPr/>
        </p:nvSpPr>
        <p:spPr>
          <a:xfrm>
            <a:off x="6243695" y="37955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Request/Reply</a:t>
            </a:r>
          </a:p>
        </p:txBody>
      </p:sp>
      <p:sp>
        <p:nvSpPr>
          <p:cNvPr id="6" name="Rectangle: Rounded Corners 5">
            <a:extLst>
              <a:ext uri="{FF2B5EF4-FFF2-40B4-BE49-F238E27FC236}">
                <a16:creationId xmlns:a16="http://schemas.microsoft.com/office/drawing/2014/main" id="{FE6CED9F-D12E-BA37-B608-FFC23E3DA572}"/>
              </a:ext>
            </a:extLst>
          </p:cNvPr>
          <p:cNvSpPr/>
          <p:nvPr/>
        </p:nvSpPr>
        <p:spPr>
          <a:xfrm>
            <a:off x="2301265" y="379552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Competing Consumers</a:t>
            </a:r>
          </a:p>
        </p:txBody>
      </p:sp>
    </p:spTree>
    <p:extLst>
      <p:ext uri="{BB962C8B-B14F-4D97-AF65-F5344CB8AC3E}">
        <p14:creationId xmlns:p14="http://schemas.microsoft.com/office/powerpoint/2010/main" val="7158960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5D62E-D949-AEE5-BFE9-72E46D09CF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6EDED0-BB0E-38DF-4AF6-2ECB07CB463E}"/>
              </a:ext>
            </a:extLst>
          </p:cNvPr>
          <p:cNvSpPr>
            <a:spLocks noGrp="1"/>
          </p:cNvSpPr>
          <p:nvPr>
            <p:ph type="title"/>
          </p:nvPr>
        </p:nvSpPr>
        <p:spPr/>
        <p:txBody>
          <a:bodyPr/>
          <a:lstStyle/>
          <a:p>
            <a:r>
              <a:rPr lang="en-US" dirty="0"/>
              <a:t>When to Use One Over the Others</a:t>
            </a:r>
          </a:p>
        </p:txBody>
      </p:sp>
      <p:sp>
        <p:nvSpPr>
          <p:cNvPr id="3" name="Rectangle: Rounded Corners 2">
            <a:extLst>
              <a:ext uri="{FF2B5EF4-FFF2-40B4-BE49-F238E27FC236}">
                <a16:creationId xmlns:a16="http://schemas.microsoft.com/office/drawing/2014/main" id="{F67D1A46-7066-CF2D-44B4-9EFB69ED84AF}"/>
              </a:ext>
            </a:extLst>
          </p:cNvPr>
          <p:cNvSpPr/>
          <p:nvPr/>
        </p:nvSpPr>
        <p:spPr>
          <a:xfrm>
            <a:off x="2301265" y="196672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Point-to-Point</a:t>
            </a:r>
          </a:p>
        </p:txBody>
      </p:sp>
      <p:sp>
        <p:nvSpPr>
          <p:cNvPr id="4" name="Rectangle: Rounded Corners 3">
            <a:extLst>
              <a:ext uri="{FF2B5EF4-FFF2-40B4-BE49-F238E27FC236}">
                <a16:creationId xmlns:a16="http://schemas.microsoft.com/office/drawing/2014/main" id="{546CE188-7C9C-DDC2-D1D8-DE862C2DA85F}"/>
              </a:ext>
            </a:extLst>
          </p:cNvPr>
          <p:cNvSpPr/>
          <p:nvPr/>
        </p:nvSpPr>
        <p:spPr>
          <a:xfrm>
            <a:off x="6243695" y="1966725"/>
            <a:ext cx="3647040" cy="1325563"/>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Publish/ Subscribe</a:t>
            </a:r>
          </a:p>
        </p:txBody>
      </p:sp>
      <p:sp>
        <p:nvSpPr>
          <p:cNvPr id="5" name="Rectangle: Rounded Corners 4">
            <a:extLst>
              <a:ext uri="{FF2B5EF4-FFF2-40B4-BE49-F238E27FC236}">
                <a16:creationId xmlns:a16="http://schemas.microsoft.com/office/drawing/2014/main" id="{600560E1-A0E5-19B5-F4D0-E5782AA20463}"/>
              </a:ext>
            </a:extLst>
          </p:cNvPr>
          <p:cNvSpPr/>
          <p:nvPr/>
        </p:nvSpPr>
        <p:spPr>
          <a:xfrm>
            <a:off x="6243695" y="37955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Request/Reply</a:t>
            </a:r>
          </a:p>
        </p:txBody>
      </p:sp>
      <p:sp>
        <p:nvSpPr>
          <p:cNvPr id="6" name="Rectangle: Rounded Corners 5">
            <a:extLst>
              <a:ext uri="{FF2B5EF4-FFF2-40B4-BE49-F238E27FC236}">
                <a16:creationId xmlns:a16="http://schemas.microsoft.com/office/drawing/2014/main" id="{CF812510-16BC-F455-F1F5-645D7E92D314}"/>
              </a:ext>
            </a:extLst>
          </p:cNvPr>
          <p:cNvSpPr/>
          <p:nvPr/>
        </p:nvSpPr>
        <p:spPr>
          <a:xfrm>
            <a:off x="2301265" y="379552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Competing Consumers</a:t>
            </a:r>
          </a:p>
        </p:txBody>
      </p:sp>
    </p:spTree>
    <p:extLst>
      <p:ext uri="{BB962C8B-B14F-4D97-AF65-F5344CB8AC3E}">
        <p14:creationId xmlns:p14="http://schemas.microsoft.com/office/powerpoint/2010/main" val="424261741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AB6E85-3246-90F1-F23A-4ADB54BB37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C92F41-2F87-48F5-FD13-712B90B13510}"/>
              </a:ext>
            </a:extLst>
          </p:cNvPr>
          <p:cNvSpPr>
            <a:spLocks noGrp="1"/>
          </p:cNvSpPr>
          <p:nvPr>
            <p:ph type="title"/>
          </p:nvPr>
        </p:nvSpPr>
        <p:spPr/>
        <p:txBody>
          <a:bodyPr/>
          <a:lstStyle/>
          <a:p>
            <a:r>
              <a:rPr lang="en-US" dirty="0"/>
              <a:t>When to Use One Over the Others</a:t>
            </a:r>
          </a:p>
        </p:txBody>
      </p:sp>
      <p:sp>
        <p:nvSpPr>
          <p:cNvPr id="3" name="Rectangle: Rounded Corners 2">
            <a:extLst>
              <a:ext uri="{FF2B5EF4-FFF2-40B4-BE49-F238E27FC236}">
                <a16:creationId xmlns:a16="http://schemas.microsoft.com/office/drawing/2014/main" id="{CC768F38-219F-0B14-C09A-5E443D44AAFA}"/>
              </a:ext>
            </a:extLst>
          </p:cNvPr>
          <p:cNvSpPr/>
          <p:nvPr/>
        </p:nvSpPr>
        <p:spPr>
          <a:xfrm>
            <a:off x="2301265" y="196672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Point-to-Point</a:t>
            </a:r>
          </a:p>
        </p:txBody>
      </p:sp>
      <p:sp>
        <p:nvSpPr>
          <p:cNvPr id="4" name="Rectangle: Rounded Corners 3">
            <a:extLst>
              <a:ext uri="{FF2B5EF4-FFF2-40B4-BE49-F238E27FC236}">
                <a16:creationId xmlns:a16="http://schemas.microsoft.com/office/drawing/2014/main" id="{DBE45752-E932-1A87-12E8-249C207FD4FC}"/>
              </a:ext>
            </a:extLst>
          </p:cNvPr>
          <p:cNvSpPr/>
          <p:nvPr/>
        </p:nvSpPr>
        <p:spPr>
          <a:xfrm>
            <a:off x="6243695" y="19667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Publish/ Subscribe</a:t>
            </a:r>
          </a:p>
        </p:txBody>
      </p:sp>
      <p:sp>
        <p:nvSpPr>
          <p:cNvPr id="5" name="Rectangle: Rounded Corners 4">
            <a:extLst>
              <a:ext uri="{FF2B5EF4-FFF2-40B4-BE49-F238E27FC236}">
                <a16:creationId xmlns:a16="http://schemas.microsoft.com/office/drawing/2014/main" id="{D3922B19-2065-57BF-9554-B7D79D836CC3}"/>
              </a:ext>
            </a:extLst>
          </p:cNvPr>
          <p:cNvSpPr/>
          <p:nvPr/>
        </p:nvSpPr>
        <p:spPr>
          <a:xfrm>
            <a:off x="6243695" y="37955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Request/Reply</a:t>
            </a:r>
          </a:p>
        </p:txBody>
      </p:sp>
      <p:sp>
        <p:nvSpPr>
          <p:cNvPr id="6" name="Rectangle: Rounded Corners 5">
            <a:extLst>
              <a:ext uri="{FF2B5EF4-FFF2-40B4-BE49-F238E27FC236}">
                <a16:creationId xmlns:a16="http://schemas.microsoft.com/office/drawing/2014/main" id="{3DD29E4E-24EB-3D00-2753-B631196696F2}"/>
              </a:ext>
            </a:extLst>
          </p:cNvPr>
          <p:cNvSpPr/>
          <p:nvPr/>
        </p:nvSpPr>
        <p:spPr>
          <a:xfrm>
            <a:off x="2301265" y="3795526"/>
            <a:ext cx="3647040" cy="1325563"/>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Competing Consumers</a:t>
            </a:r>
          </a:p>
        </p:txBody>
      </p:sp>
    </p:spTree>
    <p:extLst>
      <p:ext uri="{BB962C8B-B14F-4D97-AF65-F5344CB8AC3E}">
        <p14:creationId xmlns:p14="http://schemas.microsoft.com/office/powerpoint/2010/main" val="426103627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BEEB67-EE50-E971-E8B5-A8B12B4C5C8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1ABCC6E-64CC-71A5-B62B-AF0B926DF23E}"/>
              </a:ext>
            </a:extLst>
          </p:cNvPr>
          <p:cNvSpPr>
            <a:spLocks noGrp="1"/>
          </p:cNvSpPr>
          <p:nvPr>
            <p:ph type="title"/>
          </p:nvPr>
        </p:nvSpPr>
        <p:spPr/>
        <p:txBody>
          <a:bodyPr/>
          <a:lstStyle/>
          <a:p>
            <a:r>
              <a:rPr lang="en-US" dirty="0"/>
              <a:t>When to Use One Over the Others</a:t>
            </a:r>
          </a:p>
        </p:txBody>
      </p:sp>
      <p:sp>
        <p:nvSpPr>
          <p:cNvPr id="3" name="Rectangle: Rounded Corners 2">
            <a:extLst>
              <a:ext uri="{FF2B5EF4-FFF2-40B4-BE49-F238E27FC236}">
                <a16:creationId xmlns:a16="http://schemas.microsoft.com/office/drawing/2014/main" id="{6FE1E09E-A0B6-D089-BF69-9F8C18019674}"/>
              </a:ext>
            </a:extLst>
          </p:cNvPr>
          <p:cNvSpPr/>
          <p:nvPr/>
        </p:nvSpPr>
        <p:spPr>
          <a:xfrm>
            <a:off x="2301265" y="196672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Point-to-Point</a:t>
            </a:r>
          </a:p>
        </p:txBody>
      </p:sp>
      <p:sp>
        <p:nvSpPr>
          <p:cNvPr id="4" name="Rectangle: Rounded Corners 3">
            <a:extLst>
              <a:ext uri="{FF2B5EF4-FFF2-40B4-BE49-F238E27FC236}">
                <a16:creationId xmlns:a16="http://schemas.microsoft.com/office/drawing/2014/main" id="{54F3CCFE-C53C-C1CD-E8D7-A87F8818552D}"/>
              </a:ext>
            </a:extLst>
          </p:cNvPr>
          <p:cNvSpPr/>
          <p:nvPr/>
        </p:nvSpPr>
        <p:spPr>
          <a:xfrm>
            <a:off x="6243695" y="196672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Publish/ Subscribe</a:t>
            </a:r>
          </a:p>
        </p:txBody>
      </p:sp>
      <p:sp>
        <p:nvSpPr>
          <p:cNvPr id="5" name="Rectangle: Rounded Corners 4">
            <a:extLst>
              <a:ext uri="{FF2B5EF4-FFF2-40B4-BE49-F238E27FC236}">
                <a16:creationId xmlns:a16="http://schemas.microsoft.com/office/drawing/2014/main" id="{B72755F0-7837-ED8A-3A63-E4E230AB8BA5}"/>
              </a:ext>
            </a:extLst>
          </p:cNvPr>
          <p:cNvSpPr/>
          <p:nvPr/>
        </p:nvSpPr>
        <p:spPr>
          <a:xfrm>
            <a:off x="6243695" y="3795525"/>
            <a:ext cx="3647040" cy="1325563"/>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Request/Reply</a:t>
            </a:r>
          </a:p>
        </p:txBody>
      </p:sp>
      <p:sp>
        <p:nvSpPr>
          <p:cNvPr id="6" name="Rectangle: Rounded Corners 5">
            <a:extLst>
              <a:ext uri="{FF2B5EF4-FFF2-40B4-BE49-F238E27FC236}">
                <a16:creationId xmlns:a16="http://schemas.microsoft.com/office/drawing/2014/main" id="{8E611283-36CD-87B0-EAB5-FA2C9630A061}"/>
              </a:ext>
            </a:extLst>
          </p:cNvPr>
          <p:cNvSpPr/>
          <p:nvPr/>
        </p:nvSpPr>
        <p:spPr>
          <a:xfrm>
            <a:off x="2301265" y="379552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Competing Consumers</a:t>
            </a:r>
          </a:p>
        </p:txBody>
      </p:sp>
    </p:spTree>
    <p:extLst>
      <p:ext uri="{BB962C8B-B14F-4D97-AF65-F5344CB8AC3E}">
        <p14:creationId xmlns:p14="http://schemas.microsoft.com/office/powerpoint/2010/main" val="381056991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EBE1DE-E76A-41D9-EFD3-A81765C258C1}"/>
              </a:ext>
            </a:extLst>
          </p:cNvPr>
          <p:cNvSpPr>
            <a:spLocks noGrp="1"/>
          </p:cNvSpPr>
          <p:nvPr>
            <p:ph type="title"/>
          </p:nvPr>
        </p:nvSpPr>
        <p:spPr/>
        <p:txBody>
          <a:bodyPr/>
          <a:lstStyle/>
          <a:p>
            <a:pPr algn="ctr"/>
            <a:r>
              <a:rPr lang="en-US" dirty="0"/>
              <a:t>Importance in Building Robust Cloud Applications</a:t>
            </a:r>
          </a:p>
        </p:txBody>
      </p:sp>
      <p:sp>
        <p:nvSpPr>
          <p:cNvPr id="3" name="Rectangle: Rounded Corners 2">
            <a:extLst>
              <a:ext uri="{FF2B5EF4-FFF2-40B4-BE49-F238E27FC236}">
                <a16:creationId xmlns:a16="http://schemas.microsoft.com/office/drawing/2014/main" id="{69F5E376-6D6A-5670-02AC-69BF1E4BB31B}"/>
              </a:ext>
            </a:extLst>
          </p:cNvPr>
          <p:cNvSpPr/>
          <p:nvPr/>
        </p:nvSpPr>
        <p:spPr>
          <a:xfrm>
            <a:off x="330050" y="212865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p>
        </p:txBody>
      </p:sp>
      <p:sp>
        <p:nvSpPr>
          <p:cNvPr id="4" name="Rectangle: Rounded Corners 3">
            <a:extLst>
              <a:ext uri="{FF2B5EF4-FFF2-40B4-BE49-F238E27FC236}">
                <a16:creationId xmlns:a16="http://schemas.microsoft.com/office/drawing/2014/main" id="{1879C0F0-070A-70CC-C92E-552D3C8A9C91}"/>
              </a:ext>
            </a:extLst>
          </p:cNvPr>
          <p:cNvSpPr/>
          <p:nvPr/>
        </p:nvSpPr>
        <p:spPr>
          <a:xfrm>
            <a:off x="4272480" y="212865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5" name="Rectangle: Rounded Corners 4">
            <a:extLst>
              <a:ext uri="{FF2B5EF4-FFF2-40B4-BE49-F238E27FC236}">
                <a16:creationId xmlns:a16="http://schemas.microsoft.com/office/drawing/2014/main" id="{4FF53B45-6EF7-C719-AA36-626197A063BF}"/>
              </a:ext>
            </a:extLst>
          </p:cNvPr>
          <p:cNvSpPr/>
          <p:nvPr/>
        </p:nvSpPr>
        <p:spPr>
          <a:xfrm>
            <a:off x="8214910" y="212865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Decoupling</a:t>
            </a:r>
          </a:p>
        </p:txBody>
      </p:sp>
      <p:sp>
        <p:nvSpPr>
          <p:cNvPr id="7" name="Rectangle: Rounded Corners 6">
            <a:extLst>
              <a:ext uri="{FF2B5EF4-FFF2-40B4-BE49-F238E27FC236}">
                <a16:creationId xmlns:a16="http://schemas.microsoft.com/office/drawing/2014/main" id="{FC3736D0-3379-5140-971F-FEBE0DBC9070}"/>
              </a:ext>
            </a:extLst>
          </p:cNvPr>
          <p:cNvSpPr/>
          <p:nvPr/>
        </p:nvSpPr>
        <p:spPr>
          <a:xfrm>
            <a:off x="2448960" y="3781846"/>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Fault Tolerance</a:t>
            </a:r>
          </a:p>
        </p:txBody>
      </p:sp>
      <p:sp>
        <p:nvSpPr>
          <p:cNvPr id="8" name="Rectangle: Rounded Corners 7">
            <a:extLst>
              <a:ext uri="{FF2B5EF4-FFF2-40B4-BE49-F238E27FC236}">
                <a16:creationId xmlns:a16="http://schemas.microsoft.com/office/drawing/2014/main" id="{73FD4734-A62F-528A-F4EA-E0AD70EFE919}"/>
              </a:ext>
            </a:extLst>
          </p:cNvPr>
          <p:cNvSpPr/>
          <p:nvPr/>
        </p:nvSpPr>
        <p:spPr>
          <a:xfrm>
            <a:off x="6391390" y="378184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Tree>
    <p:extLst>
      <p:ext uri="{BB962C8B-B14F-4D97-AF65-F5344CB8AC3E}">
        <p14:creationId xmlns:p14="http://schemas.microsoft.com/office/powerpoint/2010/main" val="27439629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5"/>
                                        </p:tgtEl>
                                        <p:attrNameLst>
                                          <p:attrName>style.opacity</p:attrName>
                                        </p:attrNameLst>
                                      </p:cBhvr>
                                      <p:to>
                                        <p:strVal val="0.25"/>
                                      </p:to>
                                    </p:set>
                                    <p:animEffect filter="image" prLst="opacity: 0.25">
                                      <p:cBhvr rctx="IE">
                                        <p:cTn id="28" dur="indefinite"/>
                                        <p:tgtEl>
                                          <p:spTgt spid="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7"/>
                                        </p:tgtEl>
                                        <p:attrNameLst>
                                          <p:attrName>style.opacity</p:attrName>
                                        </p:attrNameLst>
                                      </p:cBhvr>
                                      <p:to>
                                        <p:strVal val="0.25"/>
                                      </p:to>
                                    </p:set>
                                    <p:animEffect filter="image" prLst="opacity: 0.25">
                                      <p:cBhvr rctx="IE">
                                        <p:cTn id="36" dur="indefinite"/>
                                        <p:tgtEl>
                                          <p:spTgt spid="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animBg="1"/>
      <p:bldP spid="7" grpId="1" animBg="1"/>
      <p:bldP spid="8"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B8FBA1-954C-6282-29BB-A27D8F0813C3}"/>
              </a:ext>
            </a:extLst>
          </p:cNvPr>
          <p:cNvSpPr>
            <a:spLocks noGrp="1"/>
          </p:cNvSpPr>
          <p:nvPr>
            <p:ph type="title"/>
          </p:nvPr>
        </p:nvSpPr>
        <p:spPr/>
        <p:txBody>
          <a:bodyPr>
            <a:normAutofit/>
          </a:bodyPr>
          <a:lstStyle/>
          <a:p>
            <a:r>
              <a:rPr lang="en-US" sz="3600" dirty="0"/>
              <a:t>Preview of What’s Next in the Workshop</a:t>
            </a:r>
          </a:p>
        </p:txBody>
      </p:sp>
      <p:sp>
        <p:nvSpPr>
          <p:cNvPr id="3" name="Rectangle: Rounded Corners 2">
            <a:extLst>
              <a:ext uri="{FF2B5EF4-FFF2-40B4-BE49-F238E27FC236}">
                <a16:creationId xmlns:a16="http://schemas.microsoft.com/office/drawing/2014/main" id="{C6E3730E-E616-CB98-E355-1897FD27B3E9}"/>
              </a:ext>
            </a:extLst>
          </p:cNvPr>
          <p:cNvSpPr/>
          <p:nvPr/>
        </p:nvSpPr>
        <p:spPr>
          <a:xfrm>
            <a:off x="1003267" y="1839213"/>
            <a:ext cx="4733390" cy="84314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Routing and Processing</a:t>
            </a:r>
          </a:p>
        </p:txBody>
      </p:sp>
      <p:sp>
        <p:nvSpPr>
          <p:cNvPr id="4" name="Rectangle: Rounded Corners 3">
            <a:extLst>
              <a:ext uri="{FF2B5EF4-FFF2-40B4-BE49-F238E27FC236}">
                <a16:creationId xmlns:a16="http://schemas.microsoft.com/office/drawing/2014/main" id="{818D5776-0321-9E45-5879-4B2F722BFC1B}"/>
              </a:ext>
            </a:extLst>
          </p:cNvPr>
          <p:cNvSpPr/>
          <p:nvPr/>
        </p:nvSpPr>
        <p:spPr>
          <a:xfrm>
            <a:off x="1003267" y="4181289"/>
            <a:ext cx="4733390" cy="84314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Design Considerations</a:t>
            </a:r>
          </a:p>
        </p:txBody>
      </p:sp>
      <p:sp>
        <p:nvSpPr>
          <p:cNvPr id="5" name="Rectangle: Rounded Corners 4">
            <a:extLst>
              <a:ext uri="{FF2B5EF4-FFF2-40B4-BE49-F238E27FC236}">
                <a16:creationId xmlns:a16="http://schemas.microsoft.com/office/drawing/2014/main" id="{4F2D0EEF-0A5A-D6E0-98D9-DF7D49EC3B40}"/>
              </a:ext>
            </a:extLst>
          </p:cNvPr>
          <p:cNvSpPr/>
          <p:nvPr/>
        </p:nvSpPr>
        <p:spPr>
          <a:xfrm>
            <a:off x="6455343" y="4181289"/>
            <a:ext cx="4733390" cy="84314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Hands-On Exercises</a:t>
            </a:r>
          </a:p>
        </p:txBody>
      </p:sp>
      <p:sp>
        <p:nvSpPr>
          <p:cNvPr id="6" name="Rectangle: Rounded Corners 5">
            <a:extLst>
              <a:ext uri="{FF2B5EF4-FFF2-40B4-BE49-F238E27FC236}">
                <a16:creationId xmlns:a16="http://schemas.microsoft.com/office/drawing/2014/main" id="{26982553-D528-ED95-C916-E23BE0FF4DA9}"/>
              </a:ext>
            </a:extLst>
          </p:cNvPr>
          <p:cNvSpPr/>
          <p:nvPr/>
        </p:nvSpPr>
        <p:spPr>
          <a:xfrm>
            <a:off x="6455343" y="1833562"/>
            <a:ext cx="4733390" cy="84314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Advanced Processing Techniques</a:t>
            </a:r>
          </a:p>
        </p:txBody>
      </p:sp>
      <p:sp>
        <p:nvSpPr>
          <p:cNvPr id="7" name="Rectangle: Rounded Corners 6">
            <a:extLst>
              <a:ext uri="{FF2B5EF4-FFF2-40B4-BE49-F238E27FC236}">
                <a16:creationId xmlns:a16="http://schemas.microsoft.com/office/drawing/2014/main" id="{848C3406-57EF-9527-7384-B3D960AFD27A}"/>
              </a:ext>
            </a:extLst>
          </p:cNvPr>
          <p:cNvSpPr/>
          <p:nvPr/>
        </p:nvSpPr>
        <p:spPr>
          <a:xfrm>
            <a:off x="1003267" y="3010251"/>
            <a:ext cx="4733390" cy="84314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Resilience and Reliability</a:t>
            </a:r>
          </a:p>
        </p:txBody>
      </p:sp>
      <p:sp>
        <p:nvSpPr>
          <p:cNvPr id="8" name="Rectangle: Rounded Corners 7">
            <a:extLst>
              <a:ext uri="{FF2B5EF4-FFF2-40B4-BE49-F238E27FC236}">
                <a16:creationId xmlns:a16="http://schemas.microsoft.com/office/drawing/2014/main" id="{B4D88A97-D527-1E47-816E-61E5E9EC21F8}"/>
              </a:ext>
            </a:extLst>
          </p:cNvPr>
          <p:cNvSpPr/>
          <p:nvPr/>
        </p:nvSpPr>
        <p:spPr>
          <a:xfrm>
            <a:off x="6455343" y="3010251"/>
            <a:ext cx="4733390" cy="843148"/>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Steaming and Integrations</a:t>
            </a:r>
          </a:p>
        </p:txBody>
      </p:sp>
    </p:spTree>
    <p:extLst>
      <p:ext uri="{BB962C8B-B14F-4D97-AF65-F5344CB8AC3E}">
        <p14:creationId xmlns:p14="http://schemas.microsoft.com/office/powerpoint/2010/main" val="2394763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6"/>
                                        </p:tgtEl>
                                        <p:attrNameLst>
                                          <p:attrName>style.opacity</p:attrName>
                                        </p:attrNameLst>
                                      </p:cBhvr>
                                      <p:to>
                                        <p:strVal val="0.25"/>
                                      </p:to>
                                    </p:set>
                                    <p:animEffect filter="image" prLst="opacity: 0.25">
                                      <p:cBhvr rctx="IE">
                                        <p:cTn id="20" dur="indefinite"/>
                                        <p:tgtEl>
                                          <p:spTgt spid="6"/>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mph" presetSubtype="0" grpId="1" nodeType="clickEffect">
                                  <p:stCondLst>
                                    <p:cond delay="0"/>
                                  </p:stCondLst>
                                  <p:childTnLst>
                                    <p:set>
                                      <p:cBhvr>
                                        <p:cTn id="27" dur="indefinite"/>
                                        <p:tgtEl>
                                          <p:spTgt spid="7"/>
                                        </p:tgtEl>
                                        <p:attrNameLst>
                                          <p:attrName>style.opacity</p:attrName>
                                        </p:attrNameLst>
                                      </p:cBhvr>
                                      <p:to>
                                        <p:strVal val="0.25"/>
                                      </p:to>
                                    </p:set>
                                    <p:animEffect filter="image" prLst="opacity: 0.25">
                                      <p:cBhvr rctx="IE">
                                        <p:cTn id="28" dur="indefinite"/>
                                        <p:tgtEl>
                                          <p:spTgt spid="7"/>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mph" presetSubtype="0" grpId="1" nodeType="clickEffect">
                                  <p:stCondLst>
                                    <p:cond delay="0"/>
                                  </p:stCondLst>
                                  <p:childTnLst>
                                    <p:set>
                                      <p:cBhvr>
                                        <p:cTn id="35" dur="indefinite"/>
                                        <p:tgtEl>
                                          <p:spTgt spid="8"/>
                                        </p:tgtEl>
                                        <p:attrNameLst>
                                          <p:attrName>style.opacity</p:attrName>
                                        </p:attrNameLst>
                                      </p:cBhvr>
                                      <p:to>
                                        <p:strVal val="0.25"/>
                                      </p:to>
                                    </p:set>
                                    <p:animEffect filter="image" prLst="opacity: 0.25">
                                      <p:cBhvr rctx="IE">
                                        <p:cTn id="36" dur="indefinite"/>
                                        <p:tgtEl>
                                          <p:spTgt spid="8"/>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mph" presetSubtype="0" grpId="1" nodeType="clickEffect">
                                  <p:stCondLst>
                                    <p:cond delay="0"/>
                                  </p:stCondLst>
                                  <p:childTnLst>
                                    <p:set>
                                      <p:cBhvr>
                                        <p:cTn id="43" dur="indefinite"/>
                                        <p:tgtEl>
                                          <p:spTgt spid="4"/>
                                        </p:tgtEl>
                                        <p:attrNameLst>
                                          <p:attrName>style.opacity</p:attrName>
                                        </p:attrNameLst>
                                      </p:cBhvr>
                                      <p:to>
                                        <p:strVal val="0.25"/>
                                      </p:to>
                                    </p:set>
                                    <p:animEffect filter="image" prLst="opacity: 0.25">
                                      <p:cBhvr rctx="IE">
                                        <p:cTn id="44" dur="indefinite"/>
                                        <p:tgtEl>
                                          <p:spTgt spid="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6" grpId="0" animBg="1"/>
      <p:bldP spid="6" grpId="1" animBg="1"/>
      <p:bldP spid="7" grpId="0" animBg="1"/>
      <p:bldP spid="7"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782D2-40E3-2746-6696-219A4BD26AF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B418DE-F83F-E03B-08A0-A45BC370848A}"/>
              </a:ext>
            </a:extLst>
          </p:cNvPr>
          <p:cNvSpPr>
            <a:spLocks noGrp="1"/>
          </p:cNvSpPr>
          <p:nvPr>
            <p:ph type="title"/>
          </p:nvPr>
        </p:nvSpPr>
        <p:spPr/>
        <p:txBody>
          <a:bodyPr/>
          <a:lstStyle/>
          <a:p>
            <a:r>
              <a:rPr lang="en-US" dirty="0"/>
              <a:t>Point-to-Point Messaging</a:t>
            </a:r>
          </a:p>
        </p:txBody>
      </p:sp>
      <p:sp>
        <p:nvSpPr>
          <p:cNvPr id="3" name="Text Placeholder 2">
            <a:extLst>
              <a:ext uri="{FF2B5EF4-FFF2-40B4-BE49-F238E27FC236}">
                <a16:creationId xmlns:a16="http://schemas.microsoft.com/office/drawing/2014/main" id="{0DDB33C1-E6A2-980E-3D99-4753F0D0F884}"/>
              </a:ext>
            </a:extLst>
          </p:cNvPr>
          <p:cNvSpPr>
            <a:spLocks noGrp="1"/>
          </p:cNvSpPr>
          <p:nvPr>
            <p:ph type="body" idx="1"/>
          </p:nvPr>
        </p:nvSpPr>
        <p:spPr/>
        <p:txBody>
          <a:bodyPr/>
          <a:lstStyle/>
          <a:p>
            <a:r>
              <a:rPr lang="en-US" dirty="0">
                <a:solidFill>
                  <a:srgbClr val="094843"/>
                </a:solidFill>
              </a:rPr>
              <a:t>Fundamentals of Messaging</a:t>
            </a:r>
          </a:p>
        </p:txBody>
      </p:sp>
    </p:spTree>
    <p:extLst>
      <p:ext uri="{BB962C8B-B14F-4D97-AF65-F5344CB8AC3E}">
        <p14:creationId xmlns:p14="http://schemas.microsoft.com/office/powerpoint/2010/main" val="108860865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57BBF-0373-E674-6463-A47F4DCD424E}"/>
              </a:ext>
            </a:extLst>
          </p:cNvPr>
          <p:cNvSpPr>
            <a:spLocks noGrp="1"/>
          </p:cNvSpPr>
          <p:nvPr>
            <p:ph type="title"/>
          </p:nvPr>
        </p:nvSpPr>
        <p:spPr/>
        <p:txBody>
          <a:bodyPr/>
          <a:lstStyle/>
          <a:p>
            <a:r>
              <a:rPr lang="en-US" dirty="0"/>
              <a:t>Preview of Routing and Processing</a:t>
            </a:r>
          </a:p>
        </p:txBody>
      </p:sp>
      <p:sp>
        <p:nvSpPr>
          <p:cNvPr id="3" name="Rectangle: Rounded Corners 2">
            <a:extLst>
              <a:ext uri="{FF2B5EF4-FFF2-40B4-BE49-F238E27FC236}">
                <a16:creationId xmlns:a16="http://schemas.microsoft.com/office/drawing/2014/main" id="{8845CA83-6E50-1D95-CFAA-BFC94CA78E32}"/>
              </a:ext>
            </a:extLst>
          </p:cNvPr>
          <p:cNvSpPr/>
          <p:nvPr/>
        </p:nvSpPr>
        <p:spPr>
          <a:xfrm>
            <a:off x="330050" y="193962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Routing</a:t>
            </a:r>
          </a:p>
        </p:txBody>
      </p:sp>
      <p:sp>
        <p:nvSpPr>
          <p:cNvPr id="4" name="Rectangle: Rounded Corners 3">
            <a:extLst>
              <a:ext uri="{FF2B5EF4-FFF2-40B4-BE49-F238E27FC236}">
                <a16:creationId xmlns:a16="http://schemas.microsoft.com/office/drawing/2014/main" id="{A4358CE3-CC0D-A79A-21BF-9C2467CD8952}"/>
              </a:ext>
            </a:extLst>
          </p:cNvPr>
          <p:cNvSpPr/>
          <p:nvPr/>
        </p:nvSpPr>
        <p:spPr>
          <a:xfrm>
            <a:off x="4272480" y="193962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Dead Letter Queues</a:t>
            </a:r>
          </a:p>
        </p:txBody>
      </p:sp>
      <p:sp>
        <p:nvSpPr>
          <p:cNvPr id="5" name="Rectangle: Rounded Corners 4">
            <a:extLst>
              <a:ext uri="{FF2B5EF4-FFF2-40B4-BE49-F238E27FC236}">
                <a16:creationId xmlns:a16="http://schemas.microsoft.com/office/drawing/2014/main" id="{53C91F0E-5AFE-B4BA-5A5B-A33B309325CE}"/>
              </a:ext>
            </a:extLst>
          </p:cNvPr>
          <p:cNvSpPr/>
          <p:nvPr/>
        </p:nvSpPr>
        <p:spPr>
          <a:xfrm>
            <a:off x="8214910" y="193962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Message Filtering</a:t>
            </a:r>
          </a:p>
        </p:txBody>
      </p:sp>
      <p:sp>
        <p:nvSpPr>
          <p:cNvPr id="6" name="Rectangle: Rounded Corners 5">
            <a:extLst>
              <a:ext uri="{FF2B5EF4-FFF2-40B4-BE49-F238E27FC236}">
                <a16:creationId xmlns:a16="http://schemas.microsoft.com/office/drawing/2014/main" id="{CF9E88B0-DB12-0579-90E5-2BB762A4F515}"/>
              </a:ext>
            </a:extLst>
          </p:cNvPr>
          <p:cNvSpPr/>
          <p:nvPr/>
        </p:nvSpPr>
        <p:spPr>
          <a:xfrm>
            <a:off x="2448960" y="3592815"/>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Aggregator</a:t>
            </a:r>
          </a:p>
        </p:txBody>
      </p:sp>
      <p:sp>
        <p:nvSpPr>
          <p:cNvPr id="7" name="Rectangle: Rounded Corners 6">
            <a:extLst>
              <a:ext uri="{FF2B5EF4-FFF2-40B4-BE49-F238E27FC236}">
                <a16:creationId xmlns:a16="http://schemas.microsoft.com/office/drawing/2014/main" id="{FA92E4DF-E1BB-1337-A983-5C84360EA122}"/>
              </a:ext>
            </a:extLst>
          </p:cNvPr>
          <p:cNvSpPr/>
          <p:nvPr/>
        </p:nvSpPr>
        <p:spPr>
          <a:xfrm>
            <a:off x="6391390" y="3592814"/>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b="1" dirty="0"/>
              <a:t>Scatter-Gather</a:t>
            </a:r>
          </a:p>
        </p:txBody>
      </p:sp>
    </p:spTree>
    <p:extLst>
      <p:ext uri="{BB962C8B-B14F-4D97-AF65-F5344CB8AC3E}">
        <p14:creationId xmlns:p14="http://schemas.microsoft.com/office/powerpoint/2010/main" val="19957662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3AB5C2-9459-3B94-E422-432FD29195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6867C3-79FA-D6A8-53AA-58BCAF9B09D9}"/>
              </a:ext>
            </a:extLst>
          </p:cNvPr>
          <p:cNvSpPr>
            <a:spLocks noGrp="1"/>
          </p:cNvSpPr>
          <p:nvPr>
            <p:ph type="title"/>
          </p:nvPr>
        </p:nvSpPr>
        <p:spPr/>
        <p:txBody>
          <a:bodyPr/>
          <a:lstStyle/>
          <a:p>
            <a:r>
              <a:rPr lang="en-US" dirty="0"/>
              <a:t>Routing and Processing</a:t>
            </a:r>
          </a:p>
        </p:txBody>
      </p:sp>
      <p:sp>
        <p:nvSpPr>
          <p:cNvPr id="3" name="Text Placeholder 2">
            <a:extLst>
              <a:ext uri="{FF2B5EF4-FFF2-40B4-BE49-F238E27FC236}">
                <a16:creationId xmlns:a16="http://schemas.microsoft.com/office/drawing/2014/main" id="{0BD2C602-2E32-F292-33C0-40D2CFF047CF}"/>
              </a:ext>
            </a:extLst>
          </p:cNvPr>
          <p:cNvSpPr>
            <a:spLocks noGrp="1"/>
          </p:cNvSpPr>
          <p:nvPr>
            <p:ph type="body" idx="1"/>
          </p:nvPr>
        </p:nvSpPr>
        <p:spPr/>
        <p:txBody>
          <a:bodyPr/>
          <a:lstStyle/>
          <a:p>
            <a:r>
              <a:rPr lang="en-US" dirty="0">
                <a:solidFill>
                  <a:srgbClr val="094843"/>
                </a:solidFill>
              </a:rPr>
              <a:t>Unlock the Power of Messaging Patterns</a:t>
            </a:r>
          </a:p>
        </p:txBody>
      </p:sp>
    </p:spTree>
    <p:extLst>
      <p:ext uri="{BB962C8B-B14F-4D97-AF65-F5344CB8AC3E}">
        <p14:creationId xmlns:p14="http://schemas.microsoft.com/office/powerpoint/2010/main" val="184415077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69C9-F8C5-2586-84E4-AB61E9E0A14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6C6D1-0690-215D-957D-4293E7095C91}"/>
              </a:ext>
            </a:extLst>
          </p:cNvPr>
          <p:cNvSpPr>
            <a:spLocks noGrp="1"/>
          </p:cNvSpPr>
          <p:nvPr>
            <p:ph type="title"/>
          </p:nvPr>
        </p:nvSpPr>
        <p:spPr/>
        <p:txBody>
          <a:bodyPr/>
          <a:lstStyle/>
          <a:p>
            <a:r>
              <a:rPr lang="en-US" dirty="0"/>
              <a:t>Message Routing</a:t>
            </a:r>
          </a:p>
        </p:txBody>
      </p:sp>
      <p:sp>
        <p:nvSpPr>
          <p:cNvPr id="3" name="Text Placeholder 2">
            <a:extLst>
              <a:ext uri="{FF2B5EF4-FFF2-40B4-BE49-F238E27FC236}">
                <a16:creationId xmlns:a16="http://schemas.microsoft.com/office/drawing/2014/main" id="{E4070E93-7576-2A82-B597-4F32F7CC4CEB}"/>
              </a:ext>
            </a:extLst>
          </p:cNvPr>
          <p:cNvSpPr>
            <a:spLocks noGrp="1"/>
          </p:cNvSpPr>
          <p:nvPr>
            <p:ph type="body" idx="1"/>
          </p:nvPr>
        </p:nvSpPr>
        <p:spPr/>
        <p:txBody>
          <a:bodyPr/>
          <a:lstStyle/>
          <a:p>
            <a:r>
              <a:rPr lang="en-US" dirty="0">
                <a:solidFill>
                  <a:srgbClr val="094843"/>
                </a:solidFill>
              </a:rPr>
              <a:t>Routing and Processing</a:t>
            </a:r>
          </a:p>
        </p:txBody>
      </p:sp>
    </p:spTree>
    <p:extLst>
      <p:ext uri="{BB962C8B-B14F-4D97-AF65-F5344CB8AC3E}">
        <p14:creationId xmlns:p14="http://schemas.microsoft.com/office/powerpoint/2010/main" val="165408155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6B7E1-AF75-BCD1-54A1-481BD7D3D4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7769D4-91FD-A467-288B-FCCA3A23F83C}"/>
              </a:ext>
            </a:extLst>
          </p:cNvPr>
          <p:cNvSpPr>
            <a:spLocks noGrp="1"/>
          </p:cNvSpPr>
          <p:nvPr>
            <p:ph type="title"/>
          </p:nvPr>
        </p:nvSpPr>
        <p:spPr/>
        <p:txBody>
          <a:bodyPr/>
          <a:lstStyle/>
          <a:p>
            <a:r>
              <a:rPr lang="en-US" dirty="0"/>
              <a:t>What is Messaging Routing</a:t>
            </a:r>
          </a:p>
        </p:txBody>
      </p:sp>
      <p:sp>
        <p:nvSpPr>
          <p:cNvPr id="4" name="Rectangle: Rounded Corners 3">
            <a:extLst>
              <a:ext uri="{FF2B5EF4-FFF2-40B4-BE49-F238E27FC236}">
                <a16:creationId xmlns:a16="http://schemas.microsoft.com/office/drawing/2014/main" id="{814CAA85-25B1-5720-6DCF-B1E60F61EC43}"/>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Directs messages to different destinations based on specific criteria</a:t>
            </a:r>
          </a:p>
        </p:txBody>
      </p:sp>
      <p:sp>
        <p:nvSpPr>
          <p:cNvPr id="5" name="Rectangle: Rounded Corners 4">
            <a:extLst>
              <a:ext uri="{FF2B5EF4-FFF2-40B4-BE49-F238E27FC236}">
                <a16:creationId xmlns:a16="http://schemas.microsoft.com/office/drawing/2014/main" id="{472A0B72-001F-6D4A-CAA9-52C033714F98}"/>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Isolate problematic messages</a:t>
            </a:r>
          </a:p>
        </p:txBody>
      </p:sp>
    </p:spTree>
    <p:extLst>
      <p:ext uri="{BB962C8B-B14F-4D97-AF65-F5344CB8AC3E}">
        <p14:creationId xmlns:p14="http://schemas.microsoft.com/office/powerpoint/2010/main" val="327906100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FC9133-9EB9-4A27-1F7C-814AE772DA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27D3BA7-30BE-F251-9CAF-42CDA945F73B}"/>
              </a:ext>
            </a:extLst>
          </p:cNvPr>
          <p:cNvSpPr>
            <a:spLocks noGrp="1"/>
          </p:cNvSpPr>
          <p:nvPr>
            <p:ph type="title"/>
          </p:nvPr>
        </p:nvSpPr>
        <p:spPr/>
        <p:txBody>
          <a:bodyPr/>
          <a:lstStyle/>
          <a:p>
            <a:r>
              <a:rPr lang="en-US" dirty="0"/>
              <a:t>Key Components &amp; Flow</a:t>
            </a:r>
          </a:p>
        </p:txBody>
      </p:sp>
      <p:cxnSp>
        <p:nvCxnSpPr>
          <p:cNvPr id="10" name="Straight Arrow Connector 9">
            <a:extLst>
              <a:ext uri="{FF2B5EF4-FFF2-40B4-BE49-F238E27FC236}">
                <a16:creationId xmlns:a16="http://schemas.microsoft.com/office/drawing/2014/main" id="{9730FD38-4F5E-6CBE-533D-863C431586E7}"/>
              </a:ext>
            </a:extLst>
          </p:cNvPr>
          <p:cNvCxnSpPr>
            <a:cxnSpLocks/>
            <a:stCxn id="7" idx="6"/>
            <a:endCxn id="26" idx="1"/>
          </p:cNvCxnSpPr>
          <p:nvPr/>
        </p:nvCxnSpPr>
        <p:spPr>
          <a:xfrm>
            <a:off x="1511945" y="3176869"/>
            <a:ext cx="831835"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BD646D6-7696-8D3D-F095-F45A22D28077}"/>
              </a:ext>
            </a:extLst>
          </p:cNvPr>
          <p:cNvCxnSpPr>
            <a:cxnSpLocks/>
            <a:stCxn id="6" idx="3"/>
            <a:endCxn id="20" idx="2"/>
          </p:cNvCxnSpPr>
          <p:nvPr/>
        </p:nvCxnSpPr>
        <p:spPr>
          <a:xfrm flipV="1">
            <a:off x="8853488" y="2815040"/>
            <a:ext cx="853439" cy="122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49" name="Group 48">
            <a:extLst>
              <a:ext uri="{FF2B5EF4-FFF2-40B4-BE49-F238E27FC236}">
                <a16:creationId xmlns:a16="http://schemas.microsoft.com/office/drawing/2014/main" id="{A5AB8B5D-4955-5747-FEF3-67E5DCB88E60}"/>
              </a:ext>
            </a:extLst>
          </p:cNvPr>
          <p:cNvGrpSpPr/>
          <p:nvPr/>
        </p:nvGrpSpPr>
        <p:grpSpPr>
          <a:xfrm>
            <a:off x="583645" y="2833376"/>
            <a:ext cx="1038554" cy="1207451"/>
            <a:chOff x="583645" y="2833376"/>
            <a:chExt cx="1038554" cy="1207451"/>
          </a:xfrm>
        </p:grpSpPr>
        <p:sp>
          <p:nvSpPr>
            <p:cNvPr id="7" name="Oval 6">
              <a:extLst>
                <a:ext uri="{FF2B5EF4-FFF2-40B4-BE49-F238E27FC236}">
                  <a16:creationId xmlns:a16="http://schemas.microsoft.com/office/drawing/2014/main" id="{C3CA2CA0-AD92-1A22-6D5D-796A31C74245}"/>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17675A49-3553-9161-4B32-2B0F6AB9CA1E}"/>
                </a:ext>
              </a:extLst>
            </p:cNvPr>
            <p:cNvSpPr txBox="1"/>
            <p:nvPr/>
          </p:nvSpPr>
          <p:spPr>
            <a:xfrm>
              <a:off x="583645" y="3671495"/>
              <a:ext cx="1038554" cy="369332"/>
            </a:xfrm>
            <a:prstGeom prst="rect">
              <a:avLst/>
            </a:prstGeom>
            <a:noFill/>
          </p:spPr>
          <p:txBody>
            <a:bodyPr wrap="none" rtlCol="0">
              <a:spAutoFit/>
            </a:bodyPr>
            <a:lstStyle/>
            <a:p>
              <a:r>
                <a:rPr lang="en-US" dirty="0"/>
                <a:t>Producer</a:t>
              </a:r>
            </a:p>
          </p:txBody>
        </p:sp>
      </p:grpSp>
      <p:grpSp>
        <p:nvGrpSpPr>
          <p:cNvPr id="52" name="Group 51">
            <a:extLst>
              <a:ext uri="{FF2B5EF4-FFF2-40B4-BE49-F238E27FC236}">
                <a16:creationId xmlns:a16="http://schemas.microsoft.com/office/drawing/2014/main" id="{50AC65E3-A9A7-7459-8DF1-87CDC2A2F712}"/>
              </a:ext>
            </a:extLst>
          </p:cNvPr>
          <p:cNvGrpSpPr/>
          <p:nvPr/>
        </p:nvGrpSpPr>
        <p:grpSpPr>
          <a:xfrm>
            <a:off x="4360046" y="2534361"/>
            <a:ext cx="4493442" cy="1355375"/>
            <a:chOff x="4360046" y="2534361"/>
            <a:chExt cx="4493442" cy="1355375"/>
          </a:xfrm>
        </p:grpSpPr>
        <p:grpSp>
          <p:nvGrpSpPr>
            <p:cNvPr id="11" name="Group 10">
              <a:extLst>
                <a:ext uri="{FF2B5EF4-FFF2-40B4-BE49-F238E27FC236}">
                  <a16:creationId xmlns:a16="http://schemas.microsoft.com/office/drawing/2014/main" id="{141D7B00-4A09-6F59-34F7-DC255A82A5F8}"/>
                </a:ext>
              </a:extLst>
            </p:cNvPr>
            <p:cNvGrpSpPr/>
            <p:nvPr/>
          </p:nvGrpSpPr>
          <p:grpSpPr>
            <a:xfrm>
              <a:off x="4360046" y="2534361"/>
              <a:ext cx="4493442" cy="563802"/>
              <a:chOff x="2750639" y="3388747"/>
              <a:chExt cx="4493442" cy="563802"/>
            </a:xfrm>
          </p:grpSpPr>
          <p:sp>
            <p:nvSpPr>
              <p:cNvPr id="6" name="Rectangle: Rounded Corners 5">
                <a:extLst>
                  <a:ext uri="{FF2B5EF4-FFF2-40B4-BE49-F238E27FC236}">
                    <a16:creationId xmlns:a16="http://schemas.microsoft.com/office/drawing/2014/main" id="{9DE85A64-EE3B-6823-B59A-F2CD2D85CA39}"/>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FCCC4786-47BD-1CA5-A089-14AE33326B97}"/>
                  </a:ext>
                </a:extLst>
              </p:cNvPr>
              <p:cNvSpPr txBox="1"/>
              <p:nvPr/>
            </p:nvSpPr>
            <p:spPr>
              <a:xfrm>
                <a:off x="2788608" y="3484760"/>
                <a:ext cx="1240532" cy="369332"/>
              </a:xfrm>
              <a:prstGeom prst="rect">
                <a:avLst/>
              </a:prstGeom>
              <a:noFill/>
            </p:spPr>
            <p:txBody>
              <a:bodyPr wrap="none" rtlCol="0">
                <a:spAutoFit/>
              </a:bodyPr>
              <a:lstStyle/>
              <a:p>
                <a:r>
                  <a:rPr lang="en-US" b="1" dirty="0">
                    <a:solidFill>
                      <a:schemeClr val="bg1"/>
                    </a:solidFill>
                  </a:rPr>
                  <a:t>Endpoint A</a:t>
                </a:r>
              </a:p>
            </p:txBody>
          </p:sp>
        </p:grpSp>
        <p:grpSp>
          <p:nvGrpSpPr>
            <p:cNvPr id="12" name="Group 11">
              <a:extLst>
                <a:ext uri="{FF2B5EF4-FFF2-40B4-BE49-F238E27FC236}">
                  <a16:creationId xmlns:a16="http://schemas.microsoft.com/office/drawing/2014/main" id="{D90D9C84-21D5-82B6-5BD8-45B623471453}"/>
                </a:ext>
              </a:extLst>
            </p:cNvPr>
            <p:cNvGrpSpPr/>
            <p:nvPr/>
          </p:nvGrpSpPr>
          <p:grpSpPr>
            <a:xfrm>
              <a:off x="4360046" y="3325934"/>
              <a:ext cx="4493442" cy="563802"/>
              <a:chOff x="2750639" y="3388747"/>
              <a:chExt cx="4493442" cy="563802"/>
            </a:xfrm>
          </p:grpSpPr>
          <p:sp>
            <p:nvSpPr>
              <p:cNvPr id="19" name="Rectangle: Rounded Corners 18">
                <a:extLst>
                  <a:ext uri="{FF2B5EF4-FFF2-40B4-BE49-F238E27FC236}">
                    <a16:creationId xmlns:a16="http://schemas.microsoft.com/office/drawing/2014/main" id="{64E23CCA-A200-A08F-416F-6B60C3103B75}"/>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4" name="TextBox 23">
                <a:extLst>
                  <a:ext uri="{FF2B5EF4-FFF2-40B4-BE49-F238E27FC236}">
                    <a16:creationId xmlns:a16="http://schemas.microsoft.com/office/drawing/2014/main" id="{0956293D-9B76-0DAB-4A22-BFEEA07A19DA}"/>
                  </a:ext>
                </a:extLst>
              </p:cNvPr>
              <p:cNvSpPr txBox="1"/>
              <p:nvPr/>
            </p:nvSpPr>
            <p:spPr>
              <a:xfrm>
                <a:off x="2788608" y="3484760"/>
                <a:ext cx="1230914" cy="369332"/>
              </a:xfrm>
              <a:prstGeom prst="rect">
                <a:avLst/>
              </a:prstGeom>
              <a:noFill/>
            </p:spPr>
            <p:txBody>
              <a:bodyPr wrap="none" rtlCol="0">
                <a:spAutoFit/>
              </a:bodyPr>
              <a:lstStyle/>
              <a:p>
                <a:r>
                  <a:rPr lang="en-US" b="1" dirty="0">
                    <a:solidFill>
                      <a:schemeClr val="bg1"/>
                    </a:solidFill>
                  </a:rPr>
                  <a:t>Endpoint B</a:t>
                </a:r>
              </a:p>
            </p:txBody>
          </p:sp>
        </p:grpSp>
      </p:grpSp>
      <p:cxnSp>
        <p:nvCxnSpPr>
          <p:cNvPr id="31" name="Straight Arrow Connector 30">
            <a:extLst>
              <a:ext uri="{FF2B5EF4-FFF2-40B4-BE49-F238E27FC236}">
                <a16:creationId xmlns:a16="http://schemas.microsoft.com/office/drawing/2014/main" id="{65214E16-4AFC-C918-8E92-440E95E3D3E2}"/>
              </a:ext>
            </a:extLst>
          </p:cNvPr>
          <p:cNvCxnSpPr>
            <a:cxnSpLocks/>
            <a:endCxn id="32" idx="2"/>
          </p:cNvCxnSpPr>
          <p:nvPr/>
        </p:nvCxnSpPr>
        <p:spPr>
          <a:xfrm flipV="1">
            <a:off x="8849972" y="3669427"/>
            <a:ext cx="853439" cy="2068"/>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E57332F0-CC95-F2C8-A5D7-CC6E65404486}"/>
              </a:ext>
            </a:extLst>
          </p:cNvPr>
          <p:cNvGrpSpPr/>
          <p:nvPr/>
        </p:nvGrpSpPr>
        <p:grpSpPr>
          <a:xfrm>
            <a:off x="9381176" y="2471547"/>
            <a:ext cx="1374094" cy="1996003"/>
            <a:chOff x="9381176" y="2471547"/>
            <a:chExt cx="1374094" cy="1996003"/>
          </a:xfrm>
        </p:grpSpPr>
        <p:sp>
          <p:nvSpPr>
            <p:cNvPr id="20" name="Oval 19">
              <a:extLst>
                <a:ext uri="{FF2B5EF4-FFF2-40B4-BE49-F238E27FC236}">
                  <a16:creationId xmlns:a16="http://schemas.microsoft.com/office/drawing/2014/main" id="{5E100085-98FD-65D3-180A-ADB51447A586}"/>
                </a:ext>
              </a:extLst>
            </p:cNvPr>
            <p:cNvSpPr/>
            <p:nvPr/>
          </p:nvSpPr>
          <p:spPr>
            <a:xfrm>
              <a:off x="9706927" y="247154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3" name="TextBox 12">
              <a:extLst>
                <a:ext uri="{FF2B5EF4-FFF2-40B4-BE49-F238E27FC236}">
                  <a16:creationId xmlns:a16="http://schemas.microsoft.com/office/drawing/2014/main" id="{F6C3CEDB-CFCF-E90B-FAD5-462EFB905181}"/>
                </a:ext>
              </a:extLst>
            </p:cNvPr>
            <p:cNvSpPr txBox="1"/>
            <p:nvPr/>
          </p:nvSpPr>
          <p:spPr>
            <a:xfrm>
              <a:off x="9381176" y="4098218"/>
              <a:ext cx="1374094" cy="369332"/>
            </a:xfrm>
            <a:prstGeom prst="rect">
              <a:avLst/>
            </a:prstGeom>
            <a:noFill/>
          </p:spPr>
          <p:txBody>
            <a:bodyPr wrap="none" rtlCol="0">
              <a:spAutoFit/>
            </a:bodyPr>
            <a:lstStyle/>
            <a:p>
              <a:r>
                <a:rPr lang="en-US" dirty="0"/>
                <a:t>Consumer(s)</a:t>
              </a:r>
            </a:p>
          </p:txBody>
        </p:sp>
        <p:sp>
          <p:nvSpPr>
            <p:cNvPr id="32" name="Oval 31">
              <a:extLst>
                <a:ext uri="{FF2B5EF4-FFF2-40B4-BE49-F238E27FC236}">
                  <a16:creationId xmlns:a16="http://schemas.microsoft.com/office/drawing/2014/main" id="{45F958F9-E8A5-6428-4D4B-D5F5A93BF301}"/>
                </a:ext>
              </a:extLst>
            </p:cNvPr>
            <p:cNvSpPr/>
            <p:nvPr/>
          </p:nvSpPr>
          <p:spPr>
            <a:xfrm>
              <a:off x="9703411"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grpSp>
      <p:cxnSp>
        <p:nvCxnSpPr>
          <p:cNvPr id="35" name="Straight Arrow Connector 34">
            <a:extLst>
              <a:ext uri="{FF2B5EF4-FFF2-40B4-BE49-F238E27FC236}">
                <a16:creationId xmlns:a16="http://schemas.microsoft.com/office/drawing/2014/main" id="{A6FB29FE-7055-FA47-4C72-07F8CBE929EA}"/>
              </a:ext>
            </a:extLst>
          </p:cNvPr>
          <p:cNvCxnSpPr>
            <a:cxnSpLocks/>
            <a:endCxn id="15" idx="1"/>
          </p:cNvCxnSpPr>
          <p:nvPr/>
        </p:nvCxnSpPr>
        <p:spPr>
          <a:xfrm flipV="1">
            <a:off x="3603620" y="2815040"/>
            <a:ext cx="794395" cy="23328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9A8828F-34F9-1132-1E19-8D6D599F0B87}"/>
              </a:ext>
            </a:extLst>
          </p:cNvPr>
          <p:cNvCxnSpPr>
            <a:cxnSpLocks/>
            <a:endCxn id="24" idx="1"/>
          </p:cNvCxnSpPr>
          <p:nvPr/>
        </p:nvCxnSpPr>
        <p:spPr>
          <a:xfrm>
            <a:off x="3584636" y="3421947"/>
            <a:ext cx="813379" cy="184666"/>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3AE5CE14-B456-CD1C-E3A5-D133A44CBA20}"/>
              </a:ext>
            </a:extLst>
          </p:cNvPr>
          <p:cNvGrpSpPr/>
          <p:nvPr/>
        </p:nvGrpSpPr>
        <p:grpSpPr>
          <a:xfrm>
            <a:off x="2343780" y="2255520"/>
            <a:ext cx="1259840" cy="1842698"/>
            <a:chOff x="2343780" y="2255520"/>
            <a:chExt cx="1259840" cy="1842698"/>
          </a:xfrm>
        </p:grpSpPr>
        <p:sp>
          <p:nvSpPr>
            <p:cNvPr id="26" name="Rectangle: Rounded Corners 25">
              <a:extLst>
                <a:ext uri="{FF2B5EF4-FFF2-40B4-BE49-F238E27FC236}">
                  <a16:creationId xmlns:a16="http://schemas.microsoft.com/office/drawing/2014/main" id="{AD012741-BB53-F9B0-2F2A-271A0AB23DD9}"/>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2F35F286-8BC4-ADBF-2043-B7FF060F98AE}"/>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0532775C-FD7A-3227-E513-0559A8E7C9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872" y="299091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CB075372-BD55-6BDA-B367-B6A8D2D04E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03" y="321295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Free Envelope Clipart Black And White, Download Free Envelope Clipart Black  And White png images, Free ClipArts on Clipart Library">
            <a:extLst>
              <a:ext uri="{FF2B5EF4-FFF2-40B4-BE49-F238E27FC236}">
                <a16:creationId xmlns:a16="http://schemas.microsoft.com/office/drawing/2014/main" id="{B22FF4DE-712F-2939-69D4-98F2CDB19B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8909" y="262694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Free Envelope Clipart Black And White, Download Free Envelope Clipart Black  And White png images, Free ClipArts on Clipart Library">
            <a:extLst>
              <a:ext uri="{FF2B5EF4-FFF2-40B4-BE49-F238E27FC236}">
                <a16:creationId xmlns:a16="http://schemas.microsoft.com/office/drawing/2014/main" id="{09A64254-B858-B8E7-8AF2-02B66C88DD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0363" y="2626942"/>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a:extLst>
              <a:ext uri="{FF2B5EF4-FFF2-40B4-BE49-F238E27FC236}">
                <a16:creationId xmlns:a16="http://schemas.microsoft.com/office/drawing/2014/main" id="{BDE365C4-C6C2-5E2C-BCA6-7C7E7301A906}"/>
              </a:ext>
            </a:extLst>
          </p:cNvPr>
          <p:cNvSpPr txBox="1"/>
          <p:nvPr/>
        </p:nvSpPr>
        <p:spPr>
          <a:xfrm>
            <a:off x="2046331" y="4176609"/>
            <a:ext cx="1595630" cy="461665"/>
          </a:xfrm>
          <a:prstGeom prst="rect">
            <a:avLst/>
          </a:prstGeom>
          <a:noFill/>
        </p:spPr>
        <p:txBody>
          <a:bodyPr wrap="none" rtlCol="0">
            <a:spAutoFit/>
          </a:bodyPr>
          <a:lstStyle/>
          <a:p>
            <a:r>
              <a:rPr lang="en-US" sz="2400" b="1" dirty="0">
                <a:solidFill>
                  <a:srgbClr val="094843"/>
                </a:solidFill>
              </a:rPr>
              <a:t>Endpoint A</a:t>
            </a:r>
          </a:p>
        </p:txBody>
      </p:sp>
      <p:pic>
        <p:nvPicPr>
          <p:cNvPr id="66" name="Picture 65" descr="Free Envelope Clipart Black And White, Download Free Envelope Clipart Black  And White png images, Free ClipArts on Clipart Library">
            <a:extLst>
              <a:ext uri="{FF2B5EF4-FFF2-40B4-BE49-F238E27FC236}">
                <a16:creationId xmlns:a16="http://schemas.microsoft.com/office/drawing/2014/main" id="{EA992010-FB45-9F8E-3581-C4D7A8B622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5364" y="299091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Free Envelope Clipart Black And White, Download Free Envelope Clipart Black  And White png images, Free ClipArts on Clipart Library">
            <a:extLst>
              <a:ext uri="{FF2B5EF4-FFF2-40B4-BE49-F238E27FC236}">
                <a16:creationId xmlns:a16="http://schemas.microsoft.com/office/drawing/2014/main" id="{4C07063A-32F4-2094-54CE-E79F6DB712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02" y="3212953"/>
            <a:ext cx="535720" cy="369052"/>
          </a:xfrm>
          <a:prstGeom prst="rect">
            <a:avLst/>
          </a:prstGeom>
          <a:noFill/>
          <a:extLst>
            <a:ext uri="{909E8E84-426E-40DD-AFC4-6F175D3DCCD1}">
              <a14:hiddenFill xmlns:a14="http://schemas.microsoft.com/office/drawing/2010/main">
                <a:solidFill>
                  <a:srgbClr val="FFFFFF"/>
                </a:solidFill>
              </a14:hiddenFill>
            </a:ext>
          </a:extLst>
        </p:spPr>
      </p:pic>
      <p:sp>
        <p:nvSpPr>
          <p:cNvPr id="69" name="TextBox 68">
            <a:extLst>
              <a:ext uri="{FF2B5EF4-FFF2-40B4-BE49-F238E27FC236}">
                <a16:creationId xmlns:a16="http://schemas.microsoft.com/office/drawing/2014/main" id="{0E3769CC-DFF3-846C-4680-26319846223B}"/>
              </a:ext>
            </a:extLst>
          </p:cNvPr>
          <p:cNvSpPr txBox="1"/>
          <p:nvPr/>
        </p:nvSpPr>
        <p:spPr>
          <a:xfrm>
            <a:off x="2046331" y="4172675"/>
            <a:ext cx="1582806" cy="461665"/>
          </a:xfrm>
          <a:prstGeom prst="rect">
            <a:avLst/>
          </a:prstGeom>
          <a:noFill/>
        </p:spPr>
        <p:txBody>
          <a:bodyPr wrap="none" rtlCol="0">
            <a:spAutoFit/>
          </a:bodyPr>
          <a:lstStyle/>
          <a:p>
            <a:r>
              <a:rPr lang="en-US" sz="2400" b="1" dirty="0">
                <a:solidFill>
                  <a:srgbClr val="094843"/>
                </a:solidFill>
              </a:rPr>
              <a:t>Endpoint B</a:t>
            </a:r>
          </a:p>
        </p:txBody>
      </p:sp>
      <p:pic>
        <p:nvPicPr>
          <p:cNvPr id="70" name="Picture 69" descr="Free Envelope Clipart Black And White, Download Free Envelope Clipart Black  And White png images, Free ClipArts on Clipart Library">
            <a:extLst>
              <a:ext uri="{FF2B5EF4-FFF2-40B4-BE49-F238E27FC236}">
                <a16:creationId xmlns:a16="http://schemas.microsoft.com/office/drawing/2014/main" id="{CE97EC01-1E67-9B2D-A651-96C1B93CE3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7151" y="34290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Free Envelope Clipart Black And White, Download Free Envelope Clipart Black  And White png images, Free ClipArts on Clipart Library">
            <a:extLst>
              <a:ext uri="{FF2B5EF4-FFF2-40B4-BE49-F238E27FC236}">
                <a16:creationId xmlns:a16="http://schemas.microsoft.com/office/drawing/2014/main" id="{145F55A8-3748-0AB1-18B9-79C3BBFD27A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00363" y="3487109"/>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102891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fade">
                                      <p:cBhvr>
                                        <p:cTn id="12" dur="500"/>
                                        <p:tgtEl>
                                          <p:spTgt spid="5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fade">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fade">
                                      <p:cBhvr>
                                        <p:cTn id="27" dur="500"/>
                                        <p:tgtEl>
                                          <p:spTgt spid="46"/>
                                        </p:tgtEl>
                                      </p:cBhvr>
                                    </p:animEffect>
                                  </p:childTnLst>
                                </p:cTn>
                              </p:par>
                              <p:par>
                                <p:cTn id="28" presetID="42" presetClass="path" presetSubtype="0" accel="50000" decel="50000" fill="hold" nodeType="withEffect">
                                  <p:stCondLst>
                                    <p:cond delay="0"/>
                                  </p:stCondLst>
                                  <p:childTnLst>
                                    <p:animMotion origin="layout" path="M 1.25E-6 -2.96296E-6 L 0.14805 0.03148 " pathEditMode="relative" rAng="0" ptsTypes="AA">
                                      <p:cBhvr>
                                        <p:cTn id="29" dur="1000" fill="hold"/>
                                        <p:tgtEl>
                                          <p:spTgt spid="46"/>
                                        </p:tgtEl>
                                        <p:attrNameLst>
                                          <p:attrName>ppt_x</p:attrName>
                                          <p:attrName>ppt_y</p:attrName>
                                        </p:attrNameLst>
                                      </p:cBhvr>
                                      <p:rCtr x="7396" y="1574"/>
                                    </p:animMotion>
                                  </p:childTnLst>
                                </p:cTn>
                              </p:par>
                              <p:par>
                                <p:cTn id="30" presetID="22" presetClass="entr" presetSubtype="8"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1000"/>
                            </p:stCondLst>
                            <p:childTnLst>
                              <p:par>
                                <p:cTn id="34" presetID="1" presetClass="entr" presetSubtype="0" fill="hold" nodeType="afterEffect">
                                  <p:stCondLst>
                                    <p:cond delay="0"/>
                                  </p:stCondLst>
                                  <p:childTnLst>
                                    <p:set>
                                      <p:cBhvr>
                                        <p:cTn id="35" dur="1" fill="hold">
                                          <p:stCondLst>
                                            <p:cond delay="0"/>
                                          </p:stCondLst>
                                        </p:cTn>
                                        <p:tgtEl>
                                          <p:spTgt spid="47"/>
                                        </p:tgtEl>
                                        <p:attrNameLst>
                                          <p:attrName>style.visibility</p:attrName>
                                        </p:attrNameLst>
                                      </p:cBhvr>
                                      <p:to>
                                        <p:strVal val="visible"/>
                                      </p:to>
                                    </p:set>
                                  </p:childTnLst>
                                </p:cTn>
                              </p:par>
                              <p:par>
                                <p:cTn id="36" presetID="1" presetClass="exit" presetSubtype="0" fill="hold" nodeType="withEffect">
                                  <p:stCondLst>
                                    <p:cond delay="0"/>
                                  </p:stCondLst>
                                  <p:childTnLst>
                                    <p:set>
                                      <p:cBhvr>
                                        <p:cTn id="37" dur="1" fill="hold">
                                          <p:stCondLst>
                                            <p:cond delay="0"/>
                                          </p:stCondLst>
                                        </p:cTn>
                                        <p:tgtEl>
                                          <p:spTgt spid="46"/>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65"/>
                                        </p:tgtEl>
                                        <p:attrNameLst>
                                          <p:attrName>style.visibility</p:attrName>
                                        </p:attrNameLst>
                                      </p:cBhvr>
                                      <p:to>
                                        <p:strVal val="visible"/>
                                      </p:to>
                                    </p:set>
                                    <p:anim calcmode="lin" valueType="num">
                                      <p:cBhvr additive="base">
                                        <p:cTn id="42" dur="500"/>
                                        <p:tgtEl>
                                          <p:spTgt spid="65"/>
                                        </p:tgtEl>
                                        <p:attrNameLst>
                                          <p:attrName>ppt_y</p:attrName>
                                        </p:attrNameLst>
                                      </p:cBhvr>
                                      <p:tavLst>
                                        <p:tav tm="0">
                                          <p:val>
                                            <p:strVal val="#ppt_y+#ppt_h*1.125000"/>
                                          </p:val>
                                        </p:tav>
                                        <p:tav tm="100000">
                                          <p:val>
                                            <p:strVal val="#ppt_y"/>
                                          </p:val>
                                        </p:tav>
                                      </p:tavLst>
                                    </p:anim>
                                    <p:animEffect transition="in" filter="wipe(up)">
                                      <p:cBhvr>
                                        <p:cTn id="43" dur="500"/>
                                        <p:tgtEl>
                                          <p:spTgt spid="6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65"/>
                                        </p:tgtEl>
                                      </p:cBhvr>
                                    </p:animEffect>
                                    <p:set>
                                      <p:cBhvr>
                                        <p:cTn id="48" dur="1" fill="hold">
                                          <p:stCondLst>
                                            <p:cond delay="499"/>
                                          </p:stCondLst>
                                        </p:cTn>
                                        <p:tgtEl>
                                          <p:spTgt spid="65"/>
                                        </p:tgtEl>
                                        <p:attrNameLst>
                                          <p:attrName>style.visibility</p:attrName>
                                        </p:attrNameLst>
                                      </p:cBhvr>
                                      <p:to>
                                        <p:strVal val="hidden"/>
                                      </p:to>
                                    </p:set>
                                  </p:childTnLst>
                                </p:cTn>
                              </p:par>
                              <p:par>
                                <p:cTn id="49" presetID="42" presetClass="path" presetSubtype="0" accel="50000" decel="50000" fill="hold" nodeType="withEffect">
                                  <p:stCondLst>
                                    <p:cond delay="0"/>
                                  </p:stCondLst>
                                  <p:childTnLst>
                                    <p:animMotion origin="layout" path="M 4.375E-6 -3.7037E-7 L 0.44947 -0.08495 " pathEditMode="relative" rAng="0" ptsTypes="AA">
                                      <p:cBhvr>
                                        <p:cTn id="50" dur="1000" fill="hold"/>
                                        <p:tgtEl>
                                          <p:spTgt spid="47"/>
                                        </p:tgtEl>
                                        <p:attrNameLst>
                                          <p:attrName>ppt_x</p:attrName>
                                          <p:attrName>ppt_y</p:attrName>
                                        </p:attrNameLst>
                                      </p:cBhvr>
                                      <p:rCtr x="22474" y="-4259"/>
                                    </p:animMotion>
                                  </p:childTnLst>
                                </p:cTn>
                              </p:par>
                              <p:par>
                                <p:cTn id="51" presetID="22" presetClass="entr" presetSubtype="8" fill="hold"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par>
                          <p:cTn id="54" fill="hold">
                            <p:stCondLst>
                              <p:cond delay="1000"/>
                            </p:stCondLst>
                            <p:childTnLst>
                              <p:par>
                                <p:cTn id="55" presetID="1" presetClass="entr" presetSubtype="0" fill="hold" nodeType="after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par>
                                <p:cTn id="57" presetID="1" presetClass="exit" presetSubtype="0" fill="hold" nodeType="withEffect">
                                  <p:stCondLst>
                                    <p:cond delay="0"/>
                                  </p:stCondLst>
                                  <p:childTnLst>
                                    <p:set>
                                      <p:cBhvr>
                                        <p:cTn id="58" dur="1" fill="hold">
                                          <p:stCondLst>
                                            <p:cond delay="0"/>
                                          </p:stCondLst>
                                        </p:cTn>
                                        <p:tgtEl>
                                          <p:spTgt spid="47"/>
                                        </p:tgtEl>
                                        <p:attrNameLst>
                                          <p:attrName>style.visibility</p:attrName>
                                        </p:attrNameLst>
                                      </p:cBhvr>
                                      <p:to>
                                        <p:strVal val="hidden"/>
                                      </p:to>
                                    </p:set>
                                  </p:childTnLst>
                                </p:cTn>
                              </p:par>
                            </p:childTnLst>
                          </p:cTn>
                        </p:par>
                        <p:par>
                          <p:cTn id="59" fill="hold">
                            <p:stCondLst>
                              <p:cond delay="1000"/>
                            </p:stCondLst>
                            <p:childTnLst>
                              <p:par>
                                <p:cTn id="60" presetID="42" presetClass="path" presetSubtype="0" accel="50000" decel="50000" fill="hold" nodeType="afterEffect">
                                  <p:stCondLst>
                                    <p:cond delay="0"/>
                                  </p:stCondLst>
                                  <p:childTnLst>
                                    <p:animMotion origin="layout" path="M 4.16667E-6 -3.7037E-6 L 0.1345 -0.00023 " pathEditMode="relative" rAng="0" ptsTypes="AA">
                                      <p:cBhvr>
                                        <p:cTn id="61" dur="1000" fill="hold"/>
                                        <p:tgtEl>
                                          <p:spTgt spid="63"/>
                                        </p:tgtEl>
                                        <p:attrNameLst>
                                          <p:attrName>ppt_x</p:attrName>
                                          <p:attrName>ppt_y</p:attrName>
                                        </p:attrNameLst>
                                      </p:cBhvr>
                                      <p:rCtr x="6719" y="-23"/>
                                    </p:animMotion>
                                  </p:childTnLst>
                                </p:cTn>
                              </p:par>
                              <p:par>
                                <p:cTn id="62" presetID="22" presetClass="entr" presetSubtype="8"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wipe(left)">
                                      <p:cBhvr>
                                        <p:cTn id="64" dur="500"/>
                                        <p:tgtEl>
                                          <p:spTgt spid="21"/>
                                        </p:tgtEl>
                                      </p:cBhvr>
                                    </p:animEffect>
                                  </p:childTnLst>
                                </p:cTn>
                              </p:par>
                            </p:childTnLst>
                          </p:cTn>
                        </p:par>
                        <p:par>
                          <p:cTn id="65" fill="hold">
                            <p:stCondLst>
                              <p:cond delay="2000"/>
                            </p:stCondLst>
                            <p:childTnLst>
                              <p:par>
                                <p:cTn id="66" presetID="1" presetClass="entr" presetSubtype="0" fill="hold" nodeType="afterEffect">
                                  <p:stCondLst>
                                    <p:cond delay="0"/>
                                  </p:stCondLst>
                                  <p:childTnLst>
                                    <p:set>
                                      <p:cBhvr>
                                        <p:cTn id="67" dur="1" fill="hold">
                                          <p:stCondLst>
                                            <p:cond delay="0"/>
                                          </p:stCondLst>
                                        </p:cTn>
                                        <p:tgtEl>
                                          <p:spTgt spid="64"/>
                                        </p:tgtEl>
                                        <p:attrNameLst>
                                          <p:attrName>style.visibility</p:attrName>
                                        </p:attrNameLst>
                                      </p:cBhvr>
                                      <p:to>
                                        <p:strVal val="visible"/>
                                      </p:to>
                                    </p:set>
                                  </p:childTnLst>
                                </p:cTn>
                              </p:par>
                              <p:par>
                                <p:cTn id="68" presetID="1" presetClass="exit" presetSubtype="0" fill="hold" nodeType="withEffect">
                                  <p:stCondLst>
                                    <p:cond delay="0"/>
                                  </p:stCondLst>
                                  <p:childTnLst>
                                    <p:set>
                                      <p:cBhvr>
                                        <p:cTn id="69" dur="1" fill="hold">
                                          <p:stCondLst>
                                            <p:cond delay="0"/>
                                          </p:stCondLst>
                                        </p:cTn>
                                        <p:tgtEl>
                                          <p:spTgt spid="63"/>
                                        </p:tgtEl>
                                        <p:attrNameLst>
                                          <p:attrName>style.visibility</p:attrName>
                                        </p:attrNameLst>
                                      </p:cBhvr>
                                      <p:to>
                                        <p:strVal val="hidden"/>
                                      </p:to>
                                    </p:set>
                                  </p:childTnLst>
                                </p:cTn>
                              </p:par>
                            </p:childTnLst>
                          </p:cTn>
                        </p:par>
                        <p:par>
                          <p:cTn id="70" fill="hold">
                            <p:stCondLst>
                              <p:cond delay="2000"/>
                            </p:stCondLst>
                            <p:childTnLst>
                              <p:par>
                                <p:cTn id="71" presetID="9" presetClass="exit" presetSubtype="0" fill="hold" nodeType="afterEffect">
                                  <p:stCondLst>
                                    <p:cond delay="0"/>
                                  </p:stCondLst>
                                  <p:childTnLst>
                                    <p:animEffect transition="out" filter="dissolve">
                                      <p:cBhvr>
                                        <p:cTn id="72" dur="500"/>
                                        <p:tgtEl>
                                          <p:spTgt spid="64"/>
                                        </p:tgtEl>
                                      </p:cBhvr>
                                    </p:animEffect>
                                    <p:set>
                                      <p:cBhvr>
                                        <p:cTn id="73" dur="1" fill="hold">
                                          <p:stCondLst>
                                            <p:cond delay="499"/>
                                          </p:stCondLst>
                                        </p:cTn>
                                        <p:tgtEl>
                                          <p:spTgt spid="64"/>
                                        </p:tgtEl>
                                        <p:attrNameLst>
                                          <p:attrName>style.visibility</p:attrName>
                                        </p:attrNameLst>
                                      </p:cBhvr>
                                      <p:to>
                                        <p:strVal val="hidden"/>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66"/>
                                        </p:tgtEl>
                                        <p:attrNameLst>
                                          <p:attrName>style.visibility</p:attrName>
                                        </p:attrNameLst>
                                      </p:cBhvr>
                                      <p:to>
                                        <p:strVal val="visible"/>
                                      </p:to>
                                    </p:set>
                                  </p:childTnLst>
                                </p:cTn>
                              </p:par>
                            </p:childTnLst>
                          </p:cTn>
                        </p:par>
                        <p:par>
                          <p:cTn id="78" fill="hold">
                            <p:stCondLst>
                              <p:cond delay="0"/>
                            </p:stCondLst>
                            <p:childTnLst>
                              <p:par>
                                <p:cTn id="79" presetID="42" presetClass="path" presetSubtype="0" accel="50000" decel="50000" fill="hold" nodeType="afterEffect">
                                  <p:stCondLst>
                                    <p:cond delay="0"/>
                                  </p:stCondLst>
                                  <p:childTnLst>
                                    <p:animMotion origin="layout" path="M 2.77556E-17 -2.96296E-6 L 0.14726 0.03241 " pathEditMode="relative" rAng="0" ptsTypes="AA">
                                      <p:cBhvr>
                                        <p:cTn id="80" dur="1000" fill="hold"/>
                                        <p:tgtEl>
                                          <p:spTgt spid="66"/>
                                        </p:tgtEl>
                                        <p:attrNameLst>
                                          <p:attrName>ppt_x</p:attrName>
                                          <p:attrName>ppt_y</p:attrName>
                                        </p:attrNameLst>
                                      </p:cBhvr>
                                      <p:rCtr x="7318" y="1551"/>
                                    </p:animMotion>
                                  </p:childTnLst>
                                </p:cTn>
                              </p:par>
                            </p:childTnLst>
                          </p:cTn>
                        </p:par>
                        <p:par>
                          <p:cTn id="81" fill="hold">
                            <p:stCondLst>
                              <p:cond delay="1000"/>
                            </p:stCondLst>
                            <p:childTnLst>
                              <p:par>
                                <p:cTn id="82" presetID="1" presetClass="entr" presetSubtype="0" fill="hold" nodeType="afterEffect">
                                  <p:stCondLst>
                                    <p:cond delay="0"/>
                                  </p:stCondLst>
                                  <p:childTnLst>
                                    <p:set>
                                      <p:cBhvr>
                                        <p:cTn id="83" dur="1" fill="hold">
                                          <p:stCondLst>
                                            <p:cond delay="0"/>
                                          </p:stCondLst>
                                        </p:cTn>
                                        <p:tgtEl>
                                          <p:spTgt spid="67"/>
                                        </p:tgtEl>
                                        <p:attrNameLst>
                                          <p:attrName>style.visibility</p:attrName>
                                        </p:attrNameLst>
                                      </p:cBhvr>
                                      <p:to>
                                        <p:strVal val="visible"/>
                                      </p:to>
                                    </p:set>
                                  </p:childTnLst>
                                </p:cTn>
                              </p:par>
                              <p:par>
                                <p:cTn id="84" presetID="1" presetClass="exit" presetSubtype="0" fill="hold" nodeType="withEffect">
                                  <p:stCondLst>
                                    <p:cond delay="0"/>
                                  </p:stCondLst>
                                  <p:childTnLst>
                                    <p:set>
                                      <p:cBhvr>
                                        <p:cTn id="85" dur="1" fill="hold">
                                          <p:stCondLst>
                                            <p:cond delay="0"/>
                                          </p:stCondLst>
                                        </p:cTn>
                                        <p:tgtEl>
                                          <p:spTgt spid="66"/>
                                        </p:tgtEl>
                                        <p:attrNameLst>
                                          <p:attrName>style.visibility</p:attrName>
                                        </p:attrNameLst>
                                      </p:cBhvr>
                                      <p:to>
                                        <p:strVal val="hidden"/>
                                      </p:to>
                                    </p:set>
                                  </p:childTnLst>
                                </p:cTn>
                              </p:par>
                            </p:childTnLst>
                          </p:cTn>
                        </p:par>
                        <p:par>
                          <p:cTn id="86" fill="hold">
                            <p:stCondLst>
                              <p:cond delay="1000"/>
                            </p:stCondLst>
                            <p:childTnLst>
                              <p:par>
                                <p:cTn id="87" presetID="12" presetClass="entr" presetSubtype="4" fill="hold" grpId="0" nodeType="afterEffect">
                                  <p:stCondLst>
                                    <p:cond delay="0"/>
                                  </p:stCondLst>
                                  <p:childTnLst>
                                    <p:set>
                                      <p:cBhvr>
                                        <p:cTn id="88" dur="1" fill="hold">
                                          <p:stCondLst>
                                            <p:cond delay="0"/>
                                          </p:stCondLst>
                                        </p:cTn>
                                        <p:tgtEl>
                                          <p:spTgt spid="69"/>
                                        </p:tgtEl>
                                        <p:attrNameLst>
                                          <p:attrName>style.visibility</p:attrName>
                                        </p:attrNameLst>
                                      </p:cBhvr>
                                      <p:to>
                                        <p:strVal val="visible"/>
                                      </p:to>
                                    </p:set>
                                    <p:anim calcmode="lin" valueType="num">
                                      <p:cBhvr additive="base">
                                        <p:cTn id="89" dur="500"/>
                                        <p:tgtEl>
                                          <p:spTgt spid="69"/>
                                        </p:tgtEl>
                                        <p:attrNameLst>
                                          <p:attrName>ppt_y</p:attrName>
                                        </p:attrNameLst>
                                      </p:cBhvr>
                                      <p:tavLst>
                                        <p:tav tm="0">
                                          <p:val>
                                            <p:strVal val="#ppt_y+#ppt_h*1.125000"/>
                                          </p:val>
                                        </p:tav>
                                        <p:tav tm="100000">
                                          <p:val>
                                            <p:strVal val="#ppt_y"/>
                                          </p:val>
                                        </p:tav>
                                      </p:tavLst>
                                    </p:anim>
                                    <p:animEffect transition="in" filter="wipe(up)">
                                      <p:cBhvr>
                                        <p:cTn id="90" dur="500"/>
                                        <p:tgtEl>
                                          <p:spTgt spid="69"/>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69"/>
                                        </p:tgtEl>
                                      </p:cBhvr>
                                    </p:animEffect>
                                    <p:set>
                                      <p:cBhvr>
                                        <p:cTn id="95" dur="1" fill="hold">
                                          <p:stCondLst>
                                            <p:cond delay="499"/>
                                          </p:stCondLst>
                                        </p:cTn>
                                        <p:tgtEl>
                                          <p:spTgt spid="69"/>
                                        </p:tgtEl>
                                        <p:attrNameLst>
                                          <p:attrName>style.visibility</p:attrName>
                                        </p:attrNameLst>
                                      </p:cBhvr>
                                      <p:to>
                                        <p:strVal val="hidden"/>
                                      </p:to>
                                    </p:set>
                                  </p:childTnLst>
                                </p:cTn>
                              </p:par>
                              <p:par>
                                <p:cTn id="96" presetID="42" presetClass="path" presetSubtype="0" accel="50000" decel="50000" fill="hold" nodeType="withEffect">
                                  <p:stCondLst>
                                    <p:cond delay="0"/>
                                  </p:stCondLst>
                                  <p:childTnLst>
                                    <p:animMotion origin="layout" path="M 4.375E-6 -3.7037E-7 L 0.45026 0.0294 " pathEditMode="relative" rAng="0" ptsTypes="AA">
                                      <p:cBhvr>
                                        <p:cTn id="97" dur="1000" fill="hold"/>
                                        <p:tgtEl>
                                          <p:spTgt spid="67"/>
                                        </p:tgtEl>
                                        <p:attrNameLst>
                                          <p:attrName>ppt_x</p:attrName>
                                          <p:attrName>ppt_y</p:attrName>
                                        </p:attrNameLst>
                                      </p:cBhvr>
                                      <p:rCtr x="22513" y="1458"/>
                                    </p:animMotion>
                                  </p:childTnLst>
                                </p:cTn>
                              </p:par>
                              <p:par>
                                <p:cTn id="98" presetID="22" presetClass="entr" presetSubtype="8" fill="hold"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wipe(left)">
                                      <p:cBhvr>
                                        <p:cTn id="100" dur="500"/>
                                        <p:tgtEl>
                                          <p:spTgt spid="39"/>
                                        </p:tgtEl>
                                      </p:cBhvr>
                                    </p:animEffect>
                                  </p:childTnLst>
                                </p:cTn>
                              </p:par>
                            </p:childTnLst>
                          </p:cTn>
                        </p:par>
                        <p:par>
                          <p:cTn id="101" fill="hold">
                            <p:stCondLst>
                              <p:cond delay="1000"/>
                            </p:stCondLst>
                            <p:childTnLst>
                              <p:par>
                                <p:cTn id="102" presetID="1" presetClass="entr" presetSubtype="0" fill="hold" nodeType="afterEffect">
                                  <p:stCondLst>
                                    <p:cond delay="0"/>
                                  </p:stCondLst>
                                  <p:childTnLst>
                                    <p:set>
                                      <p:cBhvr>
                                        <p:cTn id="103" dur="1" fill="hold">
                                          <p:stCondLst>
                                            <p:cond delay="0"/>
                                          </p:stCondLst>
                                        </p:cTn>
                                        <p:tgtEl>
                                          <p:spTgt spid="70"/>
                                        </p:tgtEl>
                                        <p:attrNameLst>
                                          <p:attrName>style.visibility</p:attrName>
                                        </p:attrNameLst>
                                      </p:cBhvr>
                                      <p:to>
                                        <p:strVal val="visible"/>
                                      </p:to>
                                    </p:set>
                                  </p:childTnLst>
                                </p:cTn>
                              </p:par>
                              <p:par>
                                <p:cTn id="104" presetID="1" presetClass="exit" presetSubtype="0" fill="hold" nodeType="withEffect">
                                  <p:stCondLst>
                                    <p:cond delay="0"/>
                                  </p:stCondLst>
                                  <p:childTnLst>
                                    <p:set>
                                      <p:cBhvr>
                                        <p:cTn id="105" dur="1" fill="hold">
                                          <p:stCondLst>
                                            <p:cond delay="0"/>
                                          </p:stCondLst>
                                        </p:cTn>
                                        <p:tgtEl>
                                          <p:spTgt spid="67"/>
                                        </p:tgtEl>
                                        <p:attrNameLst>
                                          <p:attrName>style.visibility</p:attrName>
                                        </p:attrNameLst>
                                      </p:cBhvr>
                                      <p:to>
                                        <p:strVal val="hidden"/>
                                      </p:to>
                                    </p:set>
                                  </p:childTnLst>
                                </p:cTn>
                              </p:par>
                            </p:childTnLst>
                          </p:cTn>
                        </p:par>
                        <p:par>
                          <p:cTn id="106" fill="hold">
                            <p:stCondLst>
                              <p:cond delay="1000"/>
                            </p:stCondLst>
                            <p:childTnLst>
                              <p:par>
                                <p:cTn id="107" presetID="42" presetClass="path" presetSubtype="0" accel="50000" decel="50000" fill="hold" nodeType="afterEffect">
                                  <p:stCondLst>
                                    <p:cond delay="0"/>
                                  </p:stCondLst>
                                  <p:childTnLst>
                                    <p:animMotion origin="layout" path="M 4.375E-6 -1.85185E-6 L 0.13463 0.00764 " pathEditMode="relative" rAng="0" ptsTypes="AA">
                                      <p:cBhvr>
                                        <p:cTn id="108" dur="1000" fill="hold"/>
                                        <p:tgtEl>
                                          <p:spTgt spid="70"/>
                                        </p:tgtEl>
                                        <p:attrNameLst>
                                          <p:attrName>ppt_x</p:attrName>
                                          <p:attrName>ppt_y</p:attrName>
                                        </p:attrNameLst>
                                      </p:cBhvr>
                                      <p:rCtr x="6732" y="370"/>
                                    </p:animMotion>
                                  </p:childTnLst>
                                </p:cTn>
                              </p:par>
                              <p:par>
                                <p:cTn id="109" presetID="22" presetClass="entr" presetSubtype="8" fill="hold" nodeType="withEffect">
                                  <p:stCondLst>
                                    <p:cond delay="0"/>
                                  </p:stCondLst>
                                  <p:childTnLst>
                                    <p:set>
                                      <p:cBhvr>
                                        <p:cTn id="110" dur="1" fill="hold">
                                          <p:stCondLst>
                                            <p:cond delay="0"/>
                                          </p:stCondLst>
                                        </p:cTn>
                                        <p:tgtEl>
                                          <p:spTgt spid="31"/>
                                        </p:tgtEl>
                                        <p:attrNameLst>
                                          <p:attrName>style.visibility</p:attrName>
                                        </p:attrNameLst>
                                      </p:cBhvr>
                                      <p:to>
                                        <p:strVal val="visible"/>
                                      </p:to>
                                    </p:set>
                                    <p:animEffect transition="in" filter="wipe(left)">
                                      <p:cBhvr>
                                        <p:cTn id="111" dur="500"/>
                                        <p:tgtEl>
                                          <p:spTgt spid="31"/>
                                        </p:tgtEl>
                                      </p:cBhvr>
                                    </p:animEffect>
                                  </p:childTnLst>
                                </p:cTn>
                              </p:par>
                            </p:childTnLst>
                          </p:cTn>
                        </p:par>
                        <p:par>
                          <p:cTn id="112" fill="hold">
                            <p:stCondLst>
                              <p:cond delay="2000"/>
                            </p:stCondLst>
                            <p:childTnLst>
                              <p:par>
                                <p:cTn id="113" presetID="1" presetClass="entr" presetSubtype="0" fill="hold" nodeType="afterEffect">
                                  <p:stCondLst>
                                    <p:cond delay="0"/>
                                  </p:stCondLst>
                                  <p:childTnLst>
                                    <p:set>
                                      <p:cBhvr>
                                        <p:cTn id="114" dur="1" fill="hold">
                                          <p:stCondLst>
                                            <p:cond delay="0"/>
                                          </p:stCondLst>
                                        </p:cTn>
                                        <p:tgtEl>
                                          <p:spTgt spid="71"/>
                                        </p:tgtEl>
                                        <p:attrNameLst>
                                          <p:attrName>style.visibility</p:attrName>
                                        </p:attrNameLst>
                                      </p:cBhvr>
                                      <p:to>
                                        <p:strVal val="visible"/>
                                      </p:to>
                                    </p:set>
                                  </p:childTnLst>
                                </p:cTn>
                              </p:par>
                              <p:par>
                                <p:cTn id="115" presetID="1" presetClass="exit" presetSubtype="0" fill="hold" nodeType="withEffect">
                                  <p:stCondLst>
                                    <p:cond delay="0"/>
                                  </p:stCondLst>
                                  <p:childTnLst>
                                    <p:set>
                                      <p:cBhvr>
                                        <p:cTn id="116" dur="1" fill="hold">
                                          <p:stCondLst>
                                            <p:cond delay="0"/>
                                          </p:stCondLst>
                                        </p:cTn>
                                        <p:tgtEl>
                                          <p:spTgt spid="70"/>
                                        </p:tgtEl>
                                        <p:attrNameLst>
                                          <p:attrName>style.visibility</p:attrName>
                                        </p:attrNameLst>
                                      </p:cBhvr>
                                      <p:to>
                                        <p:strVal val="hidden"/>
                                      </p:to>
                                    </p:set>
                                  </p:childTnLst>
                                </p:cTn>
                              </p:par>
                            </p:childTnLst>
                          </p:cTn>
                        </p:par>
                        <p:par>
                          <p:cTn id="117" fill="hold">
                            <p:stCondLst>
                              <p:cond delay="2000"/>
                            </p:stCondLst>
                            <p:childTnLst>
                              <p:par>
                                <p:cTn id="118" presetID="9" presetClass="exit" presetSubtype="0" fill="hold" nodeType="afterEffect">
                                  <p:stCondLst>
                                    <p:cond delay="0"/>
                                  </p:stCondLst>
                                  <p:childTnLst>
                                    <p:animEffect transition="out" filter="dissolve">
                                      <p:cBhvr>
                                        <p:cTn id="119" dur="500"/>
                                        <p:tgtEl>
                                          <p:spTgt spid="71"/>
                                        </p:tgtEl>
                                      </p:cBhvr>
                                    </p:animEffect>
                                    <p:set>
                                      <p:cBhvr>
                                        <p:cTn id="120" dur="1" fill="hold">
                                          <p:stCondLst>
                                            <p:cond delay="499"/>
                                          </p:stCondLst>
                                        </p:cTn>
                                        <p:tgtEl>
                                          <p:spTgt spid="7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9" grpId="0"/>
      <p:bldP spid="69" grpId="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7F929C-317E-EC0E-86E1-B7BCCFEBDC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9E9D147-B9B4-6FA6-4D7A-3EE8BF2CAC2A}"/>
              </a:ext>
            </a:extLst>
          </p:cNvPr>
          <p:cNvSpPr>
            <a:spLocks noGrp="1"/>
          </p:cNvSpPr>
          <p:nvPr>
            <p:ph type="title"/>
          </p:nvPr>
        </p:nvSpPr>
        <p:spPr/>
        <p:txBody>
          <a:bodyPr/>
          <a:lstStyle/>
          <a:p>
            <a:r>
              <a:rPr lang="en-US" dirty="0"/>
              <a:t>Key Components &amp; Flow</a:t>
            </a:r>
          </a:p>
        </p:txBody>
      </p:sp>
      <p:cxnSp>
        <p:nvCxnSpPr>
          <p:cNvPr id="10" name="Straight Arrow Connector 9">
            <a:extLst>
              <a:ext uri="{FF2B5EF4-FFF2-40B4-BE49-F238E27FC236}">
                <a16:creationId xmlns:a16="http://schemas.microsoft.com/office/drawing/2014/main" id="{EDFA9FA3-B1F1-11A0-D317-1DABB8497A91}"/>
              </a:ext>
            </a:extLst>
          </p:cNvPr>
          <p:cNvCxnSpPr>
            <a:cxnSpLocks/>
            <a:stCxn id="7" idx="6"/>
            <a:endCxn id="26" idx="1"/>
          </p:cNvCxnSpPr>
          <p:nvPr/>
        </p:nvCxnSpPr>
        <p:spPr>
          <a:xfrm>
            <a:off x="1511945" y="3176869"/>
            <a:ext cx="831835" cy="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F19C5C6-ED89-E372-02E7-1A1E9340E743}"/>
              </a:ext>
            </a:extLst>
          </p:cNvPr>
          <p:cNvCxnSpPr>
            <a:cxnSpLocks/>
            <a:stCxn id="6" idx="3"/>
            <a:endCxn id="20" idx="1"/>
          </p:cNvCxnSpPr>
          <p:nvPr/>
        </p:nvCxnSpPr>
        <p:spPr>
          <a:xfrm>
            <a:off x="8853488" y="2816262"/>
            <a:ext cx="863277" cy="107872"/>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45E16E1E-BA89-4A91-DA23-307F48B1CE3E}"/>
              </a:ext>
            </a:extLst>
          </p:cNvPr>
          <p:cNvSpPr/>
          <p:nvPr/>
        </p:nvSpPr>
        <p:spPr>
          <a:xfrm>
            <a:off x="782320" y="2833376"/>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1725816C-2C2C-155D-8B78-217BE2F5747F}"/>
              </a:ext>
            </a:extLst>
          </p:cNvPr>
          <p:cNvSpPr txBox="1"/>
          <p:nvPr/>
        </p:nvSpPr>
        <p:spPr>
          <a:xfrm>
            <a:off x="583645" y="3671495"/>
            <a:ext cx="1038554" cy="369332"/>
          </a:xfrm>
          <a:prstGeom prst="rect">
            <a:avLst/>
          </a:prstGeom>
          <a:noFill/>
        </p:spPr>
        <p:txBody>
          <a:bodyPr wrap="none" rtlCol="0">
            <a:spAutoFit/>
          </a:bodyPr>
          <a:lstStyle/>
          <a:p>
            <a:r>
              <a:rPr lang="en-US" dirty="0"/>
              <a:t>Producer</a:t>
            </a:r>
          </a:p>
        </p:txBody>
      </p:sp>
      <p:grpSp>
        <p:nvGrpSpPr>
          <p:cNvPr id="11" name="Group 10">
            <a:extLst>
              <a:ext uri="{FF2B5EF4-FFF2-40B4-BE49-F238E27FC236}">
                <a16:creationId xmlns:a16="http://schemas.microsoft.com/office/drawing/2014/main" id="{9F233546-5D8D-4536-6C46-983304DEBEED}"/>
              </a:ext>
            </a:extLst>
          </p:cNvPr>
          <p:cNvGrpSpPr/>
          <p:nvPr/>
        </p:nvGrpSpPr>
        <p:grpSpPr>
          <a:xfrm>
            <a:off x="4360046" y="2534361"/>
            <a:ext cx="4493442" cy="563802"/>
            <a:chOff x="2750639" y="3388747"/>
            <a:chExt cx="4493442" cy="563802"/>
          </a:xfrm>
        </p:grpSpPr>
        <p:sp>
          <p:nvSpPr>
            <p:cNvPr id="6" name="Rectangle: Rounded Corners 5">
              <a:extLst>
                <a:ext uri="{FF2B5EF4-FFF2-40B4-BE49-F238E27FC236}">
                  <a16:creationId xmlns:a16="http://schemas.microsoft.com/office/drawing/2014/main" id="{A15D0303-C45D-93C7-0BE3-943064EC8CC6}"/>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EA39021D-4939-4E7C-12DB-BF040AD7839B}"/>
                </a:ext>
              </a:extLst>
            </p:cNvPr>
            <p:cNvSpPr txBox="1"/>
            <p:nvPr/>
          </p:nvSpPr>
          <p:spPr>
            <a:xfrm>
              <a:off x="2788608" y="3484760"/>
              <a:ext cx="1383712" cy="369332"/>
            </a:xfrm>
            <a:prstGeom prst="rect">
              <a:avLst/>
            </a:prstGeom>
            <a:noFill/>
          </p:spPr>
          <p:txBody>
            <a:bodyPr wrap="none" rtlCol="0">
              <a:spAutoFit/>
            </a:bodyPr>
            <a:lstStyle/>
            <a:p>
              <a:r>
                <a:rPr lang="en-US" b="1" dirty="0">
                  <a:solidFill>
                    <a:schemeClr val="bg1"/>
                  </a:solidFill>
                </a:rPr>
                <a:t>High Priority</a:t>
              </a:r>
            </a:p>
          </p:txBody>
        </p:sp>
      </p:grpSp>
      <p:grpSp>
        <p:nvGrpSpPr>
          <p:cNvPr id="12" name="Group 11">
            <a:extLst>
              <a:ext uri="{FF2B5EF4-FFF2-40B4-BE49-F238E27FC236}">
                <a16:creationId xmlns:a16="http://schemas.microsoft.com/office/drawing/2014/main" id="{C28EDFBB-BD2E-85FA-5FB9-63A35FAE4A12}"/>
              </a:ext>
            </a:extLst>
          </p:cNvPr>
          <p:cNvGrpSpPr/>
          <p:nvPr/>
        </p:nvGrpSpPr>
        <p:grpSpPr>
          <a:xfrm>
            <a:off x="4360046" y="3325934"/>
            <a:ext cx="4493442" cy="563802"/>
            <a:chOff x="2750639" y="3388747"/>
            <a:chExt cx="4493442" cy="563802"/>
          </a:xfrm>
        </p:grpSpPr>
        <p:sp>
          <p:nvSpPr>
            <p:cNvPr id="19" name="Rectangle: Rounded Corners 18">
              <a:extLst>
                <a:ext uri="{FF2B5EF4-FFF2-40B4-BE49-F238E27FC236}">
                  <a16:creationId xmlns:a16="http://schemas.microsoft.com/office/drawing/2014/main" id="{EADA137C-D196-E42F-372F-618DF90A6FDF}"/>
                </a:ext>
              </a:extLst>
            </p:cNvPr>
            <p:cNvSpPr/>
            <p:nvPr/>
          </p:nvSpPr>
          <p:spPr>
            <a:xfrm>
              <a:off x="2750639" y="3388747"/>
              <a:ext cx="4493442"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24" name="TextBox 23">
              <a:extLst>
                <a:ext uri="{FF2B5EF4-FFF2-40B4-BE49-F238E27FC236}">
                  <a16:creationId xmlns:a16="http://schemas.microsoft.com/office/drawing/2014/main" id="{09E3354F-D3C5-3AA7-212D-D061F6F1F544}"/>
                </a:ext>
              </a:extLst>
            </p:cNvPr>
            <p:cNvSpPr txBox="1"/>
            <p:nvPr/>
          </p:nvSpPr>
          <p:spPr>
            <a:xfrm>
              <a:off x="2788608" y="3484760"/>
              <a:ext cx="1341586" cy="369332"/>
            </a:xfrm>
            <a:prstGeom prst="rect">
              <a:avLst/>
            </a:prstGeom>
            <a:noFill/>
          </p:spPr>
          <p:txBody>
            <a:bodyPr wrap="none" rtlCol="0">
              <a:spAutoFit/>
            </a:bodyPr>
            <a:lstStyle/>
            <a:p>
              <a:r>
                <a:rPr lang="en-US" b="1" dirty="0">
                  <a:solidFill>
                    <a:schemeClr val="bg1"/>
                  </a:solidFill>
                </a:rPr>
                <a:t>Low Priority</a:t>
              </a:r>
            </a:p>
          </p:txBody>
        </p:sp>
      </p:grpSp>
      <p:sp>
        <p:nvSpPr>
          <p:cNvPr id="20" name="Oval 19">
            <a:extLst>
              <a:ext uri="{FF2B5EF4-FFF2-40B4-BE49-F238E27FC236}">
                <a16:creationId xmlns:a16="http://schemas.microsoft.com/office/drawing/2014/main" id="{91DA101B-606F-3623-1E32-F8091B144A44}"/>
              </a:ext>
            </a:extLst>
          </p:cNvPr>
          <p:cNvSpPr/>
          <p:nvPr/>
        </p:nvSpPr>
        <p:spPr>
          <a:xfrm>
            <a:off x="9609914" y="2823527"/>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3" name="TextBox 12">
            <a:extLst>
              <a:ext uri="{FF2B5EF4-FFF2-40B4-BE49-F238E27FC236}">
                <a16:creationId xmlns:a16="http://schemas.microsoft.com/office/drawing/2014/main" id="{1114FF01-C4A8-E3AE-F286-A289CBD45F83}"/>
              </a:ext>
            </a:extLst>
          </p:cNvPr>
          <p:cNvSpPr txBox="1"/>
          <p:nvPr/>
        </p:nvSpPr>
        <p:spPr>
          <a:xfrm>
            <a:off x="9403095" y="3582411"/>
            <a:ext cx="1143262" cy="369332"/>
          </a:xfrm>
          <a:prstGeom prst="rect">
            <a:avLst/>
          </a:prstGeom>
          <a:noFill/>
        </p:spPr>
        <p:txBody>
          <a:bodyPr wrap="none" rtlCol="0">
            <a:spAutoFit/>
          </a:bodyPr>
          <a:lstStyle/>
          <a:p>
            <a:r>
              <a:rPr lang="en-US" dirty="0"/>
              <a:t>Consumer</a:t>
            </a:r>
          </a:p>
        </p:txBody>
      </p:sp>
      <p:cxnSp>
        <p:nvCxnSpPr>
          <p:cNvPr id="35" name="Straight Arrow Connector 34">
            <a:extLst>
              <a:ext uri="{FF2B5EF4-FFF2-40B4-BE49-F238E27FC236}">
                <a16:creationId xmlns:a16="http://schemas.microsoft.com/office/drawing/2014/main" id="{5FE32246-FB8F-0835-0EC5-9FC17BECEA15}"/>
              </a:ext>
            </a:extLst>
          </p:cNvPr>
          <p:cNvCxnSpPr>
            <a:cxnSpLocks/>
            <a:endCxn id="15" idx="1"/>
          </p:cNvCxnSpPr>
          <p:nvPr/>
        </p:nvCxnSpPr>
        <p:spPr>
          <a:xfrm flipV="1">
            <a:off x="3603620" y="2815040"/>
            <a:ext cx="794395" cy="233283"/>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025C477E-6A08-03D7-9E80-33CF045A1882}"/>
              </a:ext>
            </a:extLst>
          </p:cNvPr>
          <p:cNvCxnSpPr>
            <a:cxnSpLocks/>
            <a:endCxn id="24" idx="1"/>
          </p:cNvCxnSpPr>
          <p:nvPr/>
        </p:nvCxnSpPr>
        <p:spPr>
          <a:xfrm>
            <a:off x="3584636" y="3421947"/>
            <a:ext cx="813379" cy="184666"/>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57" name="Group 56">
            <a:extLst>
              <a:ext uri="{FF2B5EF4-FFF2-40B4-BE49-F238E27FC236}">
                <a16:creationId xmlns:a16="http://schemas.microsoft.com/office/drawing/2014/main" id="{A9BFDA0B-6B60-F560-EAEC-914B50D6C160}"/>
              </a:ext>
            </a:extLst>
          </p:cNvPr>
          <p:cNvGrpSpPr/>
          <p:nvPr/>
        </p:nvGrpSpPr>
        <p:grpSpPr>
          <a:xfrm>
            <a:off x="2343780" y="2255520"/>
            <a:ext cx="1259840" cy="1842698"/>
            <a:chOff x="2343780" y="2255520"/>
            <a:chExt cx="1259840" cy="1842698"/>
          </a:xfrm>
        </p:grpSpPr>
        <p:sp>
          <p:nvSpPr>
            <p:cNvPr id="26" name="Rectangle: Rounded Corners 25">
              <a:extLst>
                <a:ext uri="{FF2B5EF4-FFF2-40B4-BE49-F238E27FC236}">
                  <a16:creationId xmlns:a16="http://schemas.microsoft.com/office/drawing/2014/main" id="{A19D92EA-78AA-D53A-6475-5A6F969632C2}"/>
                </a:ext>
              </a:extLst>
            </p:cNvPr>
            <p:cNvSpPr/>
            <p:nvPr/>
          </p:nvSpPr>
          <p:spPr>
            <a:xfrm>
              <a:off x="2343780" y="2255520"/>
              <a:ext cx="1259840" cy="1842698"/>
            </a:xfrm>
            <a:prstGeom prst="round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332D05E9-BF99-A788-1D4B-52DF656A0720}"/>
                </a:ext>
              </a:extLst>
            </p:cNvPr>
            <p:cNvSpPr txBox="1"/>
            <p:nvPr/>
          </p:nvSpPr>
          <p:spPr>
            <a:xfrm>
              <a:off x="2353272" y="2419462"/>
              <a:ext cx="1240856" cy="646331"/>
            </a:xfrm>
            <a:prstGeom prst="rect">
              <a:avLst/>
            </a:prstGeom>
            <a:noFill/>
          </p:spPr>
          <p:txBody>
            <a:bodyPr wrap="square" rtlCol="0">
              <a:spAutoFit/>
            </a:bodyPr>
            <a:lstStyle/>
            <a:p>
              <a:pPr algn="ctr"/>
              <a:r>
                <a:rPr lang="en-US" b="1" dirty="0"/>
                <a:t>Message</a:t>
              </a:r>
              <a:br>
                <a:rPr lang="en-US" b="1" dirty="0"/>
              </a:br>
              <a:r>
                <a:rPr lang="en-US" b="1" dirty="0"/>
                <a:t>Router</a:t>
              </a:r>
            </a:p>
          </p:txBody>
        </p:sp>
      </p:grpSp>
      <p:sp>
        <p:nvSpPr>
          <p:cNvPr id="65" name="TextBox 64">
            <a:extLst>
              <a:ext uri="{FF2B5EF4-FFF2-40B4-BE49-F238E27FC236}">
                <a16:creationId xmlns:a16="http://schemas.microsoft.com/office/drawing/2014/main" id="{C662BF9B-08B7-E705-6AFE-297635EC1D8C}"/>
              </a:ext>
            </a:extLst>
          </p:cNvPr>
          <p:cNvSpPr txBox="1"/>
          <p:nvPr/>
        </p:nvSpPr>
        <p:spPr>
          <a:xfrm>
            <a:off x="2046331" y="4176609"/>
            <a:ext cx="1784463" cy="461665"/>
          </a:xfrm>
          <a:prstGeom prst="rect">
            <a:avLst/>
          </a:prstGeom>
          <a:noFill/>
        </p:spPr>
        <p:txBody>
          <a:bodyPr wrap="none" rtlCol="0">
            <a:spAutoFit/>
          </a:bodyPr>
          <a:lstStyle/>
          <a:p>
            <a:r>
              <a:rPr lang="en-US" sz="2400" b="1" dirty="0">
                <a:solidFill>
                  <a:srgbClr val="094843"/>
                </a:solidFill>
              </a:rPr>
              <a:t>High Priority</a:t>
            </a:r>
          </a:p>
        </p:txBody>
      </p:sp>
      <p:sp>
        <p:nvSpPr>
          <p:cNvPr id="69" name="TextBox 68">
            <a:extLst>
              <a:ext uri="{FF2B5EF4-FFF2-40B4-BE49-F238E27FC236}">
                <a16:creationId xmlns:a16="http://schemas.microsoft.com/office/drawing/2014/main" id="{3CDD6182-EA62-66E2-B733-5DA2D7FB2C18}"/>
              </a:ext>
            </a:extLst>
          </p:cNvPr>
          <p:cNvSpPr txBox="1"/>
          <p:nvPr/>
        </p:nvSpPr>
        <p:spPr>
          <a:xfrm>
            <a:off x="2046331" y="4169710"/>
            <a:ext cx="1727781" cy="461665"/>
          </a:xfrm>
          <a:prstGeom prst="rect">
            <a:avLst/>
          </a:prstGeom>
          <a:noFill/>
        </p:spPr>
        <p:txBody>
          <a:bodyPr wrap="none" rtlCol="0">
            <a:spAutoFit/>
          </a:bodyPr>
          <a:lstStyle/>
          <a:p>
            <a:r>
              <a:rPr lang="en-US" sz="2400" b="1" dirty="0">
                <a:solidFill>
                  <a:srgbClr val="094843"/>
                </a:solidFill>
              </a:rPr>
              <a:t>Low Priority</a:t>
            </a:r>
          </a:p>
        </p:txBody>
      </p:sp>
      <p:cxnSp>
        <p:nvCxnSpPr>
          <p:cNvPr id="5" name="Straight Arrow Connector 4">
            <a:extLst>
              <a:ext uri="{FF2B5EF4-FFF2-40B4-BE49-F238E27FC236}">
                <a16:creationId xmlns:a16="http://schemas.microsoft.com/office/drawing/2014/main" id="{29088D11-09EC-069E-6810-0841A135CE57}"/>
              </a:ext>
            </a:extLst>
          </p:cNvPr>
          <p:cNvCxnSpPr>
            <a:cxnSpLocks/>
            <a:stCxn id="19" idx="3"/>
            <a:endCxn id="20" idx="3"/>
          </p:cNvCxnSpPr>
          <p:nvPr/>
        </p:nvCxnSpPr>
        <p:spPr>
          <a:xfrm flipV="1">
            <a:off x="8853488" y="3409905"/>
            <a:ext cx="863277" cy="197930"/>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45" descr="Free Envelope Clipart Black And White, Download Free Envelope Clipart Black  And White png images, Free ClipArts on Clipart Library">
            <a:extLst>
              <a:ext uri="{FF2B5EF4-FFF2-40B4-BE49-F238E27FC236}">
                <a16:creationId xmlns:a16="http://schemas.microsoft.com/office/drawing/2014/main" id="{ED5E5F84-210B-474A-F38D-A965E3B59E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42"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Free Envelope Clipart Black And White, Download Free Envelope Clipart Black  And White png images, Free ClipArts on Clipart Library">
            <a:extLst>
              <a:ext uri="{FF2B5EF4-FFF2-40B4-BE49-F238E27FC236}">
                <a16:creationId xmlns:a16="http://schemas.microsoft.com/office/drawing/2014/main" id="{9772709D-6281-630C-A28F-EA76AE0D45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02" y="326258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6CF2706E-6453-C24E-F4E8-3151518861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043" y="342194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57CBA479-2BB7-C36B-F86E-230C4270C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866" y="2985205"/>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50" descr="Free Envelope Clipart Black And White, Download Free Envelope Clipart Black  And White png images, Free ClipArts on Clipart Library">
            <a:extLst>
              <a:ext uri="{FF2B5EF4-FFF2-40B4-BE49-F238E27FC236}">
                <a16:creationId xmlns:a16="http://schemas.microsoft.com/office/drawing/2014/main" id="{C9C6F46E-F36B-01BE-C42A-93E7DA1D80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942"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descr="Free Envelope Clipart Black And White, Download Free Envelope Clipart Black  And White png images, Free ClipArts on Clipart Library">
            <a:extLst>
              <a:ext uri="{FF2B5EF4-FFF2-40B4-BE49-F238E27FC236}">
                <a16:creationId xmlns:a16="http://schemas.microsoft.com/office/drawing/2014/main" id="{6CFB08EE-753C-9909-D6A7-AC89C94605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02" y="326891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Free Envelope Clipart Black And White, Download Free Envelope Clipart Black  And White png images, Free ClipArts on Clipart Library">
            <a:extLst>
              <a:ext uri="{FF2B5EF4-FFF2-40B4-BE49-F238E27FC236}">
                <a16:creationId xmlns:a16="http://schemas.microsoft.com/office/drawing/2014/main" id="{12B036CC-8FFC-BD3C-3CD6-9AD7C02B01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043" y="3422039"/>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Free Envelope Clipart Black And White, Download Free Envelope Clipart Black  And White png images, Free ClipArts on Clipart Library">
            <a:extLst>
              <a:ext uri="{FF2B5EF4-FFF2-40B4-BE49-F238E27FC236}">
                <a16:creationId xmlns:a16="http://schemas.microsoft.com/office/drawing/2014/main" id="{4A923B7F-7990-D52B-835B-17DCB014B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7885"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3" descr="Free Envelope Clipart Black And White, Download Free Envelope Clipart Black  And White png images, Free ClipArts on Clipart Library">
            <a:extLst>
              <a:ext uri="{FF2B5EF4-FFF2-40B4-BE49-F238E27FC236}">
                <a16:creationId xmlns:a16="http://schemas.microsoft.com/office/drawing/2014/main" id="{7CD2962A-7DA0-A116-4AAC-B34B0F1968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0702" y="3266673"/>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descr="Free Envelope Clipart Black And White, Download Free Envelope Clipart Black  And White png images, Free ClipArts on Clipart Library">
            <a:extLst>
              <a:ext uri="{FF2B5EF4-FFF2-40B4-BE49-F238E27FC236}">
                <a16:creationId xmlns:a16="http://schemas.microsoft.com/office/drawing/2014/main" id="{625AC476-A4D0-F801-4180-39F6FD0CA3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4598" y="342208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descr="Free Envelope Clipart Black And White, Download Free Envelope Clipart Black  And White png images, Free ClipArts on Clipart Library">
            <a:extLst>
              <a:ext uri="{FF2B5EF4-FFF2-40B4-BE49-F238E27FC236}">
                <a16:creationId xmlns:a16="http://schemas.microsoft.com/office/drawing/2014/main" id="{4303EC23-E61B-B530-84FA-EEF9751706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28" y="2999706"/>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70" descr="Free Envelope Clipart Black And White, Download Free Envelope Clipart Black  And White png images, Free ClipArts on Clipart Library">
            <a:extLst>
              <a:ext uri="{FF2B5EF4-FFF2-40B4-BE49-F238E27FC236}">
                <a16:creationId xmlns:a16="http://schemas.microsoft.com/office/drawing/2014/main" id="{D4CD329F-A336-8497-AAB3-79E085F9A0B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7645" y="326891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71" descr="Free Envelope Clipart Black And White, Download Free Envelope Clipart Black  And White png images, Free ClipArts on Clipart Library">
            <a:extLst>
              <a:ext uri="{FF2B5EF4-FFF2-40B4-BE49-F238E27FC236}">
                <a16:creationId xmlns:a16="http://schemas.microsoft.com/office/drawing/2014/main" id="{1AD0C25B-2929-8696-DB41-91DAC26356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79043" y="263037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descr="Free Envelope Clipart Black And White, Download Free Envelope Clipart Black  And White png images, Free ClipArts on Clipart Library">
            <a:extLst>
              <a:ext uri="{FF2B5EF4-FFF2-40B4-BE49-F238E27FC236}">
                <a16:creationId xmlns:a16="http://schemas.microsoft.com/office/drawing/2014/main" id="{40DE8D7E-0418-45E5-1341-C6CCF8E30E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866" y="29778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descr="Free Envelope Clipart Black And White, Download Free Envelope Clipart Black  And White png images, Free ClipArts on Clipart Library">
            <a:extLst>
              <a:ext uri="{FF2B5EF4-FFF2-40B4-BE49-F238E27FC236}">
                <a16:creationId xmlns:a16="http://schemas.microsoft.com/office/drawing/2014/main" id="{8488D56C-EA73-2C9B-90CB-C93B33A26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866" y="297785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descr="Free Envelope Clipart Black And White, Download Free Envelope Clipart Black  And White png images, Free ClipArts on Clipart Library">
            <a:extLst>
              <a:ext uri="{FF2B5EF4-FFF2-40B4-BE49-F238E27FC236}">
                <a16:creationId xmlns:a16="http://schemas.microsoft.com/office/drawing/2014/main" id="{47639B9D-6907-D911-1B37-9189BBDD1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85986" y="34290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75" descr="Free Envelope Clipart Black And White, Download Free Envelope Clipart Black  And White png images, Free ClipArts on Clipart Library">
            <a:extLst>
              <a:ext uri="{FF2B5EF4-FFF2-40B4-BE49-F238E27FC236}">
                <a16:creationId xmlns:a16="http://schemas.microsoft.com/office/drawing/2014/main" id="{40D2AC83-4794-ED4E-FB2F-84F9F6D27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06866" y="2970509"/>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85349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250"/>
                                        <p:tgtEl>
                                          <p:spTgt spid="46"/>
                                        </p:tgtEl>
                                      </p:cBhvr>
                                    </p:animEffect>
                                  </p:childTnLst>
                                </p:cTn>
                              </p:par>
                            </p:childTnLst>
                          </p:cTn>
                        </p:par>
                        <p:par>
                          <p:cTn id="8" fill="hold">
                            <p:stCondLst>
                              <p:cond delay="250"/>
                            </p:stCondLst>
                            <p:childTnLst>
                              <p:par>
                                <p:cTn id="9" presetID="42" presetClass="path" presetSubtype="0" accel="50000" decel="50000" fill="hold" nodeType="afterEffect">
                                  <p:stCondLst>
                                    <p:cond delay="0"/>
                                  </p:stCondLst>
                                  <p:childTnLst>
                                    <p:animMotion origin="layout" path="M -6.25E-7 -1.85185E-6 L 0.14635 0.0382 " pathEditMode="relative" rAng="0" ptsTypes="AA">
                                      <p:cBhvr>
                                        <p:cTn id="10" dur="500" fill="hold"/>
                                        <p:tgtEl>
                                          <p:spTgt spid="46"/>
                                        </p:tgtEl>
                                        <p:attrNameLst>
                                          <p:attrName>ppt_x</p:attrName>
                                          <p:attrName>ppt_y</p:attrName>
                                        </p:attrNameLst>
                                      </p:cBhvr>
                                      <p:rCtr x="7318" y="1898"/>
                                    </p:animMotion>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47"/>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46"/>
                                        </p:tgtEl>
                                        <p:attrNameLst>
                                          <p:attrName>style.visibility</p:attrName>
                                        </p:attrNameLst>
                                      </p:cBhvr>
                                      <p:to>
                                        <p:strVal val="hidden"/>
                                      </p:to>
                                    </p:set>
                                  </p:childTnLst>
                                </p:cTn>
                              </p:par>
                            </p:childTnLst>
                          </p:cTn>
                        </p:par>
                        <p:par>
                          <p:cTn id="16" fill="hold">
                            <p:stCondLst>
                              <p:cond delay="750"/>
                            </p:stCondLst>
                            <p:childTnLst>
                              <p:par>
                                <p:cTn id="17" presetID="53" presetClass="entr" presetSubtype="16" fill="hold" grpId="0" nodeType="afterEffect">
                                  <p:stCondLst>
                                    <p:cond delay="0"/>
                                  </p:stCondLst>
                                  <p:childTnLst>
                                    <p:set>
                                      <p:cBhvr>
                                        <p:cTn id="18" dur="1" fill="hold">
                                          <p:stCondLst>
                                            <p:cond delay="0"/>
                                          </p:stCondLst>
                                        </p:cTn>
                                        <p:tgtEl>
                                          <p:spTgt spid="69"/>
                                        </p:tgtEl>
                                        <p:attrNameLst>
                                          <p:attrName>style.visibility</p:attrName>
                                        </p:attrNameLst>
                                      </p:cBhvr>
                                      <p:to>
                                        <p:strVal val="visible"/>
                                      </p:to>
                                    </p:set>
                                    <p:anim calcmode="lin" valueType="num">
                                      <p:cBhvr>
                                        <p:cTn id="19" dur="500" fill="hold"/>
                                        <p:tgtEl>
                                          <p:spTgt spid="69"/>
                                        </p:tgtEl>
                                        <p:attrNameLst>
                                          <p:attrName>ppt_w</p:attrName>
                                        </p:attrNameLst>
                                      </p:cBhvr>
                                      <p:tavLst>
                                        <p:tav tm="0">
                                          <p:val>
                                            <p:fltVal val="0"/>
                                          </p:val>
                                        </p:tav>
                                        <p:tav tm="100000">
                                          <p:val>
                                            <p:strVal val="#ppt_w"/>
                                          </p:val>
                                        </p:tav>
                                      </p:tavLst>
                                    </p:anim>
                                    <p:anim calcmode="lin" valueType="num">
                                      <p:cBhvr>
                                        <p:cTn id="20" dur="500" fill="hold"/>
                                        <p:tgtEl>
                                          <p:spTgt spid="69"/>
                                        </p:tgtEl>
                                        <p:attrNameLst>
                                          <p:attrName>ppt_h</p:attrName>
                                        </p:attrNameLst>
                                      </p:cBhvr>
                                      <p:tavLst>
                                        <p:tav tm="0">
                                          <p:val>
                                            <p:fltVal val="0"/>
                                          </p:val>
                                        </p:tav>
                                        <p:tav tm="100000">
                                          <p:val>
                                            <p:strVal val="#ppt_h"/>
                                          </p:val>
                                        </p:tav>
                                      </p:tavLst>
                                    </p:anim>
                                    <p:animEffect transition="in" filter="fade">
                                      <p:cBhvr>
                                        <p:cTn id="21" dur="500"/>
                                        <p:tgtEl>
                                          <p:spTgt spid="69"/>
                                        </p:tgtEl>
                                      </p:cBhvr>
                                    </p:animEffect>
                                  </p:childTnLst>
                                </p:cTn>
                              </p:par>
                            </p:childTnLst>
                          </p:cTn>
                        </p:par>
                        <p:par>
                          <p:cTn id="22" fill="hold">
                            <p:stCondLst>
                              <p:cond delay="1250"/>
                            </p:stCondLst>
                            <p:childTnLst>
                              <p:par>
                                <p:cTn id="23" presetID="1" presetClass="exit" presetSubtype="0" fill="hold" grpId="1" nodeType="afterEffect">
                                  <p:stCondLst>
                                    <p:cond delay="250"/>
                                  </p:stCondLst>
                                  <p:childTnLst>
                                    <p:set>
                                      <p:cBhvr>
                                        <p:cTn id="24" dur="1" fill="hold">
                                          <p:stCondLst>
                                            <p:cond delay="0"/>
                                          </p:stCondLst>
                                        </p:cTn>
                                        <p:tgtEl>
                                          <p:spTgt spid="69"/>
                                        </p:tgtEl>
                                        <p:attrNameLst>
                                          <p:attrName>style.visibility</p:attrName>
                                        </p:attrNameLst>
                                      </p:cBhvr>
                                      <p:to>
                                        <p:strVal val="hidden"/>
                                      </p:to>
                                    </p:set>
                                  </p:childTnLst>
                                </p:cTn>
                              </p:par>
                              <p:par>
                                <p:cTn id="25" presetID="42" presetClass="path" presetSubtype="0" accel="50000" decel="50000" fill="hold" nodeType="withEffect">
                                  <p:stCondLst>
                                    <p:cond delay="250"/>
                                  </p:stCondLst>
                                  <p:childTnLst>
                                    <p:animMotion origin="layout" path="M 4.375E-6 3.7037E-6 L 0.45208 0.02338 " pathEditMode="relative" rAng="0" ptsTypes="AA">
                                      <p:cBhvr>
                                        <p:cTn id="26" dur="500" fill="hold"/>
                                        <p:tgtEl>
                                          <p:spTgt spid="47"/>
                                        </p:tgtEl>
                                        <p:attrNameLst>
                                          <p:attrName>ppt_x</p:attrName>
                                          <p:attrName>ppt_y</p:attrName>
                                        </p:attrNameLst>
                                      </p:cBhvr>
                                      <p:rCtr x="22604" y="1157"/>
                                    </p:animMotion>
                                  </p:childTnLst>
                                </p:cTn>
                              </p:par>
                            </p:childTnLst>
                          </p:cTn>
                        </p:par>
                        <p:par>
                          <p:cTn id="27" fill="hold">
                            <p:stCondLst>
                              <p:cond delay="2000"/>
                            </p:stCondLst>
                            <p:childTnLst>
                              <p:par>
                                <p:cTn id="28" presetID="1" presetClass="entr" presetSubtype="0" fill="hold" nodeType="afterEffect">
                                  <p:stCondLst>
                                    <p:cond delay="0"/>
                                  </p:stCondLst>
                                  <p:childTnLst>
                                    <p:set>
                                      <p:cBhvr>
                                        <p:cTn id="29" dur="1" fill="hold">
                                          <p:stCondLst>
                                            <p:cond delay="0"/>
                                          </p:stCondLst>
                                        </p:cTn>
                                        <p:tgtEl>
                                          <p:spTgt spid="48"/>
                                        </p:tgtEl>
                                        <p:attrNameLst>
                                          <p:attrName>style.visibility</p:attrName>
                                        </p:attrNameLst>
                                      </p:cBhvr>
                                      <p:to>
                                        <p:strVal val="visible"/>
                                      </p:to>
                                    </p:set>
                                  </p:childTnLst>
                                </p:cTn>
                              </p:par>
                              <p:par>
                                <p:cTn id="30" presetID="1" presetClass="exit" presetSubtype="0" fill="hold" nodeType="withEffect">
                                  <p:stCondLst>
                                    <p:cond delay="0"/>
                                  </p:stCondLst>
                                  <p:childTnLst>
                                    <p:set>
                                      <p:cBhvr>
                                        <p:cTn id="31" dur="1" fill="hold">
                                          <p:stCondLst>
                                            <p:cond delay="0"/>
                                          </p:stCondLst>
                                        </p:cTn>
                                        <p:tgtEl>
                                          <p:spTgt spid="47"/>
                                        </p:tgtEl>
                                        <p:attrNameLst>
                                          <p:attrName>style.visibility</p:attrName>
                                        </p:attrNameLst>
                                      </p:cBhvr>
                                      <p:to>
                                        <p:strVal val="hidden"/>
                                      </p:to>
                                    </p:set>
                                  </p:childTnLst>
                                </p:cTn>
                              </p:par>
                              <p:par>
                                <p:cTn id="32" presetID="42" presetClass="path" presetSubtype="0" accel="50000" decel="50000" fill="hold" nodeType="withEffect">
                                  <p:stCondLst>
                                    <p:cond delay="0"/>
                                  </p:stCondLst>
                                  <p:childTnLst>
                                    <p:animMotion origin="layout" path="M 1.45833E-6 4.07407E-6 L 0.12526 -0.06366 " pathEditMode="relative" rAng="0" ptsTypes="AA">
                                      <p:cBhvr>
                                        <p:cTn id="33" dur="500" fill="hold"/>
                                        <p:tgtEl>
                                          <p:spTgt spid="48"/>
                                        </p:tgtEl>
                                        <p:attrNameLst>
                                          <p:attrName>ppt_x</p:attrName>
                                          <p:attrName>ppt_y</p:attrName>
                                        </p:attrNameLst>
                                      </p:cBhvr>
                                      <p:rCtr x="6263" y="-3194"/>
                                    </p:animMotion>
                                  </p:childTnLst>
                                </p:cTn>
                              </p:par>
                            </p:childTnLst>
                          </p:cTn>
                        </p:par>
                        <p:par>
                          <p:cTn id="34" fill="hold">
                            <p:stCondLst>
                              <p:cond delay="2500"/>
                            </p:stCondLst>
                            <p:childTnLst>
                              <p:par>
                                <p:cTn id="35" presetID="1" presetClass="entr" presetSubtype="0" fill="hold" nodeType="afterEffect">
                                  <p:stCondLst>
                                    <p:cond delay="0"/>
                                  </p:stCondLst>
                                  <p:childTnLst>
                                    <p:set>
                                      <p:cBhvr>
                                        <p:cTn id="36" dur="1" fill="hold">
                                          <p:stCondLst>
                                            <p:cond delay="0"/>
                                          </p:stCondLst>
                                        </p:cTn>
                                        <p:tgtEl>
                                          <p:spTgt spid="50"/>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48"/>
                                        </p:tgtEl>
                                        <p:attrNameLst>
                                          <p:attrName>style.visibility</p:attrName>
                                        </p:attrNameLst>
                                      </p:cBhvr>
                                      <p:to>
                                        <p:strVal val="hidden"/>
                                      </p:to>
                                    </p:set>
                                  </p:childTnLst>
                                </p:cTn>
                              </p:par>
                            </p:childTnLst>
                          </p:cTn>
                        </p:par>
                        <p:par>
                          <p:cTn id="39" fill="hold">
                            <p:stCondLst>
                              <p:cond delay="2500"/>
                            </p:stCondLst>
                            <p:childTnLst>
                              <p:par>
                                <p:cTn id="40" presetID="10" presetClass="entr" presetSubtype="0" fill="hold" nodeType="afterEffect">
                                  <p:stCondLst>
                                    <p:cond delay="0"/>
                                  </p:stCondLst>
                                  <p:childTnLst>
                                    <p:set>
                                      <p:cBhvr>
                                        <p:cTn id="41" dur="1" fill="hold">
                                          <p:stCondLst>
                                            <p:cond delay="0"/>
                                          </p:stCondLst>
                                        </p:cTn>
                                        <p:tgtEl>
                                          <p:spTgt spid="51"/>
                                        </p:tgtEl>
                                        <p:attrNameLst>
                                          <p:attrName>style.visibility</p:attrName>
                                        </p:attrNameLst>
                                      </p:cBhvr>
                                      <p:to>
                                        <p:strVal val="visible"/>
                                      </p:to>
                                    </p:set>
                                    <p:animEffect transition="in" filter="fade">
                                      <p:cBhvr>
                                        <p:cTn id="42" dur="250"/>
                                        <p:tgtEl>
                                          <p:spTgt spid="51"/>
                                        </p:tgtEl>
                                      </p:cBhvr>
                                    </p:animEffect>
                                  </p:childTnLst>
                                </p:cTn>
                              </p:par>
                            </p:childTnLst>
                          </p:cTn>
                        </p:par>
                        <p:par>
                          <p:cTn id="43" fill="hold">
                            <p:stCondLst>
                              <p:cond delay="2750"/>
                            </p:stCondLst>
                            <p:childTnLst>
                              <p:par>
                                <p:cTn id="44" presetID="42" presetClass="path" presetSubtype="0" accel="50000" decel="50000" fill="hold" nodeType="afterEffect">
                                  <p:stCondLst>
                                    <p:cond delay="0"/>
                                  </p:stCondLst>
                                  <p:childTnLst>
                                    <p:animMotion origin="layout" path="M -6.25E-7 -1.85185E-6 L 0.14687 0.0382 " pathEditMode="relative" rAng="0" ptsTypes="AA">
                                      <p:cBhvr>
                                        <p:cTn id="45" dur="500" fill="hold"/>
                                        <p:tgtEl>
                                          <p:spTgt spid="51"/>
                                        </p:tgtEl>
                                        <p:attrNameLst>
                                          <p:attrName>ppt_x</p:attrName>
                                          <p:attrName>ppt_y</p:attrName>
                                        </p:attrNameLst>
                                      </p:cBhvr>
                                      <p:rCtr x="7318" y="1898"/>
                                    </p:animMotion>
                                  </p:childTnLst>
                                </p:cTn>
                              </p:par>
                            </p:childTnLst>
                          </p:cTn>
                        </p:par>
                        <p:par>
                          <p:cTn id="46" fill="hold">
                            <p:stCondLst>
                              <p:cond delay="3250"/>
                            </p:stCondLst>
                            <p:childTnLst>
                              <p:par>
                                <p:cTn id="47" presetID="1" presetClass="entr" presetSubtype="0" fill="hold" nodeType="afterEffect">
                                  <p:stCondLst>
                                    <p:cond delay="0"/>
                                  </p:stCondLst>
                                  <p:childTnLst>
                                    <p:set>
                                      <p:cBhvr>
                                        <p:cTn id="48" dur="1" fill="hold">
                                          <p:stCondLst>
                                            <p:cond delay="0"/>
                                          </p:stCondLst>
                                        </p:cTn>
                                        <p:tgtEl>
                                          <p:spTgt spid="52"/>
                                        </p:tgtEl>
                                        <p:attrNameLst>
                                          <p:attrName>style.visibility</p:attrName>
                                        </p:attrNameLst>
                                      </p:cBhvr>
                                      <p:to>
                                        <p:strVal val="visible"/>
                                      </p:to>
                                    </p:set>
                                  </p:childTnLst>
                                </p:cTn>
                              </p:par>
                              <p:par>
                                <p:cTn id="49" presetID="1" presetClass="exit" presetSubtype="0" fill="hold" nodeType="withEffect">
                                  <p:stCondLst>
                                    <p:cond delay="0"/>
                                  </p:stCondLst>
                                  <p:childTnLst>
                                    <p:set>
                                      <p:cBhvr>
                                        <p:cTn id="50" dur="1" fill="hold">
                                          <p:stCondLst>
                                            <p:cond delay="0"/>
                                          </p:stCondLst>
                                        </p:cTn>
                                        <p:tgtEl>
                                          <p:spTgt spid="51"/>
                                        </p:tgtEl>
                                        <p:attrNameLst>
                                          <p:attrName>style.visibility</p:attrName>
                                        </p:attrNameLst>
                                      </p:cBhvr>
                                      <p:to>
                                        <p:strVal val="hidden"/>
                                      </p:to>
                                    </p:set>
                                  </p:childTnLst>
                                </p:cTn>
                              </p:par>
                            </p:childTnLst>
                          </p:cTn>
                        </p:par>
                        <p:par>
                          <p:cTn id="51" fill="hold">
                            <p:stCondLst>
                              <p:cond delay="3250"/>
                            </p:stCondLst>
                            <p:childTnLst>
                              <p:par>
                                <p:cTn id="52" presetID="53" presetClass="entr" presetSubtype="16" fill="hold" grpId="2" nodeType="afterEffect">
                                  <p:stCondLst>
                                    <p:cond delay="0"/>
                                  </p:stCondLst>
                                  <p:childTnLst>
                                    <p:set>
                                      <p:cBhvr>
                                        <p:cTn id="53" dur="1" fill="hold">
                                          <p:stCondLst>
                                            <p:cond delay="0"/>
                                          </p:stCondLst>
                                        </p:cTn>
                                        <p:tgtEl>
                                          <p:spTgt spid="69"/>
                                        </p:tgtEl>
                                        <p:attrNameLst>
                                          <p:attrName>style.visibility</p:attrName>
                                        </p:attrNameLst>
                                      </p:cBhvr>
                                      <p:to>
                                        <p:strVal val="visible"/>
                                      </p:to>
                                    </p:set>
                                    <p:anim calcmode="lin" valueType="num">
                                      <p:cBhvr>
                                        <p:cTn id="54" dur="500" fill="hold"/>
                                        <p:tgtEl>
                                          <p:spTgt spid="69"/>
                                        </p:tgtEl>
                                        <p:attrNameLst>
                                          <p:attrName>ppt_w</p:attrName>
                                        </p:attrNameLst>
                                      </p:cBhvr>
                                      <p:tavLst>
                                        <p:tav tm="0">
                                          <p:val>
                                            <p:fltVal val="0"/>
                                          </p:val>
                                        </p:tav>
                                        <p:tav tm="100000">
                                          <p:val>
                                            <p:strVal val="#ppt_w"/>
                                          </p:val>
                                        </p:tav>
                                      </p:tavLst>
                                    </p:anim>
                                    <p:anim calcmode="lin" valueType="num">
                                      <p:cBhvr>
                                        <p:cTn id="55" dur="500" fill="hold"/>
                                        <p:tgtEl>
                                          <p:spTgt spid="69"/>
                                        </p:tgtEl>
                                        <p:attrNameLst>
                                          <p:attrName>ppt_h</p:attrName>
                                        </p:attrNameLst>
                                      </p:cBhvr>
                                      <p:tavLst>
                                        <p:tav tm="0">
                                          <p:val>
                                            <p:fltVal val="0"/>
                                          </p:val>
                                        </p:tav>
                                        <p:tav tm="100000">
                                          <p:val>
                                            <p:strVal val="#ppt_h"/>
                                          </p:val>
                                        </p:tav>
                                      </p:tavLst>
                                    </p:anim>
                                    <p:animEffect transition="in" filter="fade">
                                      <p:cBhvr>
                                        <p:cTn id="56" dur="500"/>
                                        <p:tgtEl>
                                          <p:spTgt spid="69"/>
                                        </p:tgtEl>
                                      </p:cBhvr>
                                    </p:animEffect>
                                  </p:childTnLst>
                                </p:cTn>
                              </p:par>
                            </p:childTnLst>
                          </p:cTn>
                        </p:par>
                        <p:par>
                          <p:cTn id="57" fill="hold">
                            <p:stCondLst>
                              <p:cond delay="3750"/>
                            </p:stCondLst>
                            <p:childTnLst>
                              <p:par>
                                <p:cTn id="58" presetID="1" presetClass="exit" presetSubtype="0" fill="hold" grpId="3" nodeType="afterEffect">
                                  <p:stCondLst>
                                    <p:cond delay="250"/>
                                  </p:stCondLst>
                                  <p:childTnLst>
                                    <p:set>
                                      <p:cBhvr>
                                        <p:cTn id="59" dur="1" fill="hold">
                                          <p:stCondLst>
                                            <p:cond delay="0"/>
                                          </p:stCondLst>
                                        </p:cTn>
                                        <p:tgtEl>
                                          <p:spTgt spid="69"/>
                                        </p:tgtEl>
                                        <p:attrNameLst>
                                          <p:attrName>style.visibility</p:attrName>
                                        </p:attrNameLst>
                                      </p:cBhvr>
                                      <p:to>
                                        <p:strVal val="hidden"/>
                                      </p:to>
                                    </p:set>
                                  </p:childTnLst>
                                </p:cTn>
                              </p:par>
                              <p:par>
                                <p:cTn id="60" presetID="42" presetClass="path" presetSubtype="0" accel="50000" decel="50000" fill="hold" nodeType="withEffect">
                                  <p:stCondLst>
                                    <p:cond delay="250"/>
                                  </p:stCondLst>
                                  <p:childTnLst>
                                    <p:animMotion origin="layout" path="M 4.375E-6 -2.22222E-6 L 0.45182 0.02246 " pathEditMode="relative" rAng="0" ptsTypes="AA">
                                      <p:cBhvr>
                                        <p:cTn id="61" dur="500" fill="hold"/>
                                        <p:tgtEl>
                                          <p:spTgt spid="52"/>
                                        </p:tgtEl>
                                        <p:attrNameLst>
                                          <p:attrName>ppt_x</p:attrName>
                                          <p:attrName>ppt_y</p:attrName>
                                        </p:attrNameLst>
                                      </p:cBhvr>
                                      <p:rCtr x="22591" y="1111"/>
                                    </p:animMotion>
                                  </p:childTnLst>
                                </p:cTn>
                              </p:par>
                            </p:childTnLst>
                          </p:cTn>
                        </p:par>
                        <p:par>
                          <p:cTn id="62" fill="hold">
                            <p:stCondLst>
                              <p:cond delay="4500"/>
                            </p:stCondLst>
                            <p:childTnLst>
                              <p:par>
                                <p:cTn id="63" presetID="1" presetClass="entr" presetSubtype="0" fill="hold" nodeType="after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xit" presetSubtype="0" fill="hold" nodeType="withEffect">
                                  <p:stCondLst>
                                    <p:cond delay="0"/>
                                  </p:stCondLst>
                                  <p:childTnLst>
                                    <p:set>
                                      <p:cBhvr>
                                        <p:cTn id="66" dur="1" fill="hold">
                                          <p:stCondLst>
                                            <p:cond delay="0"/>
                                          </p:stCondLst>
                                        </p:cTn>
                                        <p:tgtEl>
                                          <p:spTgt spid="52"/>
                                        </p:tgtEl>
                                        <p:attrNameLst>
                                          <p:attrName>style.visibility</p:attrName>
                                        </p:attrNameLst>
                                      </p:cBhvr>
                                      <p:to>
                                        <p:strVal val="hidden"/>
                                      </p:to>
                                    </p:set>
                                  </p:childTnLst>
                                </p:cTn>
                              </p:par>
                            </p:childTnLst>
                          </p:cTn>
                        </p:par>
                        <p:par>
                          <p:cTn id="67" fill="hold">
                            <p:stCondLst>
                              <p:cond delay="4500"/>
                            </p:stCondLst>
                            <p:childTnLst>
                              <p:par>
                                <p:cTn id="68" presetID="10" presetClass="entr" presetSubtype="0" fill="hold" nodeType="after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fade">
                                      <p:cBhvr>
                                        <p:cTn id="70" dur="250"/>
                                        <p:tgtEl>
                                          <p:spTgt spid="59"/>
                                        </p:tgtEl>
                                      </p:cBhvr>
                                    </p:animEffect>
                                  </p:childTnLst>
                                </p:cTn>
                              </p:par>
                            </p:childTnLst>
                          </p:cTn>
                        </p:par>
                        <p:par>
                          <p:cTn id="71" fill="hold">
                            <p:stCondLst>
                              <p:cond delay="4750"/>
                            </p:stCondLst>
                            <p:childTnLst>
                              <p:par>
                                <p:cTn id="72" presetID="42" presetClass="path" presetSubtype="0" accel="50000" decel="50000" fill="hold" nodeType="afterEffect">
                                  <p:stCondLst>
                                    <p:cond delay="0"/>
                                  </p:stCondLst>
                                  <p:childTnLst>
                                    <p:animMotion origin="layout" path="M -1.66667E-6 -1.85185E-6 L 0.14623 0.0382 " pathEditMode="relative" rAng="0" ptsTypes="AA">
                                      <p:cBhvr>
                                        <p:cTn id="73" dur="500" fill="hold"/>
                                        <p:tgtEl>
                                          <p:spTgt spid="59"/>
                                        </p:tgtEl>
                                        <p:attrNameLst>
                                          <p:attrName>ppt_x</p:attrName>
                                          <p:attrName>ppt_y</p:attrName>
                                        </p:attrNameLst>
                                      </p:cBhvr>
                                      <p:rCtr x="7318" y="1898"/>
                                    </p:animMotion>
                                  </p:childTnLst>
                                </p:cTn>
                              </p:par>
                            </p:childTnLst>
                          </p:cTn>
                        </p:par>
                        <p:par>
                          <p:cTn id="74" fill="hold">
                            <p:stCondLst>
                              <p:cond delay="5250"/>
                            </p:stCondLst>
                            <p:childTnLst>
                              <p:par>
                                <p:cTn id="75" presetID="1" presetClass="entr" presetSubtype="0" fill="hold" nodeType="afterEffect">
                                  <p:stCondLst>
                                    <p:cond delay="0"/>
                                  </p:stCondLst>
                                  <p:childTnLst>
                                    <p:set>
                                      <p:cBhvr>
                                        <p:cTn id="76" dur="1" fill="hold">
                                          <p:stCondLst>
                                            <p:cond delay="0"/>
                                          </p:stCondLst>
                                        </p:cTn>
                                        <p:tgtEl>
                                          <p:spTgt spid="64"/>
                                        </p:tgtEl>
                                        <p:attrNameLst>
                                          <p:attrName>style.visibility</p:attrName>
                                        </p:attrNameLst>
                                      </p:cBhvr>
                                      <p:to>
                                        <p:strVal val="visible"/>
                                      </p:to>
                                    </p:set>
                                  </p:childTnLst>
                                </p:cTn>
                              </p:par>
                            </p:childTnLst>
                          </p:cTn>
                        </p:par>
                        <p:par>
                          <p:cTn id="77" fill="hold">
                            <p:stCondLst>
                              <p:cond delay="5250"/>
                            </p:stCondLst>
                            <p:childTnLst>
                              <p:par>
                                <p:cTn id="78" presetID="1" presetClass="exit" presetSubtype="0" fill="hold" nodeType="afterEffect">
                                  <p:stCondLst>
                                    <p:cond delay="0"/>
                                  </p:stCondLst>
                                  <p:childTnLst>
                                    <p:set>
                                      <p:cBhvr>
                                        <p:cTn id="79" dur="1" fill="hold">
                                          <p:stCondLst>
                                            <p:cond delay="0"/>
                                          </p:stCondLst>
                                        </p:cTn>
                                        <p:tgtEl>
                                          <p:spTgt spid="59"/>
                                        </p:tgtEl>
                                        <p:attrNameLst>
                                          <p:attrName>style.visibility</p:attrName>
                                        </p:attrNameLst>
                                      </p:cBhvr>
                                      <p:to>
                                        <p:strVal val="hidden"/>
                                      </p:to>
                                    </p:set>
                                  </p:childTnLst>
                                </p:cTn>
                              </p:par>
                            </p:childTnLst>
                          </p:cTn>
                        </p:par>
                        <p:par>
                          <p:cTn id="80" fill="hold">
                            <p:stCondLst>
                              <p:cond delay="5250"/>
                            </p:stCondLst>
                            <p:childTnLst>
                              <p:par>
                                <p:cTn id="81" presetID="53" presetClass="entr" presetSubtype="16" fill="hold" grpId="4" nodeType="afterEffect">
                                  <p:stCondLst>
                                    <p:cond delay="0"/>
                                  </p:stCondLst>
                                  <p:childTnLst>
                                    <p:set>
                                      <p:cBhvr>
                                        <p:cTn id="82" dur="1" fill="hold">
                                          <p:stCondLst>
                                            <p:cond delay="0"/>
                                          </p:stCondLst>
                                        </p:cTn>
                                        <p:tgtEl>
                                          <p:spTgt spid="69"/>
                                        </p:tgtEl>
                                        <p:attrNameLst>
                                          <p:attrName>style.visibility</p:attrName>
                                        </p:attrNameLst>
                                      </p:cBhvr>
                                      <p:to>
                                        <p:strVal val="visible"/>
                                      </p:to>
                                    </p:set>
                                    <p:anim calcmode="lin" valueType="num">
                                      <p:cBhvr>
                                        <p:cTn id="83" dur="500" fill="hold"/>
                                        <p:tgtEl>
                                          <p:spTgt spid="69"/>
                                        </p:tgtEl>
                                        <p:attrNameLst>
                                          <p:attrName>ppt_w</p:attrName>
                                        </p:attrNameLst>
                                      </p:cBhvr>
                                      <p:tavLst>
                                        <p:tav tm="0">
                                          <p:val>
                                            <p:fltVal val="0"/>
                                          </p:val>
                                        </p:tav>
                                        <p:tav tm="100000">
                                          <p:val>
                                            <p:strVal val="#ppt_w"/>
                                          </p:val>
                                        </p:tav>
                                      </p:tavLst>
                                    </p:anim>
                                    <p:anim calcmode="lin" valueType="num">
                                      <p:cBhvr>
                                        <p:cTn id="84" dur="500" fill="hold"/>
                                        <p:tgtEl>
                                          <p:spTgt spid="69"/>
                                        </p:tgtEl>
                                        <p:attrNameLst>
                                          <p:attrName>ppt_h</p:attrName>
                                        </p:attrNameLst>
                                      </p:cBhvr>
                                      <p:tavLst>
                                        <p:tav tm="0">
                                          <p:val>
                                            <p:fltVal val="0"/>
                                          </p:val>
                                        </p:tav>
                                        <p:tav tm="100000">
                                          <p:val>
                                            <p:strVal val="#ppt_h"/>
                                          </p:val>
                                        </p:tav>
                                      </p:tavLst>
                                    </p:anim>
                                    <p:animEffect transition="in" filter="fade">
                                      <p:cBhvr>
                                        <p:cTn id="85" dur="500"/>
                                        <p:tgtEl>
                                          <p:spTgt spid="69"/>
                                        </p:tgtEl>
                                      </p:cBhvr>
                                    </p:animEffect>
                                  </p:childTnLst>
                                </p:cTn>
                              </p:par>
                            </p:childTnLst>
                          </p:cTn>
                        </p:par>
                        <p:par>
                          <p:cTn id="86" fill="hold">
                            <p:stCondLst>
                              <p:cond delay="5750"/>
                            </p:stCondLst>
                            <p:childTnLst>
                              <p:par>
                                <p:cTn id="87" presetID="1" presetClass="exit" presetSubtype="0" fill="hold" grpId="5" nodeType="afterEffect">
                                  <p:stCondLst>
                                    <p:cond delay="250"/>
                                  </p:stCondLst>
                                  <p:childTnLst>
                                    <p:set>
                                      <p:cBhvr>
                                        <p:cTn id="88" dur="1" fill="hold">
                                          <p:stCondLst>
                                            <p:cond delay="0"/>
                                          </p:stCondLst>
                                        </p:cTn>
                                        <p:tgtEl>
                                          <p:spTgt spid="69"/>
                                        </p:tgtEl>
                                        <p:attrNameLst>
                                          <p:attrName>style.visibility</p:attrName>
                                        </p:attrNameLst>
                                      </p:cBhvr>
                                      <p:to>
                                        <p:strVal val="hidden"/>
                                      </p:to>
                                    </p:set>
                                  </p:childTnLst>
                                </p:cTn>
                              </p:par>
                            </p:childTnLst>
                          </p:cTn>
                        </p:par>
                        <p:par>
                          <p:cTn id="89" fill="hold">
                            <p:stCondLst>
                              <p:cond delay="6000"/>
                            </p:stCondLst>
                            <p:childTnLst>
                              <p:par>
                                <p:cTn id="90" presetID="42" presetClass="path" presetSubtype="0" accel="50000" decel="50000" fill="hold" nodeType="afterEffect">
                                  <p:stCondLst>
                                    <p:cond delay="0"/>
                                  </p:stCondLst>
                                  <p:childTnLst>
                                    <p:animMotion origin="layout" path="M 4.375E-6 -7.40741E-7 L 0.39596 0.02361 " pathEditMode="relative" rAng="0" ptsTypes="AA">
                                      <p:cBhvr>
                                        <p:cTn id="91" dur="500" fill="hold"/>
                                        <p:tgtEl>
                                          <p:spTgt spid="64"/>
                                        </p:tgtEl>
                                        <p:attrNameLst>
                                          <p:attrName>ppt_x</p:attrName>
                                          <p:attrName>ppt_y</p:attrName>
                                        </p:attrNameLst>
                                      </p:cBhvr>
                                      <p:rCtr x="19792" y="1181"/>
                                    </p:animMotion>
                                  </p:childTnLst>
                                </p:cTn>
                              </p:par>
                            </p:childTnLst>
                          </p:cTn>
                        </p:par>
                        <p:par>
                          <p:cTn id="92" fill="hold">
                            <p:stCondLst>
                              <p:cond delay="6500"/>
                            </p:stCondLst>
                            <p:childTnLst>
                              <p:par>
                                <p:cTn id="93" presetID="1" presetClass="entr" presetSubtype="0" fill="hold" nodeType="afterEffect">
                                  <p:stCondLst>
                                    <p:cond delay="0"/>
                                  </p:stCondLst>
                                  <p:childTnLst>
                                    <p:set>
                                      <p:cBhvr>
                                        <p:cTn id="94" dur="1" fill="hold">
                                          <p:stCondLst>
                                            <p:cond delay="0"/>
                                          </p:stCondLst>
                                        </p:cTn>
                                        <p:tgtEl>
                                          <p:spTgt spid="66"/>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64"/>
                                        </p:tgtEl>
                                        <p:attrNameLst>
                                          <p:attrName>style.visibility</p:attrName>
                                        </p:attrNameLst>
                                      </p:cBhvr>
                                      <p:to>
                                        <p:strVal val="hidden"/>
                                      </p:to>
                                    </p:set>
                                  </p:childTnLst>
                                </p:cTn>
                              </p:par>
                            </p:childTnLst>
                          </p:cTn>
                        </p:par>
                        <p:par>
                          <p:cTn id="97" fill="hold">
                            <p:stCondLst>
                              <p:cond delay="6500"/>
                            </p:stCondLst>
                            <p:childTnLst>
                              <p:par>
                                <p:cTn id="98" presetID="10" presetClass="entr" presetSubtype="0" fill="hold" nodeType="afterEffect">
                                  <p:stCondLst>
                                    <p:cond delay="0"/>
                                  </p:stCondLst>
                                  <p:childTnLst>
                                    <p:set>
                                      <p:cBhvr>
                                        <p:cTn id="99" dur="1" fill="hold">
                                          <p:stCondLst>
                                            <p:cond delay="0"/>
                                          </p:stCondLst>
                                        </p:cTn>
                                        <p:tgtEl>
                                          <p:spTgt spid="67"/>
                                        </p:tgtEl>
                                        <p:attrNameLst>
                                          <p:attrName>style.visibility</p:attrName>
                                        </p:attrNameLst>
                                      </p:cBhvr>
                                      <p:to>
                                        <p:strVal val="visible"/>
                                      </p:to>
                                    </p:set>
                                    <p:animEffect transition="in" filter="fade">
                                      <p:cBhvr>
                                        <p:cTn id="100" dur="250"/>
                                        <p:tgtEl>
                                          <p:spTgt spid="67"/>
                                        </p:tgtEl>
                                      </p:cBhvr>
                                    </p:animEffect>
                                  </p:childTnLst>
                                </p:cTn>
                              </p:par>
                            </p:childTnLst>
                          </p:cTn>
                        </p:par>
                        <p:par>
                          <p:cTn id="101" fill="hold">
                            <p:stCondLst>
                              <p:cond delay="6750"/>
                            </p:stCondLst>
                            <p:childTnLst>
                              <p:par>
                                <p:cTn id="102" presetID="42" presetClass="path" presetSubtype="0" accel="50000" decel="50000" fill="hold" nodeType="afterEffect">
                                  <p:stCondLst>
                                    <p:cond delay="0"/>
                                  </p:stCondLst>
                                  <p:childTnLst>
                                    <p:animMotion origin="layout" path="M -2.5E-6 -1.85185E-6 L 0.14571 0.0382 " pathEditMode="relative" rAng="0" ptsTypes="AA">
                                      <p:cBhvr>
                                        <p:cTn id="103" dur="500" fill="hold"/>
                                        <p:tgtEl>
                                          <p:spTgt spid="67"/>
                                        </p:tgtEl>
                                        <p:attrNameLst>
                                          <p:attrName>ppt_x</p:attrName>
                                          <p:attrName>ppt_y</p:attrName>
                                        </p:attrNameLst>
                                      </p:cBhvr>
                                      <p:rCtr x="7318" y="1898"/>
                                    </p:animMotion>
                                  </p:childTnLst>
                                </p:cTn>
                              </p:par>
                            </p:childTnLst>
                          </p:cTn>
                        </p:par>
                        <p:par>
                          <p:cTn id="104" fill="hold">
                            <p:stCondLst>
                              <p:cond delay="7250"/>
                            </p:stCondLst>
                            <p:childTnLst>
                              <p:par>
                                <p:cTn id="105" presetID="1" presetClass="entr" presetSubtype="0" fill="hold" nodeType="afterEffect">
                                  <p:stCondLst>
                                    <p:cond delay="0"/>
                                  </p:stCondLst>
                                  <p:childTnLst>
                                    <p:set>
                                      <p:cBhvr>
                                        <p:cTn id="106" dur="1" fill="hold">
                                          <p:stCondLst>
                                            <p:cond delay="0"/>
                                          </p:stCondLst>
                                        </p:cTn>
                                        <p:tgtEl>
                                          <p:spTgt spid="71"/>
                                        </p:tgtEl>
                                        <p:attrNameLst>
                                          <p:attrName>style.visibility</p:attrName>
                                        </p:attrNameLst>
                                      </p:cBhvr>
                                      <p:to>
                                        <p:strVal val="visible"/>
                                      </p:to>
                                    </p:set>
                                  </p:childTnLst>
                                </p:cTn>
                              </p:par>
                              <p:par>
                                <p:cTn id="107" presetID="1" presetClass="exit" presetSubtype="0" fill="hold" nodeType="withEffect">
                                  <p:stCondLst>
                                    <p:cond delay="0"/>
                                  </p:stCondLst>
                                  <p:childTnLst>
                                    <p:set>
                                      <p:cBhvr>
                                        <p:cTn id="108" dur="1" fill="hold">
                                          <p:stCondLst>
                                            <p:cond delay="0"/>
                                          </p:stCondLst>
                                        </p:cTn>
                                        <p:tgtEl>
                                          <p:spTgt spid="67"/>
                                        </p:tgtEl>
                                        <p:attrNameLst>
                                          <p:attrName>style.visibility</p:attrName>
                                        </p:attrNameLst>
                                      </p:cBhvr>
                                      <p:to>
                                        <p:strVal val="hidden"/>
                                      </p:to>
                                    </p:set>
                                  </p:childTnLst>
                                </p:cTn>
                              </p:par>
                            </p:childTnLst>
                          </p:cTn>
                        </p:par>
                        <p:par>
                          <p:cTn id="109" fill="hold">
                            <p:stCondLst>
                              <p:cond delay="7250"/>
                            </p:stCondLst>
                            <p:childTnLst>
                              <p:par>
                                <p:cTn id="110" presetID="53" presetClass="entr" presetSubtype="16" fill="hold" grpId="0" nodeType="afterEffect">
                                  <p:stCondLst>
                                    <p:cond delay="0"/>
                                  </p:stCondLst>
                                  <p:childTnLst>
                                    <p:set>
                                      <p:cBhvr>
                                        <p:cTn id="111" dur="1" fill="hold">
                                          <p:stCondLst>
                                            <p:cond delay="0"/>
                                          </p:stCondLst>
                                        </p:cTn>
                                        <p:tgtEl>
                                          <p:spTgt spid="65"/>
                                        </p:tgtEl>
                                        <p:attrNameLst>
                                          <p:attrName>style.visibility</p:attrName>
                                        </p:attrNameLst>
                                      </p:cBhvr>
                                      <p:to>
                                        <p:strVal val="visible"/>
                                      </p:to>
                                    </p:set>
                                    <p:anim calcmode="lin" valueType="num">
                                      <p:cBhvr>
                                        <p:cTn id="112" dur="500" fill="hold"/>
                                        <p:tgtEl>
                                          <p:spTgt spid="65"/>
                                        </p:tgtEl>
                                        <p:attrNameLst>
                                          <p:attrName>ppt_w</p:attrName>
                                        </p:attrNameLst>
                                      </p:cBhvr>
                                      <p:tavLst>
                                        <p:tav tm="0">
                                          <p:val>
                                            <p:fltVal val="0"/>
                                          </p:val>
                                        </p:tav>
                                        <p:tav tm="100000">
                                          <p:val>
                                            <p:strVal val="#ppt_w"/>
                                          </p:val>
                                        </p:tav>
                                      </p:tavLst>
                                    </p:anim>
                                    <p:anim calcmode="lin" valueType="num">
                                      <p:cBhvr>
                                        <p:cTn id="113" dur="500" fill="hold"/>
                                        <p:tgtEl>
                                          <p:spTgt spid="65"/>
                                        </p:tgtEl>
                                        <p:attrNameLst>
                                          <p:attrName>ppt_h</p:attrName>
                                        </p:attrNameLst>
                                      </p:cBhvr>
                                      <p:tavLst>
                                        <p:tav tm="0">
                                          <p:val>
                                            <p:fltVal val="0"/>
                                          </p:val>
                                        </p:tav>
                                        <p:tav tm="100000">
                                          <p:val>
                                            <p:strVal val="#ppt_h"/>
                                          </p:val>
                                        </p:tav>
                                      </p:tavLst>
                                    </p:anim>
                                    <p:animEffect transition="in" filter="fade">
                                      <p:cBhvr>
                                        <p:cTn id="114" dur="500"/>
                                        <p:tgtEl>
                                          <p:spTgt spid="65"/>
                                        </p:tgtEl>
                                      </p:cBhvr>
                                    </p:animEffect>
                                  </p:childTnLst>
                                </p:cTn>
                              </p:par>
                            </p:childTnLst>
                          </p:cTn>
                        </p:par>
                        <p:par>
                          <p:cTn id="115" fill="hold">
                            <p:stCondLst>
                              <p:cond delay="7750"/>
                            </p:stCondLst>
                            <p:childTnLst>
                              <p:par>
                                <p:cTn id="116" presetID="1" presetClass="exit" presetSubtype="0" fill="hold" grpId="1" nodeType="afterEffect">
                                  <p:stCondLst>
                                    <p:cond delay="250"/>
                                  </p:stCondLst>
                                  <p:childTnLst>
                                    <p:set>
                                      <p:cBhvr>
                                        <p:cTn id="117" dur="1" fill="hold">
                                          <p:stCondLst>
                                            <p:cond delay="0"/>
                                          </p:stCondLst>
                                        </p:cTn>
                                        <p:tgtEl>
                                          <p:spTgt spid="65"/>
                                        </p:tgtEl>
                                        <p:attrNameLst>
                                          <p:attrName>style.visibility</p:attrName>
                                        </p:attrNameLst>
                                      </p:cBhvr>
                                      <p:to>
                                        <p:strVal val="hidden"/>
                                      </p:to>
                                    </p:set>
                                  </p:childTnLst>
                                </p:cTn>
                              </p:par>
                              <p:par>
                                <p:cTn id="118" presetID="42" presetClass="path" presetSubtype="0" accel="50000" decel="50000" fill="hold" nodeType="withEffect">
                                  <p:stCondLst>
                                    <p:cond delay="250"/>
                                  </p:stCondLst>
                                  <p:childTnLst>
                                    <p:animMotion origin="layout" path="M 3.54167E-6 -2.22222E-6 L 0.45156 -0.09305 " pathEditMode="relative" rAng="0" ptsTypes="AA">
                                      <p:cBhvr>
                                        <p:cTn id="119" dur="500" fill="hold"/>
                                        <p:tgtEl>
                                          <p:spTgt spid="71"/>
                                        </p:tgtEl>
                                        <p:attrNameLst>
                                          <p:attrName>ppt_x</p:attrName>
                                          <p:attrName>ppt_y</p:attrName>
                                        </p:attrNameLst>
                                      </p:cBhvr>
                                      <p:rCtr x="22578" y="-4653"/>
                                    </p:animMotion>
                                  </p:childTnLst>
                                </p:cTn>
                              </p:par>
                            </p:childTnLst>
                          </p:cTn>
                        </p:par>
                        <p:par>
                          <p:cTn id="120" fill="hold">
                            <p:stCondLst>
                              <p:cond delay="8500"/>
                            </p:stCondLst>
                            <p:childTnLst>
                              <p:par>
                                <p:cTn id="121" presetID="1" presetClass="entr" presetSubtype="0" fill="hold" nodeType="afterEffect">
                                  <p:stCondLst>
                                    <p:cond delay="0"/>
                                  </p:stCondLst>
                                  <p:childTnLst>
                                    <p:set>
                                      <p:cBhvr>
                                        <p:cTn id="122" dur="1" fill="hold">
                                          <p:stCondLst>
                                            <p:cond delay="0"/>
                                          </p:stCondLst>
                                        </p:cTn>
                                        <p:tgtEl>
                                          <p:spTgt spid="72"/>
                                        </p:tgtEl>
                                        <p:attrNameLst>
                                          <p:attrName>style.visibility</p:attrName>
                                        </p:attrNameLst>
                                      </p:cBhvr>
                                      <p:to>
                                        <p:strVal val="visible"/>
                                      </p:to>
                                    </p:set>
                                  </p:childTnLst>
                                </p:cTn>
                              </p:par>
                              <p:par>
                                <p:cTn id="123" presetID="1" presetClass="exit" presetSubtype="0" fill="hold" nodeType="withEffect">
                                  <p:stCondLst>
                                    <p:cond delay="0"/>
                                  </p:stCondLst>
                                  <p:childTnLst>
                                    <p:set>
                                      <p:cBhvr>
                                        <p:cTn id="124" dur="1" fill="hold">
                                          <p:stCondLst>
                                            <p:cond delay="0"/>
                                          </p:stCondLst>
                                        </p:cTn>
                                        <p:tgtEl>
                                          <p:spTgt spid="71"/>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9" presetClass="exit" presetSubtype="0" fill="hold" nodeType="clickEffect">
                                  <p:stCondLst>
                                    <p:cond delay="0"/>
                                  </p:stCondLst>
                                  <p:childTnLst>
                                    <p:animEffect transition="out" filter="dissolve">
                                      <p:cBhvr>
                                        <p:cTn id="128" dur="500"/>
                                        <p:tgtEl>
                                          <p:spTgt spid="50"/>
                                        </p:tgtEl>
                                      </p:cBhvr>
                                    </p:animEffect>
                                    <p:set>
                                      <p:cBhvr>
                                        <p:cTn id="129" dur="1" fill="hold">
                                          <p:stCondLst>
                                            <p:cond delay="499"/>
                                          </p:stCondLst>
                                        </p:cTn>
                                        <p:tgtEl>
                                          <p:spTgt spid="50"/>
                                        </p:tgtEl>
                                        <p:attrNameLst>
                                          <p:attrName>style.visibility</p:attrName>
                                        </p:attrNameLst>
                                      </p:cBhvr>
                                      <p:to>
                                        <p:strVal val="hidden"/>
                                      </p:to>
                                    </p:set>
                                  </p:childTnLst>
                                </p:cTn>
                              </p:par>
                            </p:childTnLst>
                          </p:cTn>
                        </p:par>
                      </p:childTnLst>
                    </p:cTn>
                  </p:par>
                  <p:par>
                    <p:cTn id="130" fill="hold">
                      <p:stCondLst>
                        <p:cond delay="indefinite"/>
                      </p:stCondLst>
                      <p:childTnLst>
                        <p:par>
                          <p:cTn id="131" fill="hold">
                            <p:stCondLst>
                              <p:cond delay="0"/>
                            </p:stCondLst>
                            <p:childTnLst>
                              <p:par>
                                <p:cTn id="132" presetID="42" presetClass="path" presetSubtype="0" accel="50000" decel="50000" fill="hold" nodeType="clickEffect">
                                  <p:stCondLst>
                                    <p:cond delay="0"/>
                                  </p:stCondLst>
                                  <p:childTnLst>
                                    <p:animMotion origin="layout" path="M 1.45833E-6 3.33333E-6 L 0.12526 0.05046 " pathEditMode="relative" rAng="0" ptsTypes="AA">
                                      <p:cBhvr>
                                        <p:cTn id="133" dur="250" fill="hold"/>
                                        <p:tgtEl>
                                          <p:spTgt spid="72"/>
                                        </p:tgtEl>
                                        <p:attrNameLst>
                                          <p:attrName>ppt_x</p:attrName>
                                          <p:attrName>ppt_y</p:attrName>
                                        </p:attrNameLst>
                                      </p:cBhvr>
                                      <p:rCtr x="6263" y="2523"/>
                                    </p:animMotion>
                                  </p:childTnLst>
                                </p:cTn>
                              </p:par>
                            </p:childTnLst>
                          </p:cTn>
                        </p:par>
                        <p:par>
                          <p:cTn id="134" fill="hold">
                            <p:stCondLst>
                              <p:cond delay="250"/>
                            </p:stCondLst>
                            <p:childTnLst>
                              <p:par>
                                <p:cTn id="135" presetID="1" presetClass="entr" presetSubtype="0" fill="hold" nodeType="afterEffect">
                                  <p:stCondLst>
                                    <p:cond delay="0"/>
                                  </p:stCondLst>
                                  <p:childTnLst>
                                    <p:set>
                                      <p:cBhvr>
                                        <p:cTn id="136" dur="1" fill="hold">
                                          <p:stCondLst>
                                            <p:cond delay="0"/>
                                          </p:stCondLst>
                                        </p:cTn>
                                        <p:tgtEl>
                                          <p:spTgt spid="73"/>
                                        </p:tgtEl>
                                        <p:attrNameLst>
                                          <p:attrName>style.visibility</p:attrName>
                                        </p:attrNameLst>
                                      </p:cBhvr>
                                      <p:to>
                                        <p:strVal val="visible"/>
                                      </p:to>
                                    </p:set>
                                  </p:childTnLst>
                                </p:cTn>
                              </p:par>
                              <p:par>
                                <p:cTn id="137" presetID="1" presetClass="exit" presetSubtype="0" fill="hold" nodeType="withEffect">
                                  <p:stCondLst>
                                    <p:cond delay="0"/>
                                  </p:stCondLst>
                                  <p:childTnLst>
                                    <p:set>
                                      <p:cBhvr>
                                        <p:cTn id="138" dur="1" fill="hold">
                                          <p:stCondLst>
                                            <p:cond delay="0"/>
                                          </p:stCondLst>
                                        </p:cTn>
                                        <p:tgtEl>
                                          <p:spTgt spid="72"/>
                                        </p:tgtEl>
                                        <p:attrNameLst>
                                          <p:attrName>style.visibility</p:attrName>
                                        </p:attrNameLst>
                                      </p:cBhvr>
                                      <p:to>
                                        <p:strVal val="hidden"/>
                                      </p:to>
                                    </p:set>
                                  </p:childTnLst>
                                </p:cTn>
                              </p:par>
                            </p:childTnLst>
                          </p:cTn>
                        </p:par>
                        <p:par>
                          <p:cTn id="139" fill="hold">
                            <p:stCondLst>
                              <p:cond delay="250"/>
                            </p:stCondLst>
                            <p:childTnLst>
                              <p:par>
                                <p:cTn id="140" presetID="9" presetClass="exit" presetSubtype="0" fill="hold" nodeType="afterEffect">
                                  <p:stCondLst>
                                    <p:cond delay="250"/>
                                  </p:stCondLst>
                                  <p:childTnLst>
                                    <p:animEffect transition="out" filter="dissolve">
                                      <p:cBhvr>
                                        <p:cTn id="141" dur="500"/>
                                        <p:tgtEl>
                                          <p:spTgt spid="73"/>
                                        </p:tgtEl>
                                      </p:cBhvr>
                                    </p:animEffect>
                                    <p:set>
                                      <p:cBhvr>
                                        <p:cTn id="142" dur="1" fill="hold">
                                          <p:stCondLst>
                                            <p:cond delay="499"/>
                                          </p:stCondLst>
                                        </p:cTn>
                                        <p:tgtEl>
                                          <p:spTgt spid="73"/>
                                        </p:tgtEl>
                                        <p:attrNameLst>
                                          <p:attrName>style.visibility</p:attrName>
                                        </p:attrNameLst>
                                      </p:cBhvr>
                                      <p:to>
                                        <p:strVal val="hidden"/>
                                      </p:to>
                                    </p:set>
                                  </p:childTnLst>
                                </p:cTn>
                              </p:par>
                            </p:childTnLst>
                          </p:cTn>
                        </p:par>
                        <p:par>
                          <p:cTn id="143" fill="hold">
                            <p:stCondLst>
                              <p:cond delay="1000"/>
                            </p:stCondLst>
                            <p:childTnLst>
                              <p:par>
                                <p:cTn id="144" presetID="42" presetClass="path" presetSubtype="0" accel="50000" decel="50000" fill="hold" nodeType="afterEffect">
                                  <p:stCondLst>
                                    <p:cond delay="0"/>
                                  </p:stCondLst>
                                  <p:childTnLst>
                                    <p:animMotion origin="layout" path="M 1.45833E-6 4.07407E-6 L 0.12591 -0.06366 " pathEditMode="relative" rAng="0" ptsTypes="AA">
                                      <p:cBhvr>
                                        <p:cTn id="145" dur="500" fill="hold"/>
                                        <p:tgtEl>
                                          <p:spTgt spid="53"/>
                                        </p:tgtEl>
                                        <p:attrNameLst>
                                          <p:attrName>ppt_x</p:attrName>
                                          <p:attrName>ppt_y</p:attrName>
                                        </p:attrNameLst>
                                      </p:cBhvr>
                                      <p:rCtr x="6289" y="-3194"/>
                                    </p:animMotion>
                                  </p:childTnLst>
                                </p:cTn>
                              </p:par>
                            </p:childTnLst>
                          </p:cTn>
                        </p:par>
                        <p:par>
                          <p:cTn id="146" fill="hold">
                            <p:stCondLst>
                              <p:cond delay="1500"/>
                            </p:stCondLst>
                            <p:childTnLst>
                              <p:par>
                                <p:cTn id="147" presetID="1" presetClass="entr" presetSubtype="0" fill="hold" nodeType="afterEffect">
                                  <p:stCondLst>
                                    <p:cond delay="0"/>
                                  </p:stCondLst>
                                  <p:childTnLst>
                                    <p:set>
                                      <p:cBhvr>
                                        <p:cTn id="148" dur="1" fill="hold">
                                          <p:stCondLst>
                                            <p:cond delay="0"/>
                                          </p:stCondLst>
                                        </p:cTn>
                                        <p:tgtEl>
                                          <p:spTgt spid="74"/>
                                        </p:tgtEl>
                                        <p:attrNameLst>
                                          <p:attrName>style.visibility</p:attrName>
                                        </p:attrNameLst>
                                      </p:cBhvr>
                                      <p:to>
                                        <p:strVal val="visible"/>
                                      </p:to>
                                    </p:set>
                                  </p:childTnLst>
                                </p:cTn>
                              </p:par>
                              <p:par>
                                <p:cTn id="149" presetID="1" presetClass="exit" presetSubtype="0" fill="hold" nodeType="withEffect">
                                  <p:stCondLst>
                                    <p:cond delay="0"/>
                                  </p:stCondLst>
                                  <p:childTnLst>
                                    <p:set>
                                      <p:cBhvr>
                                        <p:cTn id="150" dur="1" fill="hold">
                                          <p:stCondLst>
                                            <p:cond delay="0"/>
                                          </p:stCondLst>
                                        </p:cTn>
                                        <p:tgtEl>
                                          <p:spTgt spid="53"/>
                                        </p:tgtEl>
                                        <p:attrNameLst>
                                          <p:attrName>style.visibility</p:attrName>
                                        </p:attrNameLst>
                                      </p:cBhvr>
                                      <p:to>
                                        <p:strVal val="hidden"/>
                                      </p:to>
                                    </p:set>
                                  </p:childTnLst>
                                </p:cTn>
                              </p:par>
                            </p:childTnLst>
                          </p:cTn>
                        </p:par>
                        <p:par>
                          <p:cTn id="151" fill="hold">
                            <p:stCondLst>
                              <p:cond delay="1500"/>
                            </p:stCondLst>
                            <p:childTnLst>
                              <p:par>
                                <p:cTn id="152" presetID="42" presetClass="path" presetSubtype="0" accel="50000" decel="50000" fill="hold" nodeType="afterEffect">
                                  <p:stCondLst>
                                    <p:cond delay="0"/>
                                  </p:stCondLst>
                                  <p:childTnLst>
                                    <p:animMotion origin="layout" path="M 1.11022E-16 4.07407E-6 L 0.05534 4.07407E-6 " pathEditMode="relative" rAng="0" ptsTypes="AA">
                                      <p:cBhvr>
                                        <p:cTn id="153" dur="250" fill="hold"/>
                                        <p:tgtEl>
                                          <p:spTgt spid="66"/>
                                        </p:tgtEl>
                                        <p:attrNameLst>
                                          <p:attrName>ppt_x</p:attrName>
                                          <p:attrName>ppt_y</p:attrName>
                                        </p:attrNameLst>
                                      </p:cBhvr>
                                      <p:rCtr x="2747" y="0"/>
                                    </p:animMotion>
                                  </p:childTnLst>
                                </p:cTn>
                              </p:par>
                            </p:childTnLst>
                          </p:cTn>
                        </p:par>
                        <p:par>
                          <p:cTn id="154" fill="hold">
                            <p:stCondLst>
                              <p:cond delay="1750"/>
                            </p:stCondLst>
                            <p:childTnLst>
                              <p:par>
                                <p:cTn id="155" presetID="1" presetClass="entr" presetSubtype="0" fill="hold" nodeType="afterEffect">
                                  <p:stCondLst>
                                    <p:cond delay="0"/>
                                  </p:stCondLst>
                                  <p:childTnLst>
                                    <p:set>
                                      <p:cBhvr>
                                        <p:cTn id="156" dur="1" fill="hold">
                                          <p:stCondLst>
                                            <p:cond delay="0"/>
                                          </p:stCondLst>
                                        </p:cTn>
                                        <p:tgtEl>
                                          <p:spTgt spid="75"/>
                                        </p:tgtEl>
                                        <p:attrNameLst>
                                          <p:attrName>style.visibility</p:attrName>
                                        </p:attrNameLst>
                                      </p:cBhvr>
                                      <p:to>
                                        <p:strVal val="visible"/>
                                      </p:to>
                                    </p:set>
                                  </p:childTnLst>
                                </p:cTn>
                              </p:par>
                              <p:par>
                                <p:cTn id="157" presetID="1" presetClass="exit" presetSubtype="0" fill="hold" nodeType="withEffect">
                                  <p:stCondLst>
                                    <p:cond delay="0"/>
                                  </p:stCondLst>
                                  <p:childTnLst>
                                    <p:set>
                                      <p:cBhvr>
                                        <p:cTn id="158" dur="1" fill="hold">
                                          <p:stCondLst>
                                            <p:cond delay="0"/>
                                          </p:stCondLst>
                                        </p:cTn>
                                        <p:tgtEl>
                                          <p:spTgt spid="66"/>
                                        </p:tgtEl>
                                        <p:attrNameLst>
                                          <p:attrName>style.visibility</p:attrName>
                                        </p:attrNameLst>
                                      </p:cBhvr>
                                      <p:to>
                                        <p:strVal val="hidden"/>
                                      </p:to>
                                    </p:set>
                                  </p:childTnLst>
                                </p:cTn>
                              </p:par>
                            </p:childTnLst>
                          </p:cTn>
                        </p:par>
                        <p:par>
                          <p:cTn id="159" fill="hold">
                            <p:stCondLst>
                              <p:cond delay="1750"/>
                            </p:stCondLst>
                            <p:childTnLst>
                              <p:par>
                                <p:cTn id="160" presetID="9" presetClass="exit" presetSubtype="0" fill="hold" nodeType="afterEffect">
                                  <p:stCondLst>
                                    <p:cond delay="0"/>
                                  </p:stCondLst>
                                  <p:childTnLst>
                                    <p:animEffect transition="out" filter="dissolve">
                                      <p:cBhvr>
                                        <p:cTn id="161" dur="500"/>
                                        <p:tgtEl>
                                          <p:spTgt spid="74"/>
                                        </p:tgtEl>
                                      </p:cBhvr>
                                    </p:animEffect>
                                    <p:set>
                                      <p:cBhvr>
                                        <p:cTn id="162" dur="1" fill="hold">
                                          <p:stCondLst>
                                            <p:cond delay="499"/>
                                          </p:stCondLst>
                                        </p:cTn>
                                        <p:tgtEl>
                                          <p:spTgt spid="74"/>
                                        </p:tgtEl>
                                        <p:attrNameLst>
                                          <p:attrName>style.visibility</p:attrName>
                                        </p:attrNameLst>
                                      </p:cBhvr>
                                      <p:to>
                                        <p:strVal val="hidden"/>
                                      </p:to>
                                    </p:set>
                                  </p:childTnLst>
                                </p:cTn>
                              </p:par>
                            </p:childTnLst>
                          </p:cTn>
                        </p:par>
                        <p:par>
                          <p:cTn id="163" fill="hold">
                            <p:stCondLst>
                              <p:cond delay="2250"/>
                            </p:stCondLst>
                            <p:childTnLst>
                              <p:par>
                                <p:cTn id="164" presetID="42" presetClass="path" presetSubtype="0" accel="50000" decel="50000" fill="hold" nodeType="afterEffect">
                                  <p:stCondLst>
                                    <p:cond delay="0"/>
                                  </p:stCondLst>
                                  <p:childTnLst>
                                    <p:animMotion origin="layout" path="M 6.25E-7 -1.85185E-6 L 0.12539 -0.06736 " pathEditMode="relative" rAng="0" ptsTypes="AA">
                                      <p:cBhvr>
                                        <p:cTn id="165" dur="500" fill="hold"/>
                                        <p:tgtEl>
                                          <p:spTgt spid="75"/>
                                        </p:tgtEl>
                                        <p:attrNameLst>
                                          <p:attrName>ppt_x</p:attrName>
                                          <p:attrName>ppt_y</p:attrName>
                                        </p:attrNameLst>
                                      </p:cBhvr>
                                      <p:rCtr x="6263" y="-3380"/>
                                    </p:animMotion>
                                  </p:childTnLst>
                                </p:cTn>
                              </p:par>
                            </p:childTnLst>
                          </p:cTn>
                        </p:par>
                        <p:par>
                          <p:cTn id="166" fill="hold">
                            <p:stCondLst>
                              <p:cond delay="2750"/>
                            </p:stCondLst>
                            <p:childTnLst>
                              <p:par>
                                <p:cTn id="167" presetID="1" presetClass="entr" presetSubtype="0" fill="hold" nodeType="afterEffect">
                                  <p:stCondLst>
                                    <p:cond delay="0"/>
                                  </p:stCondLst>
                                  <p:childTnLst>
                                    <p:set>
                                      <p:cBhvr>
                                        <p:cTn id="168" dur="1" fill="hold">
                                          <p:stCondLst>
                                            <p:cond delay="0"/>
                                          </p:stCondLst>
                                        </p:cTn>
                                        <p:tgtEl>
                                          <p:spTgt spid="76"/>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75"/>
                                        </p:tgtEl>
                                        <p:attrNameLst>
                                          <p:attrName>style.visibility</p:attrName>
                                        </p:attrNameLst>
                                      </p:cBhvr>
                                      <p:to>
                                        <p:strVal val="hidden"/>
                                      </p:to>
                                    </p:set>
                                  </p:childTnLst>
                                </p:cTn>
                              </p:par>
                            </p:childTnLst>
                          </p:cTn>
                        </p:par>
                        <p:par>
                          <p:cTn id="171" fill="hold">
                            <p:stCondLst>
                              <p:cond delay="2750"/>
                            </p:stCondLst>
                            <p:childTnLst>
                              <p:par>
                                <p:cTn id="172" presetID="9" presetClass="exit" presetSubtype="0" fill="hold" nodeType="afterEffect">
                                  <p:stCondLst>
                                    <p:cond delay="0"/>
                                  </p:stCondLst>
                                  <p:childTnLst>
                                    <p:animEffect transition="out" filter="dissolve">
                                      <p:cBhvr>
                                        <p:cTn id="173" dur="500"/>
                                        <p:tgtEl>
                                          <p:spTgt spid="76"/>
                                        </p:tgtEl>
                                      </p:cBhvr>
                                    </p:animEffect>
                                    <p:set>
                                      <p:cBhvr>
                                        <p:cTn id="174" dur="1" fill="hold">
                                          <p:stCondLst>
                                            <p:cond delay="499"/>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5" grpId="1"/>
      <p:bldP spid="69" grpId="0"/>
      <p:bldP spid="69" grpId="1"/>
      <p:bldP spid="69" grpId="2"/>
      <p:bldP spid="69" grpId="3"/>
      <p:bldP spid="69" grpId="4"/>
      <p:bldP spid="69" grpId="5"/>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22473-645D-65ED-2854-EF969C052EF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89E2511-7112-E3BA-9A9D-89E4F706F0F9}"/>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A21E89E1-C387-4FF2-A9CD-E902C0AFEF2A}"/>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Flexibility</a:t>
            </a:r>
          </a:p>
        </p:txBody>
      </p:sp>
      <p:sp>
        <p:nvSpPr>
          <p:cNvPr id="4" name="Rectangle: Rounded Corners 3">
            <a:extLst>
              <a:ext uri="{FF2B5EF4-FFF2-40B4-BE49-F238E27FC236}">
                <a16:creationId xmlns:a16="http://schemas.microsoft.com/office/drawing/2014/main" id="{85D7BE81-1A87-D5B4-03D7-B042502BB3B1}"/>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
        <p:nvSpPr>
          <p:cNvPr id="5" name="Rectangle: Rounded Corners 4">
            <a:extLst>
              <a:ext uri="{FF2B5EF4-FFF2-40B4-BE49-F238E27FC236}">
                <a16:creationId xmlns:a16="http://schemas.microsoft.com/office/drawing/2014/main" id="{5AF46C89-B35F-C0D6-B16B-0BEF0078E874}"/>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Organization</a:t>
            </a:r>
          </a:p>
        </p:txBody>
      </p:sp>
    </p:spTree>
    <p:extLst>
      <p:ext uri="{BB962C8B-B14F-4D97-AF65-F5344CB8AC3E}">
        <p14:creationId xmlns:p14="http://schemas.microsoft.com/office/powerpoint/2010/main" val="329282900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A0A9FC-7DF0-B0DF-3314-270CC6939FF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E6D0A1-0D3A-1B6F-91DC-4C872817A408}"/>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CD5DC463-1B61-DEF2-C5BB-6C3FABC2E236}"/>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E6763947-9852-AC91-1039-32D70385A4C8}"/>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Overhead</a:t>
            </a:r>
          </a:p>
        </p:txBody>
      </p:sp>
      <p:sp>
        <p:nvSpPr>
          <p:cNvPr id="5" name="Rectangle: Rounded Corners 4">
            <a:extLst>
              <a:ext uri="{FF2B5EF4-FFF2-40B4-BE49-F238E27FC236}">
                <a16:creationId xmlns:a16="http://schemas.microsoft.com/office/drawing/2014/main" id="{7F4F87A1-F6C8-5043-3EFC-E93445BD77BE}"/>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Scalability</a:t>
            </a:r>
          </a:p>
        </p:txBody>
      </p:sp>
    </p:spTree>
    <p:extLst>
      <p:ext uri="{BB962C8B-B14F-4D97-AF65-F5344CB8AC3E}">
        <p14:creationId xmlns:p14="http://schemas.microsoft.com/office/powerpoint/2010/main" val="103857839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714FFA-4482-EEA4-2857-26AED0727B0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7B32F-54D1-F6AF-DA8D-066DF502920D}"/>
              </a:ext>
            </a:extLst>
          </p:cNvPr>
          <p:cNvSpPr>
            <a:spLocks noGrp="1"/>
          </p:cNvSpPr>
          <p:nvPr>
            <p:ph type="title"/>
          </p:nvPr>
        </p:nvSpPr>
        <p:spPr/>
        <p:txBody>
          <a:bodyPr/>
          <a:lstStyle/>
          <a:p>
            <a:r>
              <a:rPr lang="en-US" dirty="0"/>
              <a:t>Use Cases</a:t>
            </a:r>
          </a:p>
        </p:txBody>
      </p:sp>
      <p:sp>
        <p:nvSpPr>
          <p:cNvPr id="3" name="Rectangle: Rounded Corners 2">
            <a:extLst>
              <a:ext uri="{FF2B5EF4-FFF2-40B4-BE49-F238E27FC236}">
                <a16:creationId xmlns:a16="http://schemas.microsoft.com/office/drawing/2014/main" id="{BE03CFFE-3DE7-490E-11B0-30E67F2D3882}"/>
              </a:ext>
            </a:extLst>
          </p:cNvPr>
          <p:cNvSpPr/>
          <p:nvPr/>
        </p:nvSpPr>
        <p:spPr>
          <a:xfrm>
            <a:off x="33005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Load Balancing</a:t>
            </a:r>
          </a:p>
        </p:txBody>
      </p:sp>
      <p:sp>
        <p:nvSpPr>
          <p:cNvPr id="4" name="Rectangle: Rounded Corners 3">
            <a:extLst>
              <a:ext uri="{FF2B5EF4-FFF2-40B4-BE49-F238E27FC236}">
                <a16:creationId xmlns:a16="http://schemas.microsoft.com/office/drawing/2014/main" id="{824D89BB-6080-7E95-6A89-E007DF668CD8}"/>
              </a:ext>
            </a:extLst>
          </p:cNvPr>
          <p:cNvSpPr/>
          <p:nvPr/>
        </p:nvSpPr>
        <p:spPr>
          <a:xfrm>
            <a:off x="4272480" y="268001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Content-Based Routing</a:t>
            </a:r>
          </a:p>
        </p:txBody>
      </p:sp>
      <p:sp>
        <p:nvSpPr>
          <p:cNvPr id="5" name="Rectangle: Rounded Corners 4">
            <a:extLst>
              <a:ext uri="{FF2B5EF4-FFF2-40B4-BE49-F238E27FC236}">
                <a16:creationId xmlns:a16="http://schemas.microsoft.com/office/drawing/2014/main" id="{6E15CEEF-FF2C-AC96-AF61-36E72B80BEA6}"/>
              </a:ext>
            </a:extLst>
          </p:cNvPr>
          <p:cNvSpPr/>
          <p:nvPr/>
        </p:nvSpPr>
        <p:spPr>
          <a:xfrm>
            <a:off x="8214910" y="2680010"/>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Priority Routing</a:t>
            </a:r>
          </a:p>
        </p:txBody>
      </p:sp>
    </p:spTree>
    <p:extLst>
      <p:ext uri="{BB962C8B-B14F-4D97-AF65-F5344CB8AC3E}">
        <p14:creationId xmlns:p14="http://schemas.microsoft.com/office/powerpoint/2010/main" val="26569405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CEE445-252A-98F3-71BD-48DFF798EE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FE3A7D-2871-506A-086E-515ED7CF58DC}"/>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4857BCC5-6F71-7219-5FE6-648A9722F6E2}"/>
              </a:ext>
            </a:extLst>
          </p:cNvPr>
          <p:cNvSpPr/>
          <p:nvPr/>
        </p:nvSpPr>
        <p:spPr>
          <a:xfrm>
            <a:off x="202459" y="1510431"/>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pic>
        <p:nvPicPr>
          <p:cNvPr id="5" name="Picture 4">
            <a:extLst>
              <a:ext uri="{FF2B5EF4-FFF2-40B4-BE49-F238E27FC236}">
                <a16:creationId xmlns:a16="http://schemas.microsoft.com/office/drawing/2014/main" id="{498C6C95-1465-902C-FBF2-8E7896E115BE}"/>
              </a:ext>
            </a:extLst>
          </p:cNvPr>
          <p:cNvPicPr>
            <a:picLocks noChangeAspect="1"/>
          </p:cNvPicPr>
          <p:nvPr/>
        </p:nvPicPr>
        <p:blipFill>
          <a:blip r:embed="rId3"/>
          <a:stretch>
            <a:fillRect/>
          </a:stretch>
        </p:blipFill>
        <p:spPr>
          <a:xfrm>
            <a:off x="4828380" y="1510431"/>
            <a:ext cx="3784749" cy="4218418"/>
          </a:xfrm>
          <a:prstGeom prst="rect">
            <a:avLst/>
          </a:prstGeom>
        </p:spPr>
      </p:pic>
    </p:spTree>
    <p:extLst>
      <p:ext uri="{BB962C8B-B14F-4D97-AF65-F5344CB8AC3E}">
        <p14:creationId xmlns:p14="http://schemas.microsoft.com/office/powerpoint/2010/main" val="28260277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C92A76-EAD8-D563-EC65-BA67B3CEFC2A}"/>
              </a:ext>
            </a:extLst>
          </p:cNvPr>
          <p:cNvSpPr>
            <a:spLocks noGrp="1"/>
          </p:cNvSpPr>
          <p:nvPr>
            <p:ph type="title"/>
          </p:nvPr>
        </p:nvSpPr>
        <p:spPr/>
        <p:txBody>
          <a:bodyPr/>
          <a:lstStyle/>
          <a:p>
            <a:r>
              <a:rPr lang="en-US" dirty="0"/>
              <a:t>What is Point-to-Point Messaging?</a:t>
            </a:r>
          </a:p>
        </p:txBody>
      </p:sp>
      <p:sp>
        <p:nvSpPr>
          <p:cNvPr id="4" name="Rectangle: Rounded Corners 3">
            <a:extLst>
              <a:ext uri="{FF2B5EF4-FFF2-40B4-BE49-F238E27FC236}">
                <a16:creationId xmlns:a16="http://schemas.microsoft.com/office/drawing/2014/main" id="{44BDCC76-4948-F3C0-1DD5-FD0183F8E251}"/>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Message sent from one sender to receiver</a:t>
            </a:r>
          </a:p>
        </p:txBody>
      </p:sp>
      <p:sp>
        <p:nvSpPr>
          <p:cNvPr id="5" name="Rectangle: Rounded Corners 4">
            <a:extLst>
              <a:ext uri="{FF2B5EF4-FFF2-40B4-BE49-F238E27FC236}">
                <a16:creationId xmlns:a16="http://schemas.microsoft.com/office/drawing/2014/main" id="{6084144F-894A-B770-5EE8-B5846CDB4DB3}"/>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Straightforward, reliable way to send messages</a:t>
            </a:r>
          </a:p>
        </p:txBody>
      </p:sp>
    </p:spTree>
    <p:extLst>
      <p:ext uri="{BB962C8B-B14F-4D97-AF65-F5344CB8AC3E}">
        <p14:creationId xmlns:p14="http://schemas.microsoft.com/office/powerpoint/2010/main" val="217303293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FCF44-7C3E-EF05-FDDA-DB6FD6AFED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D02619E-43FA-B2B5-ADC1-E2EA80498F5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614AD443-E8C1-41DC-B9C9-19F53C1F5799}"/>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9291F822-2BF8-BEE8-0F4C-885395CBC2B3}"/>
              </a:ext>
            </a:extLst>
          </p:cNvPr>
          <p:cNvSpPr/>
          <p:nvPr/>
        </p:nvSpPr>
        <p:spPr>
          <a:xfrm>
            <a:off x="202459" y="2173194"/>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Queues</a:t>
            </a:r>
          </a:p>
        </p:txBody>
      </p:sp>
      <p:pic>
        <p:nvPicPr>
          <p:cNvPr id="5" name="Picture 4">
            <a:extLst>
              <a:ext uri="{FF2B5EF4-FFF2-40B4-BE49-F238E27FC236}">
                <a16:creationId xmlns:a16="http://schemas.microsoft.com/office/drawing/2014/main" id="{5302DC70-4756-7080-BD06-A51BA815EDEF}"/>
              </a:ext>
            </a:extLst>
          </p:cNvPr>
          <p:cNvPicPr>
            <a:picLocks noChangeAspect="1"/>
          </p:cNvPicPr>
          <p:nvPr/>
        </p:nvPicPr>
        <p:blipFill>
          <a:blip r:embed="rId3"/>
          <a:stretch>
            <a:fillRect/>
          </a:stretch>
        </p:blipFill>
        <p:spPr>
          <a:xfrm>
            <a:off x="5303211" y="585390"/>
            <a:ext cx="4734586" cy="5687219"/>
          </a:xfrm>
          <a:prstGeom prst="rect">
            <a:avLst/>
          </a:prstGeom>
        </p:spPr>
      </p:pic>
    </p:spTree>
    <p:extLst>
      <p:ext uri="{BB962C8B-B14F-4D97-AF65-F5344CB8AC3E}">
        <p14:creationId xmlns:p14="http://schemas.microsoft.com/office/powerpoint/2010/main" val="40746395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7D1BEA-47AA-70F7-DCF7-3C8EA72B5B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D03900-5EB3-4561-F94E-81BCDE5E0D54}"/>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5CCDFD5F-3869-E157-1CDD-15E7D35888CE}"/>
              </a:ext>
            </a:extLst>
          </p:cNvPr>
          <p:cNvSpPr/>
          <p:nvPr/>
        </p:nvSpPr>
        <p:spPr>
          <a:xfrm>
            <a:off x="202459" y="1510431"/>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D91F9703-3657-E388-D01B-B069108A692C}"/>
              </a:ext>
            </a:extLst>
          </p:cNvPr>
          <p:cNvSpPr/>
          <p:nvPr/>
        </p:nvSpPr>
        <p:spPr>
          <a:xfrm>
            <a:off x="202459" y="2173194"/>
            <a:ext cx="3784749"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7CE7F776-D44E-37DB-1D7C-9EDF7453A1F4}"/>
              </a:ext>
            </a:extLst>
          </p:cNvPr>
          <p:cNvSpPr/>
          <p:nvPr/>
        </p:nvSpPr>
        <p:spPr>
          <a:xfrm>
            <a:off x="202459" y="2835957"/>
            <a:ext cx="3784749"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pic>
        <p:nvPicPr>
          <p:cNvPr id="7" name="Picture 6">
            <a:extLst>
              <a:ext uri="{FF2B5EF4-FFF2-40B4-BE49-F238E27FC236}">
                <a16:creationId xmlns:a16="http://schemas.microsoft.com/office/drawing/2014/main" id="{19CBA881-38EF-F9DE-3FD0-95718570193E}"/>
              </a:ext>
            </a:extLst>
          </p:cNvPr>
          <p:cNvPicPr>
            <a:picLocks noChangeAspect="1"/>
          </p:cNvPicPr>
          <p:nvPr/>
        </p:nvPicPr>
        <p:blipFill>
          <a:blip r:embed="rId3"/>
          <a:stretch>
            <a:fillRect/>
          </a:stretch>
        </p:blipFill>
        <p:spPr>
          <a:xfrm>
            <a:off x="4622949" y="1510431"/>
            <a:ext cx="4014118" cy="4684806"/>
          </a:xfrm>
          <a:prstGeom prst="rect">
            <a:avLst/>
          </a:prstGeom>
        </p:spPr>
      </p:pic>
      <p:pic>
        <p:nvPicPr>
          <p:cNvPr id="9" name="Picture 8">
            <a:extLst>
              <a:ext uri="{FF2B5EF4-FFF2-40B4-BE49-F238E27FC236}">
                <a16:creationId xmlns:a16="http://schemas.microsoft.com/office/drawing/2014/main" id="{4AA2CD66-D3F2-5452-71D6-0881BF2E5F7D}"/>
              </a:ext>
            </a:extLst>
          </p:cNvPr>
          <p:cNvPicPr>
            <a:picLocks noChangeAspect="1"/>
          </p:cNvPicPr>
          <p:nvPr/>
        </p:nvPicPr>
        <p:blipFill>
          <a:blip r:embed="rId4"/>
          <a:stretch>
            <a:fillRect/>
          </a:stretch>
        </p:blipFill>
        <p:spPr>
          <a:xfrm>
            <a:off x="4436443" y="2020187"/>
            <a:ext cx="6344535" cy="3639058"/>
          </a:xfrm>
          <a:prstGeom prst="rect">
            <a:avLst/>
          </a:prstGeom>
        </p:spPr>
      </p:pic>
    </p:spTree>
    <p:extLst>
      <p:ext uri="{BB962C8B-B14F-4D97-AF65-F5344CB8AC3E}">
        <p14:creationId xmlns:p14="http://schemas.microsoft.com/office/powerpoint/2010/main" val="380046828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p:cTn id="6" dur="indefinite"/>
                                        <p:tgtEl>
                                          <p:spTgt spid="7"/>
                                        </p:tgtEl>
                                        <p:attrNameLst>
                                          <p:attrName>style.opacity</p:attrName>
                                        </p:attrNameLst>
                                      </p:cBhvr>
                                      <p:to>
                                        <p:strVal val="0.25"/>
                                      </p:to>
                                    </p:set>
                                    <p:animEffect filter="image" prLst="opacity: 0.25">
                                      <p:cBhvr rctx="IE">
                                        <p:cTn id="7" dur="indefinite"/>
                                        <p:tgtEl>
                                          <p:spTgt spid="7"/>
                                        </p:tgtEl>
                                      </p:cBhvr>
                                    </p:animEffect>
                                  </p:childTnLst>
                                </p:cTn>
                              </p:par>
                              <p:par>
                                <p:cTn id="8" presetID="53" presetClass="entr" presetSubtype="16"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ED2909-DC63-6556-E165-1386A584C4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FAFC8-597B-E1C1-5DB2-A494E3FEBF6E}"/>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F8B1AC5B-215D-FB65-8310-C42C7B5C67AC}"/>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6AB38739-6BE7-DBD9-4C17-F2977B590CB7}"/>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84DF8CB6-9DD5-2345-8D0D-B9F1ABF6068A}"/>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5" name="Rectangle: Rounded Corners 4">
            <a:extLst>
              <a:ext uri="{FF2B5EF4-FFF2-40B4-BE49-F238E27FC236}">
                <a16:creationId xmlns:a16="http://schemas.microsoft.com/office/drawing/2014/main" id="{9EFC44AC-E009-989E-F378-72EAE7137227}"/>
              </a:ext>
            </a:extLst>
          </p:cNvPr>
          <p:cNvSpPr/>
          <p:nvPr/>
        </p:nvSpPr>
        <p:spPr>
          <a:xfrm>
            <a:off x="147274" y="3512288"/>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Consumer</a:t>
            </a:r>
          </a:p>
        </p:txBody>
      </p:sp>
      <p:pic>
        <p:nvPicPr>
          <p:cNvPr id="9" name="Picture 8">
            <a:extLst>
              <a:ext uri="{FF2B5EF4-FFF2-40B4-BE49-F238E27FC236}">
                <a16:creationId xmlns:a16="http://schemas.microsoft.com/office/drawing/2014/main" id="{52C1753F-E17D-2BD2-42A3-3FC04CBCEAAE}"/>
              </a:ext>
            </a:extLst>
          </p:cNvPr>
          <p:cNvPicPr>
            <a:picLocks noChangeAspect="1"/>
          </p:cNvPicPr>
          <p:nvPr/>
        </p:nvPicPr>
        <p:blipFill>
          <a:blip r:embed="rId3"/>
          <a:stretch>
            <a:fillRect/>
          </a:stretch>
        </p:blipFill>
        <p:spPr>
          <a:xfrm>
            <a:off x="4678132" y="1510431"/>
            <a:ext cx="4479533" cy="4723041"/>
          </a:xfrm>
          <a:prstGeom prst="rect">
            <a:avLst/>
          </a:prstGeom>
        </p:spPr>
      </p:pic>
    </p:spTree>
    <p:extLst>
      <p:ext uri="{BB962C8B-B14F-4D97-AF65-F5344CB8AC3E}">
        <p14:creationId xmlns:p14="http://schemas.microsoft.com/office/powerpoint/2010/main" val="225158255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CDE280-8313-A5E1-8DDE-53AAB6B930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0BB7D4-27B8-FB62-8278-9D0B1F1310E0}"/>
              </a:ext>
            </a:extLst>
          </p:cNvPr>
          <p:cNvSpPr>
            <a:spLocks noGrp="1"/>
          </p:cNvSpPr>
          <p:nvPr>
            <p:ph type="title"/>
          </p:nvPr>
        </p:nvSpPr>
        <p:spPr/>
        <p:txBody>
          <a:bodyPr/>
          <a:lstStyle/>
          <a:p>
            <a:r>
              <a:rPr lang="en-US" dirty="0"/>
              <a:t>Demonstration</a:t>
            </a:r>
          </a:p>
        </p:txBody>
      </p:sp>
      <p:sp>
        <p:nvSpPr>
          <p:cNvPr id="3" name="Rectangle: Rounded Corners 2">
            <a:extLst>
              <a:ext uri="{FF2B5EF4-FFF2-40B4-BE49-F238E27FC236}">
                <a16:creationId xmlns:a16="http://schemas.microsoft.com/office/drawing/2014/main" id="{8EC06C18-0739-A86D-4B00-A3ABABF272BC}"/>
              </a:ext>
            </a:extLst>
          </p:cNvPr>
          <p:cNvSpPr/>
          <p:nvPr/>
        </p:nvSpPr>
        <p:spPr>
          <a:xfrm>
            <a:off x="147275" y="1510431"/>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Namespace</a:t>
            </a:r>
          </a:p>
        </p:txBody>
      </p:sp>
      <p:sp>
        <p:nvSpPr>
          <p:cNvPr id="6" name="Rectangle: Rounded Corners 5">
            <a:extLst>
              <a:ext uri="{FF2B5EF4-FFF2-40B4-BE49-F238E27FC236}">
                <a16:creationId xmlns:a16="http://schemas.microsoft.com/office/drawing/2014/main" id="{5E03251E-0DA4-5864-9269-7F15E289F002}"/>
              </a:ext>
            </a:extLst>
          </p:cNvPr>
          <p:cNvSpPr/>
          <p:nvPr/>
        </p:nvSpPr>
        <p:spPr>
          <a:xfrm>
            <a:off x="147275" y="2173194"/>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the Message Queue</a:t>
            </a:r>
          </a:p>
        </p:txBody>
      </p:sp>
      <p:sp>
        <p:nvSpPr>
          <p:cNvPr id="4" name="Rectangle: Rounded Corners 3">
            <a:extLst>
              <a:ext uri="{FF2B5EF4-FFF2-40B4-BE49-F238E27FC236}">
                <a16:creationId xmlns:a16="http://schemas.microsoft.com/office/drawing/2014/main" id="{AA9595AC-9AE0-A49E-A549-2A81AA16C55E}"/>
              </a:ext>
            </a:extLst>
          </p:cNvPr>
          <p:cNvSpPr/>
          <p:nvPr/>
        </p:nvSpPr>
        <p:spPr>
          <a:xfrm>
            <a:off x="147275" y="2835957"/>
            <a:ext cx="3839934"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a Message Producer</a:t>
            </a:r>
          </a:p>
        </p:txBody>
      </p:sp>
      <p:sp>
        <p:nvSpPr>
          <p:cNvPr id="5" name="Rectangle: Rounded Corners 4">
            <a:extLst>
              <a:ext uri="{FF2B5EF4-FFF2-40B4-BE49-F238E27FC236}">
                <a16:creationId xmlns:a16="http://schemas.microsoft.com/office/drawing/2014/main" id="{0BF3B4A2-29A4-B4F4-F1F4-B60C5945FEA0}"/>
              </a:ext>
            </a:extLst>
          </p:cNvPr>
          <p:cNvSpPr/>
          <p:nvPr/>
        </p:nvSpPr>
        <p:spPr>
          <a:xfrm>
            <a:off x="147274" y="3512288"/>
            <a:ext cx="3839933" cy="509756"/>
          </a:xfrm>
          <a:prstGeom prst="roundRect">
            <a:avLst/>
          </a:prstGeom>
          <a:solidFill>
            <a:srgbClr val="FBBF24">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Create Competing Consumers</a:t>
            </a:r>
          </a:p>
        </p:txBody>
      </p:sp>
      <p:sp>
        <p:nvSpPr>
          <p:cNvPr id="8" name="Rectangle: Rounded Corners 7">
            <a:extLst>
              <a:ext uri="{FF2B5EF4-FFF2-40B4-BE49-F238E27FC236}">
                <a16:creationId xmlns:a16="http://schemas.microsoft.com/office/drawing/2014/main" id="{ED5782E8-9551-F3DC-5E10-355042E40795}"/>
              </a:ext>
            </a:extLst>
          </p:cNvPr>
          <p:cNvSpPr/>
          <p:nvPr/>
        </p:nvSpPr>
        <p:spPr>
          <a:xfrm>
            <a:off x="147273" y="4188619"/>
            <a:ext cx="3839933" cy="509756"/>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300" b="1" dirty="0"/>
              <a:t>Run the Demo</a:t>
            </a:r>
          </a:p>
        </p:txBody>
      </p:sp>
      <p:pic>
        <p:nvPicPr>
          <p:cNvPr id="10" name="Picture 9">
            <a:extLst>
              <a:ext uri="{FF2B5EF4-FFF2-40B4-BE49-F238E27FC236}">
                <a16:creationId xmlns:a16="http://schemas.microsoft.com/office/drawing/2014/main" id="{D805C24A-76A8-3ED9-D5F9-8B44FBDDABE3}"/>
              </a:ext>
            </a:extLst>
          </p:cNvPr>
          <p:cNvPicPr>
            <a:picLocks noChangeAspect="1"/>
          </p:cNvPicPr>
          <p:nvPr/>
        </p:nvPicPr>
        <p:blipFill>
          <a:blip r:embed="rId3"/>
          <a:stretch>
            <a:fillRect/>
          </a:stretch>
        </p:blipFill>
        <p:spPr>
          <a:xfrm>
            <a:off x="4222844" y="1690688"/>
            <a:ext cx="3729354" cy="2898006"/>
          </a:xfrm>
          <a:prstGeom prst="rect">
            <a:avLst/>
          </a:prstGeom>
        </p:spPr>
      </p:pic>
      <p:pic>
        <p:nvPicPr>
          <p:cNvPr id="13" name="Picture 12">
            <a:extLst>
              <a:ext uri="{FF2B5EF4-FFF2-40B4-BE49-F238E27FC236}">
                <a16:creationId xmlns:a16="http://schemas.microsoft.com/office/drawing/2014/main" id="{D02A63AB-8B9C-E38B-85BA-D8AAA66A219F}"/>
              </a:ext>
            </a:extLst>
          </p:cNvPr>
          <p:cNvPicPr>
            <a:picLocks noChangeAspect="1"/>
          </p:cNvPicPr>
          <p:nvPr/>
        </p:nvPicPr>
        <p:blipFill>
          <a:blip r:embed="rId4"/>
          <a:stretch>
            <a:fillRect/>
          </a:stretch>
        </p:blipFill>
        <p:spPr>
          <a:xfrm>
            <a:off x="8187833" y="1641832"/>
            <a:ext cx="3782044" cy="2898006"/>
          </a:xfrm>
          <a:prstGeom prst="rect">
            <a:avLst/>
          </a:prstGeom>
        </p:spPr>
      </p:pic>
      <p:pic>
        <p:nvPicPr>
          <p:cNvPr id="16" name="Picture 15">
            <a:extLst>
              <a:ext uri="{FF2B5EF4-FFF2-40B4-BE49-F238E27FC236}">
                <a16:creationId xmlns:a16="http://schemas.microsoft.com/office/drawing/2014/main" id="{CD9B660E-9482-B384-35C7-FABBE320D67E}"/>
              </a:ext>
            </a:extLst>
          </p:cNvPr>
          <p:cNvPicPr>
            <a:picLocks noChangeAspect="1"/>
          </p:cNvPicPr>
          <p:nvPr/>
        </p:nvPicPr>
        <p:blipFill>
          <a:blip r:embed="rId5"/>
          <a:stretch>
            <a:fillRect/>
          </a:stretch>
        </p:blipFill>
        <p:spPr>
          <a:xfrm>
            <a:off x="4231323" y="1690688"/>
            <a:ext cx="3729354" cy="2898007"/>
          </a:xfrm>
          <a:prstGeom prst="rect">
            <a:avLst/>
          </a:prstGeom>
        </p:spPr>
      </p:pic>
      <p:pic>
        <p:nvPicPr>
          <p:cNvPr id="19" name="Picture 18">
            <a:extLst>
              <a:ext uri="{FF2B5EF4-FFF2-40B4-BE49-F238E27FC236}">
                <a16:creationId xmlns:a16="http://schemas.microsoft.com/office/drawing/2014/main" id="{4C55E112-B691-7655-EBE4-AD15D0AD150D}"/>
              </a:ext>
            </a:extLst>
          </p:cNvPr>
          <p:cNvPicPr>
            <a:picLocks noChangeAspect="1"/>
          </p:cNvPicPr>
          <p:nvPr/>
        </p:nvPicPr>
        <p:blipFill>
          <a:blip r:embed="rId6"/>
          <a:stretch>
            <a:fillRect/>
          </a:stretch>
        </p:blipFill>
        <p:spPr>
          <a:xfrm>
            <a:off x="8196312" y="1666260"/>
            <a:ext cx="3782046" cy="2898007"/>
          </a:xfrm>
          <a:prstGeom prst="rect">
            <a:avLst/>
          </a:prstGeom>
        </p:spPr>
      </p:pic>
      <p:pic>
        <p:nvPicPr>
          <p:cNvPr id="21" name="Picture 20">
            <a:extLst>
              <a:ext uri="{FF2B5EF4-FFF2-40B4-BE49-F238E27FC236}">
                <a16:creationId xmlns:a16="http://schemas.microsoft.com/office/drawing/2014/main" id="{304EDA62-7086-B924-0AEB-46C05FE83840}"/>
              </a:ext>
            </a:extLst>
          </p:cNvPr>
          <p:cNvPicPr>
            <a:picLocks noChangeAspect="1"/>
          </p:cNvPicPr>
          <p:nvPr/>
        </p:nvPicPr>
        <p:blipFill>
          <a:blip r:embed="rId7"/>
          <a:stretch>
            <a:fillRect/>
          </a:stretch>
        </p:blipFill>
        <p:spPr>
          <a:xfrm>
            <a:off x="8187830" y="1694421"/>
            <a:ext cx="3729354" cy="2857632"/>
          </a:xfrm>
          <a:prstGeom prst="rect">
            <a:avLst/>
          </a:prstGeom>
        </p:spPr>
      </p:pic>
    </p:spTree>
    <p:extLst>
      <p:ext uri="{BB962C8B-B14F-4D97-AF65-F5344CB8AC3E}">
        <p14:creationId xmlns:p14="http://schemas.microsoft.com/office/powerpoint/2010/main" val="370104693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3B74FA-3B0F-803D-73C3-AE2EE6DE61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A3E7BA-CB3F-9DA6-B79E-3C4AF103BE75}"/>
              </a:ext>
            </a:extLst>
          </p:cNvPr>
          <p:cNvSpPr>
            <a:spLocks noGrp="1"/>
          </p:cNvSpPr>
          <p:nvPr>
            <p:ph type="title"/>
          </p:nvPr>
        </p:nvSpPr>
        <p:spPr/>
        <p:txBody>
          <a:bodyPr/>
          <a:lstStyle/>
          <a:p>
            <a:r>
              <a:rPr lang="en-US" dirty="0"/>
              <a:t>Key Points to Remember</a:t>
            </a:r>
          </a:p>
        </p:txBody>
      </p:sp>
      <p:sp>
        <p:nvSpPr>
          <p:cNvPr id="3" name="Content Placeholder 2">
            <a:extLst>
              <a:ext uri="{FF2B5EF4-FFF2-40B4-BE49-F238E27FC236}">
                <a16:creationId xmlns:a16="http://schemas.microsoft.com/office/drawing/2014/main" id="{F84B3B4E-1A6D-DF5E-FD8B-D708D34B60EE}"/>
              </a:ext>
            </a:extLst>
          </p:cNvPr>
          <p:cNvSpPr>
            <a:spLocks noGrp="1"/>
          </p:cNvSpPr>
          <p:nvPr>
            <p:ph idx="1"/>
          </p:nvPr>
        </p:nvSpPr>
        <p:spPr/>
        <p:txBody>
          <a:bodyPr/>
          <a:lstStyle/>
          <a:p>
            <a:pPr>
              <a:spcAft>
                <a:spcPts val="1800"/>
              </a:spcAft>
            </a:pPr>
            <a:r>
              <a:rPr lang="en-US" dirty="0"/>
              <a:t>Supports flexible and dynamic routing of messages.</a:t>
            </a:r>
          </a:p>
          <a:p>
            <a:pPr>
              <a:spcAft>
                <a:spcPts val="1800"/>
              </a:spcAft>
            </a:pPr>
            <a:r>
              <a:rPr lang="en-US" dirty="0"/>
              <a:t>Enhances system scalability and load balancing.</a:t>
            </a:r>
          </a:p>
          <a:p>
            <a:pPr>
              <a:spcAft>
                <a:spcPts val="1800"/>
              </a:spcAft>
            </a:pPr>
            <a:r>
              <a:rPr lang="en-US" dirty="0"/>
              <a:t>Facilitates efficient organization and management of message flows.</a:t>
            </a:r>
          </a:p>
        </p:txBody>
      </p:sp>
    </p:spTree>
    <p:extLst>
      <p:ext uri="{BB962C8B-B14F-4D97-AF65-F5344CB8AC3E}">
        <p14:creationId xmlns:p14="http://schemas.microsoft.com/office/powerpoint/2010/main" val="10679983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F4A2C5-0223-AC0F-B26C-FE0E66E4F3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E85E8E-7BE9-6CCC-1BDA-06FE0FD7E250}"/>
              </a:ext>
            </a:extLst>
          </p:cNvPr>
          <p:cNvSpPr>
            <a:spLocks noGrp="1"/>
          </p:cNvSpPr>
          <p:nvPr>
            <p:ph type="title"/>
          </p:nvPr>
        </p:nvSpPr>
        <p:spPr/>
        <p:txBody>
          <a:bodyPr/>
          <a:lstStyle/>
          <a:p>
            <a:r>
              <a:rPr lang="en-US" dirty="0"/>
              <a:t>Dead Letter Queues</a:t>
            </a:r>
          </a:p>
        </p:txBody>
      </p:sp>
      <p:sp>
        <p:nvSpPr>
          <p:cNvPr id="3" name="Text Placeholder 2">
            <a:extLst>
              <a:ext uri="{FF2B5EF4-FFF2-40B4-BE49-F238E27FC236}">
                <a16:creationId xmlns:a16="http://schemas.microsoft.com/office/drawing/2014/main" id="{7F4B1A96-8C96-A29A-4B85-75105C5F0F83}"/>
              </a:ext>
            </a:extLst>
          </p:cNvPr>
          <p:cNvSpPr>
            <a:spLocks noGrp="1"/>
          </p:cNvSpPr>
          <p:nvPr>
            <p:ph type="body" idx="1"/>
          </p:nvPr>
        </p:nvSpPr>
        <p:spPr/>
        <p:txBody>
          <a:bodyPr/>
          <a:lstStyle/>
          <a:p>
            <a:r>
              <a:rPr lang="en-US" dirty="0">
                <a:solidFill>
                  <a:srgbClr val="094843"/>
                </a:solidFill>
              </a:rPr>
              <a:t>Routing and Processing</a:t>
            </a:r>
          </a:p>
        </p:txBody>
      </p:sp>
    </p:spTree>
    <p:extLst>
      <p:ext uri="{BB962C8B-B14F-4D97-AF65-F5344CB8AC3E}">
        <p14:creationId xmlns:p14="http://schemas.microsoft.com/office/powerpoint/2010/main" val="18053698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96DD6-186D-1816-6359-27074A5E58B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DB2D47-41A4-22B3-C957-509815ABFFF4}"/>
              </a:ext>
            </a:extLst>
          </p:cNvPr>
          <p:cNvSpPr>
            <a:spLocks noGrp="1"/>
          </p:cNvSpPr>
          <p:nvPr>
            <p:ph type="title"/>
          </p:nvPr>
        </p:nvSpPr>
        <p:spPr/>
        <p:txBody>
          <a:bodyPr/>
          <a:lstStyle/>
          <a:p>
            <a:r>
              <a:rPr lang="en-US" dirty="0"/>
              <a:t>What are Dead Letter Queues</a:t>
            </a:r>
          </a:p>
        </p:txBody>
      </p:sp>
      <p:sp>
        <p:nvSpPr>
          <p:cNvPr id="4" name="Rectangle: Rounded Corners 3">
            <a:extLst>
              <a:ext uri="{FF2B5EF4-FFF2-40B4-BE49-F238E27FC236}">
                <a16:creationId xmlns:a16="http://schemas.microsoft.com/office/drawing/2014/main" id="{D0D03EBA-B478-7748-89C2-28B5FBB67AEE}"/>
              </a:ext>
            </a:extLst>
          </p:cNvPr>
          <p:cNvSpPr/>
          <p:nvPr/>
        </p:nvSpPr>
        <p:spPr>
          <a:xfrm>
            <a:off x="1200382"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Secondary queue of </a:t>
            </a:r>
            <a:r>
              <a:rPr lang="en-US" sz="2800" dirty="0" err="1"/>
              <a:t>unprocessable</a:t>
            </a:r>
            <a:r>
              <a:rPr lang="en-US" sz="2800" dirty="0"/>
              <a:t> messages</a:t>
            </a:r>
          </a:p>
        </p:txBody>
      </p:sp>
      <p:sp>
        <p:nvSpPr>
          <p:cNvPr id="5" name="Rectangle: Rounded Corners 4">
            <a:extLst>
              <a:ext uri="{FF2B5EF4-FFF2-40B4-BE49-F238E27FC236}">
                <a16:creationId xmlns:a16="http://schemas.microsoft.com/office/drawing/2014/main" id="{0FA04A00-7F46-5CD3-2D5F-DD1D979C8EA0}"/>
              </a:ext>
            </a:extLst>
          </p:cNvPr>
          <p:cNvSpPr/>
          <p:nvPr/>
        </p:nvSpPr>
        <p:spPr>
          <a:xfrm>
            <a:off x="6917240" y="2680011"/>
            <a:ext cx="4074377" cy="1497978"/>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t>Isolate problematic messages</a:t>
            </a:r>
          </a:p>
        </p:txBody>
      </p:sp>
    </p:spTree>
    <p:extLst>
      <p:ext uri="{BB962C8B-B14F-4D97-AF65-F5344CB8AC3E}">
        <p14:creationId xmlns:p14="http://schemas.microsoft.com/office/powerpoint/2010/main" val="278764759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723236-A1F3-145D-E924-D26ECDD023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CA8679-605C-8719-9849-44FCA20FDEF8}"/>
              </a:ext>
            </a:extLst>
          </p:cNvPr>
          <p:cNvSpPr>
            <a:spLocks noGrp="1"/>
          </p:cNvSpPr>
          <p:nvPr>
            <p:ph type="title"/>
          </p:nvPr>
        </p:nvSpPr>
        <p:spPr/>
        <p:txBody>
          <a:bodyPr/>
          <a:lstStyle/>
          <a:p>
            <a:r>
              <a:rPr lang="en-US" dirty="0"/>
              <a:t>Key Components &amp; Flow</a:t>
            </a:r>
          </a:p>
        </p:txBody>
      </p:sp>
      <p:cxnSp>
        <p:nvCxnSpPr>
          <p:cNvPr id="10" name="Straight Arrow Connector 9">
            <a:extLst>
              <a:ext uri="{FF2B5EF4-FFF2-40B4-BE49-F238E27FC236}">
                <a16:creationId xmlns:a16="http://schemas.microsoft.com/office/drawing/2014/main" id="{D6715865-DDE5-32DD-1DFA-23784E4741CC}"/>
              </a:ext>
            </a:extLst>
          </p:cNvPr>
          <p:cNvCxnSpPr>
            <a:cxnSpLocks/>
            <a:stCxn id="7" idx="6"/>
            <a:endCxn id="6" idx="1"/>
          </p:cNvCxnSpPr>
          <p:nvPr/>
        </p:nvCxnSpPr>
        <p:spPr>
          <a:xfrm>
            <a:off x="1748578" y="3669427"/>
            <a:ext cx="1002060"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BE99E50-2842-6485-D3D6-043E564142ED}"/>
              </a:ext>
            </a:extLst>
          </p:cNvPr>
          <p:cNvCxnSpPr>
            <a:cxnSpLocks/>
            <a:stCxn id="6" idx="3"/>
            <a:endCxn id="20" idx="2"/>
          </p:cNvCxnSpPr>
          <p:nvPr/>
        </p:nvCxnSpPr>
        <p:spPr>
          <a:xfrm flipV="1">
            <a:off x="8216241" y="3669427"/>
            <a:ext cx="1002059" cy="1221"/>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C55A1CCB-9E84-90B6-9B36-905139BA4530}"/>
              </a:ext>
            </a:extLst>
          </p:cNvPr>
          <p:cNvGrpSpPr/>
          <p:nvPr/>
        </p:nvGrpSpPr>
        <p:grpSpPr>
          <a:xfrm>
            <a:off x="838200" y="2109876"/>
            <a:ext cx="9316543" cy="1903043"/>
            <a:chOff x="838200" y="2109876"/>
            <a:chExt cx="9316543" cy="1903043"/>
          </a:xfrm>
        </p:grpSpPr>
        <p:sp>
          <p:nvSpPr>
            <p:cNvPr id="7" name="Oval 6">
              <a:extLst>
                <a:ext uri="{FF2B5EF4-FFF2-40B4-BE49-F238E27FC236}">
                  <a16:creationId xmlns:a16="http://schemas.microsoft.com/office/drawing/2014/main" id="{1C900DA0-5983-B7D4-8753-158540B7C7CF}"/>
                </a:ext>
              </a:extLst>
            </p:cNvPr>
            <p:cNvSpPr/>
            <p:nvPr/>
          </p:nvSpPr>
          <p:spPr>
            <a:xfrm>
              <a:off x="1018953"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14" name="TextBox 13">
              <a:extLst>
                <a:ext uri="{FF2B5EF4-FFF2-40B4-BE49-F238E27FC236}">
                  <a16:creationId xmlns:a16="http://schemas.microsoft.com/office/drawing/2014/main" id="{3AEDE23B-FF89-5C93-475A-DCA83B4B6A32}"/>
                </a:ext>
              </a:extLst>
            </p:cNvPr>
            <p:cNvSpPr txBox="1"/>
            <p:nvPr/>
          </p:nvSpPr>
          <p:spPr>
            <a:xfrm>
              <a:off x="838200" y="2819241"/>
              <a:ext cx="1038554" cy="369332"/>
            </a:xfrm>
            <a:prstGeom prst="rect">
              <a:avLst/>
            </a:prstGeom>
            <a:noFill/>
          </p:spPr>
          <p:txBody>
            <a:bodyPr wrap="none" rtlCol="0">
              <a:spAutoFit/>
            </a:bodyPr>
            <a:lstStyle/>
            <a:p>
              <a:r>
                <a:rPr lang="en-US" dirty="0"/>
                <a:t>Producer</a:t>
              </a:r>
            </a:p>
          </p:txBody>
        </p:sp>
        <p:sp>
          <p:nvSpPr>
            <p:cNvPr id="6" name="Rectangle: Rounded Corners 5">
              <a:extLst>
                <a:ext uri="{FF2B5EF4-FFF2-40B4-BE49-F238E27FC236}">
                  <a16:creationId xmlns:a16="http://schemas.microsoft.com/office/drawing/2014/main" id="{2FEA9F52-FE78-4D5A-397D-9DBA2BC4324A}"/>
                </a:ext>
              </a:extLst>
            </p:cNvPr>
            <p:cNvSpPr/>
            <p:nvPr/>
          </p:nvSpPr>
          <p:spPr>
            <a:xfrm>
              <a:off x="2750638" y="3388747"/>
              <a:ext cx="5465603" cy="563802"/>
            </a:xfrm>
            <a:prstGeom prst="round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5" name="TextBox 14">
              <a:extLst>
                <a:ext uri="{FF2B5EF4-FFF2-40B4-BE49-F238E27FC236}">
                  <a16:creationId xmlns:a16="http://schemas.microsoft.com/office/drawing/2014/main" id="{414DFF7E-E185-DA0A-C6D4-E395FFDCFD04}"/>
                </a:ext>
              </a:extLst>
            </p:cNvPr>
            <p:cNvSpPr txBox="1"/>
            <p:nvPr/>
          </p:nvSpPr>
          <p:spPr>
            <a:xfrm>
              <a:off x="4637053" y="2986443"/>
              <a:ext cx="1692771" cy="369332"/>
            </a:xfrm>
            <a:prstGeom prst="rect">
              <a:avLst/>
            </a:prstGeom>
            <a:noFill/>
          </p:spPr>
          <p:txBody>
            <a:bodyPr wrap="none" rtlCol="0">
              <a:spAutoFit/>
            </a:bodyPr>
            <a:lstStyle/>
            <a:p>
              <a:r>
                <a:rPr lang="en-US" dirty="0"/>
                <a:t>Message Queue</a:t>
              </a:r>
            </a:p>
          </p:txBody>
        </p:sp>
        <p:sp>
          <p:nvSpPr>
            <p:cNvPr id="20" name="Oval 19">
              <a:extLst>
                <a:ext uri="{FF2B5EF4-FFF2-40B4-BE49-F238E27FC236}">
                  <a16:creationId xmlns:a16="http://schemas.microsoft.com/office/drawing/2014/main" id="{CEC38D94-77FA-D577-7EA2-CDBA1B7D9DBE}"/>
                </a:ext>
              </a:extLst>
            </p:cNvPr>
            <p:cNvSpPr/>
            <p:nvPr/>
          </p:nvSpPr>
          <p:spPr>
            <a:xfrm>
              <a:off x="9218300" y="3325934"/>
              <a:ext cx="729625" cy="6869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a:p>
          </p:txBody>
        </p:sp>
        <p:sp>
          <p:nvSpPr>
            <p:cNvPr id="68" name="Rectangle: Rounded Corners 67">
              <a:extLst>
                <a:ext uri="{FF2B5EF4-FFF2-40B4-BE49-F238E27FC236}">
                  <a16:creationId xmlns:a16="http://schemas.microsoft.com/office/drawing/2014/main" id="{D4553C73-5F86-FCBB-708C-F7D7CDD93D35}"/>
                </a:ext>
              </a:extLst>
            </p:cNvPr>
            <p:cNvSpPr/>
            <p:nvPr/>
          </p:nvSpPr>
          <p:spPr>
            <a:xfrm>
              <a:off x="2750639" y="2109876"/>
              <a:ext cx="5555880" cy="445613"/>
            </a:xfrm>
            <a:prstGeom prst="roundRect">
              <a:avLst/>
            </a:prstGeom>
            <a:solidFill>
              <a:srgbClr val="7030A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Message Broker</a:t>
              </a:r>
            </a:p>
          </p:txBody>
        </p:sp>
        <p:sp>
          <p:nvSpPr>
            <p:cNvPr id="13" name="TextBox 12">
              <a:extLst>
                <a:ext uri="{FF2B5EF4-FFF2-40B4-BE49-F238E27FC236}">
                  <a16:creationId xmlns:a16="http://schemas.microsoft.com/office/drawing/2014/main" id="{DDEEB6FA-8D39-EC5A-64F5-8BA376E649F2}"/>
                </a:ext>
              </a:extLst>
            </p:cNvPr>
            <p:cNvSpPr txBox="1"/>
            <p:nvPr/>
          </p:nvSpPr>
          <p:spPr>
            <a:xfrm>
              <a:off x="9011481" y="2816262"/>
              <a:ext cx="1143262" cy="369332"/>
            </a:xfrm>
            <a:prstGeom prst="rect">
              <a:avLst/>
            </a:prstGeom>
            <a:noFill/>
          </p:spPr>
          <p:txBody>
            <a:bodyPr wrap="none" rtlCol="0">
              <a:spAutoFit/>
            </a:bodyPr>
            <a:lstStyle/>
            <a:p>
              <a:r>
                <a:rPr lang="en-US" dirty="0"/>
                <a:t>Consumer</a:t>
              </a:r>
            </a:p>
          </p:txBody>
        </p:sp>
      </p:grpSp>
      <p:grpSp>
        <p:nvGrpSpPr>
          <p:cNvPr id="97" name="Group 96">
            <a:extLst>
              <a:ext uri="{FF2B5EF4-FFF2-40B4-BE49-F238E27FC236}">
                <a16:creationId xmlns:a16="http://schemas.microsoft.com/office/drawing/2014/main" id="{1B352B39-D784-0011-AA76-E226E183CD8C}"/>
              </a:ext>
            </a:extLst>
          </p:cNvPr>
          <p:cNvGrpSpPr/>
          <p:nvPr/>
        </p:nvGrpSpPr>
        <p:grpSpPr>
          <a:xfrm>
            <a:off x="2758715" y="4296042"/>
            <a:ext cx="5465603" cy="942458"/>
            <a:chOff x="2758715" y="4296042"/>
            <a:chExt cx="5465603" cy="942458"/>
          </a:xfrm>
        </p:grpSpPr>
        <p:sp>
          <p:nvSpPr>
            <p:cNvPr id="16" name="Rectangle: Rounded Corners 15">
              <a:extLst>
                <a:ext uri="{FF2B5EF4-FFF2-40B4-BE49-F238E27FC236}">
                  <a16:creationId xmlns:a16="http://schemas.microsoft.com/office/drawing/2014/main" id="{960B7F96-D7B3-6E33-900C-BC8FD0D6B67E}"/>
                </a:ext>
              </a:extLst>
            </p:cNvPr>
            <p:cNvSpPr/>
            <p:nvPr/>
          </p:nvSpPr>
          <p:spPr>
            <a:xfrm>
              <a:off x="2758715" y="4296042"/>
              <a:ext cx="5465603" cy="563802"/>
            </a:xfrm>
            <a:prstGeom prst="roundRect">
              <a:avLst/>
            </a:prstGeom>
            <a:solidFill>
              <a:srgbClr val="DC262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CA" dirty="0"/>
            </a:p>
          </p:txBody>
        </p:sp>
        <p:sp>
          <p:nvSpPr>
            <p:cNvPr id="17" name="TextBox 16">
              <a:extLst>
                <a:ext uri="{FF2B5EF4-FFF2-40B4-BE49-F238E27FC236}">
                  <a16:creationId xmlns:a16="http://schemas.microsoft.com/office/drawing/2014/main" id="{BEC03863-1008-A93F-836E-92C02A46B170}"/>
                </a:ext>
              </a:extLst>
            </p:cNvPr>
            <p:cNvSpPr txBox="1"/>
            <p:nvPr/>
          </p:nvSpPr>
          <p:spPr>
            <a:xfrm>
              <a:off x="4545264" y="4869168"/>
              <a:ext cx="1966629" cy="369332"/>
            </a:xfrm>
            <a:prstGeom prst="rect">
              <a:avLst/>
            </a:prstGeom>
            <a:noFill/>
          </p:spPr>
          <p:txBody>
            <a:bodyPr wrap="none" rtlCol="0">
              <a:spAutoFit/>
            </a:bodyPr>
            <a:lstStyle/>
            <a:p>
              <a:r>
                <a:rPr lang="en-US" dirty="0"/>
                <a:t>Dead Letter Queue</a:t>
              </a:r>
            </a:p>
          </p:txBody>
        </p:sp>
      </p:grpSp>
      <p:pic>
        <p:nvPicPr>
          <p:cNvPr id="22" name="Picture 21" descr="Free Envelope Clipart Black And White, Download Free Envelope Clipart Black  And White png images, Free ClipArts on Clipart Library">
            <a:extLst>
              <a:ext uri="{FF2B5EF4-FFF2-40B4-BE49-F238E27FC236}">
                <a16:creationId xmlns:a16="http://schemas.microsoft.com/office/drawing/2014/main" id="{BF95438F-DB0B-E19D-F488-C7F3B48725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descr="Free Envelope Clipart Black And White, Download Free Envelope Clipart Black  And White png images, Free ClipArts on Clipart Library">
            <a:extLst>
              <a:ext uri="{FF2B5EF4-FFF2-40B4-BE49-F238E27FC236}">
                <a16:creationId xmlns:a16="http://schemas.microsoft.com/office/drawing/2014/main" id="{0A1CF6F4-05E6-CE61-E34F-D4066E332D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620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Free Envelope Clipart Black And White, Download Free Envelope Clipart Black  And White png images, Free ClipArts on Clipart Library">
            <a:extLst>
              <a:ext uri="{FF2B5EF4-FFF2-40B4-BE49-F238E27FC236}">
                <a16:creationId xmlns:a16="http://schemas.microsoft.com/office/drawing/2014/main" id="{3687380E-59D4-4D57-FBAF-90A312564F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25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Free Envelope Clipart Black And White, Download Free Envelope Clipart Black  And White png images, Free ClipArts on Clipart Library">
            <a:extLst>
              <a:ext uri="{FF2B5EF4-FFF2-40B4-BE49-F238E27FC236}">
                <a16:creationId xmlns:a16="http://schemas.microsoft.com/office/drawing/2014/main" id="{4EB715FA-3B9F-15EB-4622-16526AD4D060}"/>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525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7" descr="Free Envelope Clipart Black And White, Download Free Envelope Clipart Black  And White png images, Free ClipArts on Clipart Library">
            <a:extLst>
              <a:ext uri="{FF2B5EF4-FFF2-40B4-BE49-F238E27FC236}">
                <a16:creationId xmlns:a16="http://schemas.microsoft.com/office/drawing/2014/main" id="{DEA0F561-14A6-20F2-CDE1-B9E99323FA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descr="Free Envelope Clipart Black And White, Download Free Envelope Clipart Black  And White png images, Free ClipArts on Clipart Library">
            <a:extLst>
              <a:ext uri="{FF2B5EF4-FFF2-40B4-BE49-F238E27FC236}">
                <a16:creationId xmlns:a16="http://schemas.microsoft.com/office/drawing/2014/main" id="{280FD819-34A2-89EF-D968-17CE99C7E9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27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descr="Free Envelope Clipart Black And White, Download Free Envelope Clipart Black  And White png images, Free ClipArts on Clipart Library">
            <a:extLst>
              <a:ext uri="{FF2B5EF4-FFF2-40B4-BE49-F238E27FC236}">
                <a16:creationId xmlns:a16="http://schemas.microsoft.com/office/drawing/2014/main" id="{3D34C257-982A-96F0-A7E2-E37EFE4863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53" descr="Free Envelope Clipart Black And White, Download Free Envelope Clipart Black  And White png images, Free ClipArts on Clipart Library">
            <a:extLst>
              <a:ext uri="{FF2B5EF4-FFF2-40B4-BE49-F238E27FC236}">
                <a16:creationId xmlns:a16="http://schemas.microsoft.com/office/drawing/2014/main" id="{F909A586-CD80-1549-C81A-48A2FF89C9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4301"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54" descr="Free Envelope Clipart Black And White, Download Free Envelope Clipart Black  And White png images, Free ClipArts on Clipart Library">
            <a:extLst>
              <a:ext uri="{FF2B5EF4-FFF2-40B4-BE49-F238E27FC236}">
                <a16:creationId xmlns:a16="http://schemas.microsoft.com/office/drawing/2014/main" id="{D4C1401B-3996-3F32-A7D5-DB349AC68F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descr="Free Envelope Clipart Black And White, Download Free Envelope Clipart Black  And White png images, Free ClipArts on Clipart Library">
            <a:extLst>
              <a:ext uri="{FF2B5EF4-FFF2-40B4-BE49-F238E27FC236}">
                <a16:creationId xmlns:a16="http://schemas.microsoft.com/office/drawing/2014/main" id="{7C75DA6F-C8F2-7763-10C3-8D9229375C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628"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57" descr="Free Envelope Clipart Black And White, Download Free Envelope Clipart Black  And White png images, Free ClipArts on Clipart Library">
            <a:extLst>
              <a:ext uri="{FF2B5EF4-FFF2-40B4-BE49-F238E27FC236}">
                <a16:creationId xmlns:a16="http://schemas.microsoft.com/office/drawing/2014/main" id="{2A8CAC5C-8291-DF61-CDA3-4B0FC48042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5918"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Free Envelope Clipart Black And White, Download Free Envelope Clipart Black  And White png images, Free ClipArts on Clipart Library">
            <a:extLst>
              <a:ext uri="{FF2B5EF4-FFF2-40B4-BE49-F238E27FC236}">
                <a16:creationId xmlns:a16="http://schemas.microsoft.com/office/drawing/2014/main" id="{F7F4A03E-B45E-47DE-14F5-8D74344C0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44382"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descr="Free Envelope Clipart Black And White, Download Free Envelope Clipart Black  And White png images, Free ClipArts on Clipart Library">
            <a:extLst>
              <a:ext uri="{FF2B5EF4-FFF2-40B4-BE49-F238E27FC236}">
                <a16:creationId xmlns:a16="http://schemas.microsoft.com/office/drawing/2014/main" id="{C3A3AB87-4E42-9F2B-1617-0D1B32D99E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906" y="349660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Free Envelope Clipart Black And White, Download Free Envelope Clipart Black  And White png images, Free ClipArts on Clipart Library">
            <a:extLst>
              <a:ext uri="{FF2B5EF4-FFF2-40B4-BE49-F238E27FC236}">
                <a16:creationId xmlns:a16="http://schemas.microsoft.com/office/drawing/2014/main" id="{8A3539CF-E98F-0AD0-1A06-9B1EBDBEA5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709"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1" descr="Free Envelope Clipart Black And White, Download Free Envelope Clipart Black  And White png images, Free ClipArts on Clipart Library">
            <a:extLst>
              <a:ext uri="{FF2B5EF4-FFF2-40B4-BE49-F238E27FC236}">
                <a16:creationId xmlns:a16="http://schemas.microsoft.com/office/drawing/2014/main" id="{05EA93DE-D4FF-81B3-690D-B40138761B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5252"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descr="Free Envelope Clipart Black And White, Download Free Envelope Clipart Black  And White png images, Free ClipArts on Clipart Library">
            <a:extLst>
              <a:ext uri="{FF2B5EF4-FFF2-40B4-BE49-F238E27FC236}">
                <a16:creationId xmlns:a16="http://schemas.microsoft.com/office/drawing/2014/main" id="{2FD2E931-A744-900A-A134-056736D19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5271"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2" descr="Free Envelope Clipart Black And White, Download Free Envelope Clipart Black  And White png images, Free ClipArts on Clipart Library">
            <a:extLst>
              <a:ext uri="{FF2B5EF4-FFF2-40B4-BE49-F238E27FC236}">
                <a16:creationId xmlns:a16="http://schemas.microsoft.com/office/drawing/2014/main" id="{4F03064C-5CEC-65FF-8370-948665440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7341"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3" descr="Free Envelope Clipart Black And White, Download Free Envelope Clipart Black  And White png images, Free ClipArts on Clipart Library">
            <a:extLst>
              <a:ext uri="{FF2B5EF4-FFF2-40B4-BE49-F238E27FC236}">
                <a16:creationId xmlns:a16="http://schemas.microsoft.com/office/drawing/2014/main" id="{089D247B-3B6D-FAAB-2E4B-8788A75636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0697" y="348070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descr="Free Envelope Clipart Black And White, Download Free Envelope Clipart Black  And White png images, Free ClipArts on Clipart Library">
            <a:extLst>
              <a:ext uri="{FF2B5EF4-FFF2-40B4-BE49-F238E27FC236}">
                <a16:creationId xmlns:a16="http://schemas.microsoft.com/office/drawing/2014/main" id="{5A0EC87C-06D4-4461-268A-C4F74A85CC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313" y="34757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85" descr="Free Envelope Clipart Black And White, Download Free Envelope Clipart Black  And White png images, Free ClipArts on Clipart Library">
            <a:extLst>
              <a:ext uri="{FF2B5EF4-FFF2-40B4-BE49-F238E27FC236}">
                <a16:creationId xmlns:a16="http://schemas.microsoft.com/office/drawing/2014/main" id="{058987E0-13A0-B60F-0D3F-E40DD3943385}"/>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5252"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87" descr="Free Envelope Clipart Black And White, Download Free Envelope Clipart Black  And White png images, Free ClipArts on Clipart Library">
            <a:extLst>
              <a:ext uri="{FF2B5EF4-FFF2-40B4-BE49-F238E27FC236}">
                <a16:creationId xmlns:a16="http://schemas.microsoft.com/office/drawing/2014/main" id="{DF86A761-897E-40BD-15C6-6B6CF1AE04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852" y="349257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88" descr="Free Envelope Clipart Black And White, Download Free Envelope Clipart Black  And White png images, Free ClipArts on Clipart Library">
            <a:extLst>
              <a:ext uri="{FF2B5EF4-FFF2-40B4-BE49-F238E27FC236}">
                <a16:creationId xmlns:a16="http://schemas.microsoft.com/office/drawing/2014/main" id="{A070C0F0-DD9A-6CB8-2124-08A3A83253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9248"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90" descr="Free Envelope Clipart Black And White, Download Free Envelope Clipart Black  And White png images, Free ClipArts on Clipart Library">
            <a:extLst>
              <a:ext uri="{FF2B5EF4-FFF2-40B4-BE49-F238E27FC236}">
                <a16:creationId xmlns:a16="http://schemas.microsoft.com/office/drawing/2014/main" id="{DF0788C9-6DD6-5162-0EBC-16F786D469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3804" y="34999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6" descr="Free Envelope Clipart Black And White, Download Free Envelope Clipart Black  And White png images, Free ClipArts on Clipart Library">
            <a:extLst>
              <a:ext uri="{FF2B5EF4-FFF2-40B4-BE49-F238E27FC236}">
                <a16:creationId xmlns:a16="http://schemas.microsoft.com/office/drawing/2014/main" id="{4AE16D40-ADED-C736-47AF-2EC22D3899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822" y="3488661"/>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descr="Free Envelope Clipart Black And White, Download Free Envelope Clipart Black  And White png images, Free ClipArts on Clipart Library">
            <a:extLst>
              <a:ext uri="{FF2B5EF4-FFF2-40B4-BE49-F238E27FC236}">
                <a16:creationId xmlns:a16="http://schemas.microsoft.com/office/drawing/2014/main" id="{B49A54C5-F296-675B-5756-8E02A566F9D0}"/>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3804" y="3499944"/>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92" descr="Free Envelope Clipart Black And White, Download Free Envelope Clipart Black  And White png images, Free ClipArts on Clipart Library">
            <a:extLst>
              <a:ext uri="{FF2B5EF4-FFF2-40B4-BE49-F238E27FC236}">
                <a16:creationId xmlns:a16="http://schemas.microsoft.com/office/drawing/2014/main" id="{E93BF44A-1826-FD6E-69F6-A983919EC0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3804"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93" descr="Free Envelope Clipart Black And White, Download Free Envelope Clipart Black  And White png images, Free ClipArts on Clipart Library">
            <a:extLst>
              <a:ext uri="{FF2B5EF4-FFF2-40B4-BE49-F238E27FC236}">
                <a16:creationId xmlns:a16="http://schemas.microsoft.com/office/drawing/2014/main" id="{940DB3FD-F05E-FDDB-3B52-18F65496B5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13822"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94" descr="Free Envelope Clipart Black And White, Download Free Envelope Clipart Black  And White png images, Free ClipArts on Clipart Library">
            <a:extLst>
              <a:ext uri="{FF2B5EF4-FFF2-40B4-BE49-F238E27FC236}">
                <a16:creationId xmlns:a16="http://schemas.microsoft.com/office/drawing/2014/main" id="{F8AE4A0C-BC60-7930-EFAF-AFA023B0A0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8874"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95" descr="Free Envelope Clipart Black And White, Download Free Envelope Clipart Black  And White png images, Free ClipArts on Clipart Library">
            <a:extLst>
              <a:ext uri="{FF2B5EF4-FFF2-40B4-BE49-F238E27FC236}">
                <a16:creationId xmlns:a16="http://schemas.microsoft.com/office/drawing/2014/main" id="{BDE99685-BDCD-BA1B-EC85-47BAF478BB7C}"/>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9313804" y="3492422"/>
            <a:ext cx="535720" cy="369052"/>
          </a:xfrm>
          <a:prstGeom prst="rect">
            <a:avLst/>
          </a:prstGeom>
          <a:noFill/>
          <a:extLst>
            <a:ext uri="{909E8E84-426E-40DD-AFC4-6F175D3DCCD1}">
              <a14:hiddenFill xmlns:a14="http://schemas.microsoft.com/office/drawing/2010/main">
                <a:solidFill>
                  <a:srgbClr val="FFFFFF"/>
                </a:solidFill>
              </a14:hiddenFill>
            </a:ext>
          </a:extLst>
        </p:spPr>
      </p:pic>
      <p:cxnSp>
        <p:nvCxnSpPr>
          <p:cNvPr id="99" name="Straight Arrow Connector 98">
            <a:extLst>
              <a:ext uri="{FF2B5EF4-FFF2-40B4-BE49-F238E27FC236}">
                <a16:creationId xmlns:a16="http://schemas.microsoft.com/office/drawing/2014/main" id="{66977A77-8DA5-9FA3-DB38-7473D0F06003}"/>
              </a:ext>
            </a:extLst>
          </p:cNvPr>
          <p:cNvCxnSpPr>
            <a:cxnSpLocks/>
            <a:stCxn id="20" idx="4"/>
            <a:endCxn id="16" idx="3"/>
          </p:cNvCxnSpPr>
          <p:nvPr/>
        </p:nvCxnSpPr>
        <p:spPr>
          <a:xfrm flipH="1">
            <a:off x="8224318" y="4012919"/>
            <a:ext cx="1358795" cy="565024"/>
          </a:xfrm>
          <a:prstGeom prst="straightConnector1">
            <a:avLst/>
          </a:prstGeom>
          <a:ln w="57150">
            <a:solidFill>
              <a:srgbClr val="DC2626"/>
            </a:solidFill>
            <a:tailEnd type="triangle"/>
          </a:ln>
        </p:spPr>
        <p:style>
          <a:lnRef idx="1">
            <a:schemeClr val="accent1"/>
          </a:lnRef>
          <a:fillRef idx="0">
            <a:schemeClr val="accent1"/>
          </a:fillRef>
          <a:effectRef idx="0">
            <a:schemeClr val="accent1"/>
          </a:effectRef>
          <a:fontRef idx="minor">
            <a:schemeClr val="tx1"/>
          </a:fontRef>
        </p:style>
      </p:cxnSp>
      <p:pic>
        <p:nvPicPr>
          <p:cNvPr id="100" name="Picture 99" descr="Free Envelope Clipart Black And White, Download Free Envelope Clipart Black  And White png images, Free ClipArts on Clipart Library">
            <a:extLst>
              <a:ext uri="{FF2B5EF4-FFF2-40B4-BE49-F238E27FC236}">
                <a16:creationId xmlns:a16="http://schemas.microsoft.com/office/drawing/2014/main" id="{116136CD-FE61-707C-4EC7-B1DAA7BB4873}"/>
              </a:ext>
            </a:extLst>
          </p:cNvPr>
          <p:cNvPicPr>
            <a:picLocks noChangeAspect="1" noChangeArrowheads="1"/>
          </p:cNvPicPr>
          <p:nvPr/>
        </p:nvPicPr>
        <p:blipFill>
          <a:blip r:embed="rId3">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a:off x="7506202" y="4393417"/>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105" descr="Free Envelope Clipart Black And White, Download Free Envelope Clipart Black  And White png images, Free ClipArts on Clipart Library">
            <a:extLst>
              <a:ext uri="{FF2B5EF4-FFF2-40B4-BE49-F238E27FC236}">
                <a16:creationId xmlns:a16="http://schemas.microsoft.com/office/drawing/2014/main" id="{CFCD31AE-5590-2C22-8F42-86DE576A2A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2356"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106" descr="Free Envelope Clipart Black And White, Download Free Envelope Clipart Black  And White png images, Free ClipArts on Clipart Library">
            <a:extLst>
              <a:ext uri="{FF2B5EF4-FFF2-40B4-BE49-F238E27FC236}">
                <a16:creationId xmlns:a16="http://schemas.microsoft.com/office/drawing/2014/main" id="{FEF4495D-A6D1-6673-8914-6477533EAD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1442" y="349075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107" descr="Free Envelope Clipart Black And White, Download Free Envelope Clipart Black  And White png images, Free ClipArts on Clipart Library">
            <a:extLst>
              <a:ext uri="{FF2B5EF4-FFF2-40B4-BE49-F238E27FC236}">
                <a16:creationId xmlns:a16="http://schemas.microsoft.com/office/drawing/2014/main" id="{5F9DA833-B256-1EB2-7E19-5313AEBA5190}"/>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12356" y="3484900"/>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108" descr="Free Envelope Clipart Black And White, Download Free Envelope Clipart Black  And White png images, Free ClipArts on Clipart Library">
            <a:extLst>
              <a:ext uri="{FF2B5EF4-FFF2-40B4-BE49-F238E27FC236}">
                <a16:creationId xmlns:a16="http://schemas.microsoft.com/office/drawing/2014/main" id="{E5896900-1A0A-0165-16CC-CC8CF2E12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09460" y="3492422"/>
            <a:ext cx="535720" cy="369052"/>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109" descr="Free Envelope Clipart Black And White, Download Free Envelope Clipart Black  And White png images, Free ClipArts on Clipart Library">
            <a:extLst>
              <a:ext uri="{FF2B5EF4-FFF2-40B4-BE49-F238E27FC236}">
                <a16:creationId xmlns:a16="http://schemas.microsoft.com/office/drawing/2014/main" id="{EC3A0B20-6258-FC3B-98D0-74DA9F47A144}"/>
              </a:ext>
            </a:extLst>
          </p:cNvPr>
          <p:cNvPicPr>
            <a:picLocks noChangeAspect="1" noChangeArrowheads="1"/>
          </p:cNvPicPr>
          <p:nvPr/>
        </p:nvPicPr>
        <p:blipFill>
          <a:blip r:embed="rId3">
            <a:duotone>
              <a:prstClr val="black"/>
              <a:schemeClr val="accent6">
                <a:tint val="45000"/>
                <a:satMod val="400000"/>
              </a:schemeClr>
            </a:duotone>
            <a:extLst>
              <a:ext uri="{28A0092B-C50C-407E-A947-70E740481C1C}">
                <a14:useLocalDpi xmlns:a14="http://schemas.microsoft.com/office/drawing/2010/main" val="0"/>
              </a:ext>
            </a:extLst>
          </a:blip>
          <a:srcRect/>
          <a:stretch>
            <a:fillRect/>
          </a:stretch>
        </p:blipFill>
        <p:spPr bwMode="auto">
          <a:xfrm>
            <a:off x="9306564" y="3484900"/>
            <a:ext cx="535720" cy="369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254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par>
                          <p:cTn id="8" fill="hold">
                            <p:stCondLst>
                              <p:cond delay="500"/>
                            </p:stCondLst>
                            <p:childTnLst>
                              <p:par>
                                <p:cTn id="9" presetID="42" presetClass="path" presetSubtype="0" accel="50000" decel="50000" fill="hold" nodeType="afterEffect">
                                  <p:stCondLst>
                                    <p:cond delay="0"/>
                                  </p:stCondLst>
                                  <p:childTnLst>
                                    <p:animMotion origin="layout" path="M -1.45833E-6 -3.7037E-6 L 0.52487 -3.7037E-6 " pathEditMode="relative" rAng="0" ptsTypes="AA">
                                      <p:cBhvr>
                                        <p:cTn id="10" dur="1250" fill="hold"/>
                                        <p:tgtEl>
                                          <p:spTgt spid="22"/>
                                        </p:tgtEl>
                                        <p:attrNameLst>
                                          <p:attrName>ppt_x</p:attrName>
                                          <p:attrName>ppt_y</p:attrName>
                                        </p:attrNameLst>
                                      </p:cBhvr>
                                      <p:rCtr x="26237" y="0"/>
                                    </p:animMotion>
                                  </p:childTnLst>
                                </p:cTn>
                              </p:par>
                            </p:childTnLst>
                          </p:cTn>
                        </p:par>
                        <p:par>
                          <p:cTn id="11" fill="hold">
                            <p:stCondLst>
                              <p:cond delay="1750"/>
                            </p:stCondLst>
                            <p:childTnLst>
                              <p:par>
                                <p:cTn id="12" presetID="1" presetClass="entr" presetSubtype="0" fill="hold" nodeType="after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par>
                                <p:cTn id="14" presetID="1" presetClass="exit" presetSubtype="0" fill="hold" nodeType="withEffect">
                                  <p:stCondLst>
                                    <p:cond delay="0"/>
                                  </p:stCondLst>
                                  <p:childTnLst>
                                    <p:set>
                                      <p:cBhvr>
                                        <p:cTn id="15" dur="1" fill="hold">
                                          <p:stCondLst>
                                            <p:cond delay="0"/>
                                          </p:stCondLst>
                                        </p:cTn>
                                        <p:tgtEl>
                                          <p:spTgt spid="22"/>
                                        </p:tgtEl>
                                        <p:attrNameLst>
                                          <p:attrName>style.visibility</p:attrName>
                                        </p:attrNameLst>
                                      </p:cBhvr>
                                      <p:to>
                                        <p:strVal val="hidden"/>
                                      </p:to>
                                    </p:set>
                                  </p:childTnLst>
                                </p:cTn>
                              </p:par>
                            </p:childTnLst>
                          </p:cTn>
                        </p:par>
                        <p:par>
                          <p:cTn id="16" fill="hold">
                            <p:stCondLst>
                              <p:cond delay="1750"/>
                            </p:stCondLst>
                            <p:childTnLst>
                              <p:par>
                                <p:cTn id="17" presetID="42" presetClass="path" presetSubtype="0" accel="50000" decel="50000" fill="hold" nodeType="afterEffect">
                                  <p:stCondLst>
                                    <p:cond delay="0"/>
                                  </p:stCondLst>
                                  <p:childTnLst>
                                    <p:animMotion origin="layout" path="M -2.08333E-7 -3.7037E-6 L 0.14909 -0.00023 " pathEditMode="relative" rAng="0" ptsTypes="AA">
                                      <p:cBhvr>
                                        <p:cTn id="18" dur="1250" fill="hold"/>
                                        <p:tgtEl>
                                          <p:spTgt spid="23"/>
                                        </p:tgtEl>
                                        <p:attrNameLst>
                                          <p:attrName>ppt_x</p:attrName>
                                          <p:attrName>ppt_y</p:attrName>
                                        </p:attrNameLst>
                                      </p:cBhvr>
                                      <p:rCtr x="7448" y="-23"/>
                                    </p:animMotion>
                                  </p:childTnLst>
                                </p:cTn>
                              </p:par>
                            </p:childTnLst>
                          </p:cTn>
                        </p:par>
                        <p:par>
                          <p:cTn id="19" fill="hold">
                            <p:stCondLst>
                              <p:cond delay="3000"/>
                            </p:stCondLst>
                            <p:childTnLst>
                              <p:par>
                                <p:cTn id="20" presetID="1" presetClass="entr" presetSubtype="0"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xit" presetSubtype="0" fill="hold" nodeType="withEffect">
                                  <p:stCondLst>
                                    <p:cond delay="0"/>
                                  </p:stCondLst>
                                  <p:childTnLst>
                                    <p:set>
                                      <p:cBhvr>
                                        <p:cTn id="23" dur="1" fill="hold">
                                          <p:stCondLst>
                                            <p:cond delay="0"/>
                                          </p:stCondLst>
                                        </p:cTn>
                                        <p:tgtEl>
                                          <p:spTgt spid="23"/>
                                        </p:tgtEl>
                                        <p:attrNameLst>
                                          <p:attrName>style.visibility</p:attrName>
                                        </p:attrNameLst>
                                      </p:cBhvr>
                                      <p:to>
                                        <p:strVal val="hidden"/>
                                      </p:to>
                                    </p:set>
                                  </p:childTnLst>
                                </p:cTn>
                              </p:par>
                            </p:childTnLst>
                          </p:cTn>
                        </p:par>
                        <p:par>
                          <p:cTn id="24" fill="hold">
                            <p:stCondLst>
                              <p:cond delay="3000"/>
                            </p:stCondLst>
                            <p:childTnLst>
                              <p:par>
                                <p:cTn id="25" presetID="9" presetClass="entr" presetSubtype="0" fill="hold"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childTnLst>
                          </p:cTn>
                        </p:par>
                        <p:par>
                          <p:cTn id="28" fill="hold">
                            <p:stCondLst>
                              <p:cond delay="3500"/>
                            </p:stCondLst>
                            <p:childTnLst>
                              <p:par>
                                <p:cTn id="29" presetID="1" presetClass="exit" presetSubtype="0" fill="hold" nodeType="afterEffect">
                                  <p:stCondLst>
                                    <p:cond delay="0"/>
                                  </p:stCondLst>
                                  <p:childTnLst>
                                    <p:set>
                                      <p:cBhvr>
                                        <p:cTn id="30" dur="1" fill="hold">
                                          <p:stCondLst>
                                            <p:cond delay="0"/>
                                          </p:stCondLst>
                                        </p:cTn>
                                        <p:tgtEl>
                                          <p:spTgt spid="25"/>
                                        </p:tgtEl>
                                        <p:attrNameLst>
                                          <p:attrName>style.visibility</p:attrName>
                                        </p:attrNameLst>
                                      </p:cBhvr>
                                      <p:to>
                                        <p:strVal val="hidden"/>
                                      </p:to>
                                    </p:set>
                                  </p:childTnLst>
                                </p:cTn>
                              </p:par>
                            </p:childTnLst>
                          </p:cTn>
                        </p:par>
                        <p:par>
                          <p:cTn id="31" fill="hold">
                            <p:stCondLst>
                              <p:cond delay="3500"/>
                            </p:stCondLst>
                            <p:childTnLst>
                              <p:par>
                                <p:cTn id="32" presetID="9" presetClass="exit" presetSubtype="0" fill="hold" nodeType="afterEffect">
                                  <p:stCondLst>
                                    <p:cond delay="0"/>
                                  </p:stCondLst>
                                  <p:childTnLst>
                                    <p:animEffect transition="out" filter="dissolve">
                                      <p:cBhvr>
                                        <p:cTn id="33" dur="500"/>
                                        <p:tgtEl>
                                          <p:spTgt spid="34"/>
                                        </p:tgtEl>
                                      </p:cBhvr>
                                    </p:animEffect>
                                    <p:set>
                                      <p:cBhvr>
                                        <p:cTn id="34" dur="1" fill="hold">
                                          <p:stCondLst>
                                            <p:cond delay="499"/>
                                          </p:stCondLst>
                                        </p:cTn>
                                        <p:tgtEl>
                                          <p:spTgt spid="34"/>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250"/>
                                        <p:tgtEl>
                                          <p:spTgt spid="48"/>
                                        </p:tgtEl>
                                      </p:cBhvr>
                                    </p:animEffect>
                                  </p:childTnLst>
                                </p:cTn>
                              </p:par>
                            </p:childTnLst>
                          </p:cTn>
                        </p:par>
                        <p:par>
                          <p:cTn id="40" fill="hold">
                            <p:stCondLst>
                              <p:cond delay="250"/>
                            </p:stCondLst>
                            <p:childTnLst>
                              <p:par>
                                <p:cTn id="41" presetID="42" presetClass="path" presetSubtype="0" accel="50000" decel="50000" fill="hold" nodeType="afterEffect">
                                  <p:stCondLst>
                                    <p:cond delay="0"/>
                                  </p:stCondLst>
                                  <p:childTnLst>
                                    <p:animMotion origin="layout" path="M -1.45833E-6 -3.7037E-6 L 0.52422 -3.7037E-6 " pathEditMode="relative" rAng="0" ptsTypes="AA">
                                      <p:cBhvr>
                                        <p:cTn id="42" dur="250" fill="hold"/>
                                        <p:tgtEl>
                                          <p:spTgt spid="48"/>
                                        </p:tgtEl>
                                        <p:attrNameLst>
                                          <p:attrName>ppt_x</p:attrName>
                                          <p:attrName>ppt_y</p:attrName>
                                        </p:attrNameLst>
                                      </p:cBhvr>
                                      <p:rCtr x="26224" y="0"/>
                                    </p:animMotion>
                                  </p:childTnLst>
                                </p:cTn>
                              </p:par>
                            </p:childTnLst>
                          </p:cTn>
                        </p:par>
                        <p:par>
                          <p:cTn id="43" fill="hold">
                            <p:stCondLst>
                              <p:cond delay="500"/>
                            </p:stCondLst>
                            <p:childTnLst>
                              <p:par>
                                <p:cTn id="44" presetID="1" presetClass="entr" presetSubtype="0" fill="hold" nodeType="afterEffect">
                                  <p:stCondLst>
                                    <p:cond delay="0"/>
                                  </p:stCondLst>
                                  <p:childTnLst>
                                    <p:set>
                                      <p:cBhvr>
                                        <p:cTn id="45" dur="1" fill="hold">
                                          <p:stCondLst>
                                            <p:cond delay="0"/>
                                          </p:stCondLst>
                                        </p:cTn>
                                        <p:tgtEl>
                                          <p:spTgt spid="50"/>
                                        </p:tgtEl>
                                        <p:attrNameLst>
                                          <p:attrName>style.visibility</p:attrName>
                                        </p:attrNameLst>
                                      </p:cBhvr>
                                      <p:to>
                                        <p:strVal val="visible"/>
                                      </p:to>
                                    </p:set>
                                  </p:childTnLst>
                                </p:cTn>
                              </p:par>
                              <p:par>
                                <p:cTn id="46" presetID="1" presetClass="exit" presetSubtype="0" fill="hold" nodeType="withEffect">
                                  <p:stCondLst>
                                    <p:cond delay="0"/>
                                  </p:stCondLst>
                                  <p:childTnLst>
                                    <p:set>
                                      <p:cBhvr>
                                        <p:cTn id="47" dur="1" fill="hold">
                                          <p:stCondLst>
                                            <p:cond delay="0"/>
                                          </p:stCondLst>
                                        </p:cTn>
                                        <p:tgtEl>
                                          <p:spTgt spid="48"/>
                                        </p:tgtEl>
                                        <p:attrNameLst>
                                          <p:attrName>style.visibility</p:attrName>
                                        </p:attrNameLst>
                                      </p:cBhvr>
                                      <p:to>
                                        <p:strVal val="hidden"/>
                                      </p:to>
                                    </p:set>
                                  </p:childTnLst>
                                </p:cTn>
                              </p:par>
                            </p:childTnLst>
                          </p:cTn>
                        </p:par>
                        <p:par>
                          <p:cTn id="48" fill="hold">
                            <p:stCondLst>
                              <p:cond delay="500"/>
                            </p:stCondLst>
                            <p:childTnLst>
                              <p:par>
                                <p:cTn id="49" presetID="10" presetClass="entr" presetSubtype="0" fill="hold" nodeType="afterEffect">
                                  <p:stCondLst>
                                    <p:cond delay="0"/>
                                  </p:stCondLst>
                                  <p:childTnLst>
                                    <p:set>
                                      <p:cBhvr>
                                        <p:cTn id="50" dur="1" fill="hold">
                                          <p:stCondLst>
                                            <p:cond delay="0"/>
                                          </p:stCondLst>
                                        </p:cTn>
                                        <p:tgtEl>
                                          <p:spTgt spid="53"/>
                                        </p:tgtEl>
                                        <p:attrNameLst>
                                          <p:attrName>style.visibility</p:attrName>
                                        </p:attrNameLst>
                                      </p:cBhvr>
                                      <p:to>
                                        <p:strVal val="visible"/>
                                      </p:to>
                                    </p:set>
                                    <p:animEffect transition="in" filter="fade">
                                      <p:cBhvr>
                                        <p:cTn id="51" dur="250"/>
                                        <p:tgtEl>
                                          <p:spTgt spid="53"/>
                                        </p:tgtEl>
                                      </p:cBhvr>
                                    </p:animEffect>
                                  </p:childTnLst>
                                </p:cTn>
                              </p:par>
                            </p:childTnLst>
                          </p:cTn>
                        </p:par>
                        <p:par>
                          <p:cTn id="52" fill="hold">
                            <p:stCondLst>
                              <p:cond delay="750"/>
                            </p:stCondLst>
                            <p:childTnLst>
                              <p:par>
                                <p:cTn id="53" presetID="42" presetClass="path" presetSubtype="0" accel="50000" decel="50000" fill="hold" nodeType="afterEffect">
                                  <p:stCondLst>
                                    <p:cond delay="0"/>
                                  </p:stCondLst>
                                  <p:childTnLst>
                                    <p:animMotion origin="layout" path="M -1.45833E-6 -3.7037E-6 L 0.46784 -3.7037E-6 " pathEditMode="relative" rAng="0" ptsTypes="AA">
                                      <p:cBhvr>
                                        <p:cTn id="54" dur="250" fill="hold"/>
                                        <p:tgtEl>
                                          <p:spTgt spid="53"/>
                                        </p:tgtEl>
                                        <p:attrNameLst>
                                          <p:attrName>ppt_x</p:attrName>
                                          <p:attrName>ppt_y</p:attrName>
                                        </p:attrNameLst>
                                      </p:cBhvr>
                                      <p:rCtr x="23385" y="0"/>
                                    </p:animMotion>
                                  </p:childTnLst>
                                </p:cTn>
                              </p:par>
                            </p:childTnLst>
                          </p:cTn>
                        </p:par>
                        <p:par>
                          <p:cTn id="55" fill="hold">
                            <p:stCondLst>
                              <p:cond delay="1000"/>
                            </p:stCondLst>
                            <p:childTnLst>
                              <p:par>
                                <p:cTn id="56" presetID="1" presetClass="entr" presetSubtype="0" fill="hold" nodeType="afterEffect">
                                  <p:stCondLst>
                                    <p:cond delay="0"/>
                                  </p:stCondLst>
                                  <p:childTnLst>
                                    <p:set>
                                      <p:cBhvr>
                                        <p:cTn id="57" dur="1" fill="hold">
                                          <p:stCondLst>
                                            <p:cond delay="0"/>
                                          </p:stCondLst>
                                        </p:cTn>
                                        <p:tgtEl>
                                          <p:spTgt spid="54"/>
                                        </p:tgtEl>
                                        <p:attrNameLst>
                                          <p:attrName>style.visibility</p:attrName>
                                        </p:attrNameLst>
                                      </p:cBhvr>
                                      <p:to>
                                        <p:strVal val="visible"/>
                                      </p:to>
                                    </p:set>
                                  </p:childTnLst>
                                </p:cTn>
                              </p:par>
                              <p:par>
                                <p:cTn id="58" presetID="1" presetClass="exit" presetSubtype="0" fill="hold" nodeType="withEffect">
                                  <p:stCondLst>
                                    <p:cond delay="0"/>
                                  </p:stCondLst>
                                  <p:childTnLst>
                                    <p:set>
                                      <p:cBhvr>
                                        <p:cTn id="59" dur="1" fill="hold">
                                          <p:stCondLst>
                                            <p:cond delay="0"/>
                                          </p:stCondLst>
                                        </p:cTn>
                                        <p:tgtEl>
                                          <p:spTgt spid="53"/>
                                        </p:tgtEl>
                                        <p:attrNameLst>
                                          <p:attrName>style.visibility</p:attrName>
                                        </p:attrNameLst>
                                      </p:cBhvr>
                                      <p:to>
                                        <p:strVal val="hidden"/>
                                      </p:to>
                                    </p:set>
                                  </p:childTnLst>
                                </p:cTn>
                              </p:par>
                            </p:childTnLst>
                          </p:cTn>
                        </p:par>
                        <p:par>
                          <p:cTn id="60" fill="hold">
                            <p:stCondLst>
                              <p:cond delay="1000"/>
                            </p:stCondLst>
                            <p:childTnLst>
                              <p:par>
                                <p:cTn id="61" presetID="10" presetClass="entr" presetSubtype="0" fill="hold" nodeType="afterEffect">
                                  <p:stCondLst>
                                    <p:cond delay="0"/>
                                  </p:stCondLst>
                                  <p:childTnLst>
                                    <p:set>
                                      <p:cBhvr>
                                        <p:cTn id="62" dur="1" fill="hold">
                                          <p:stCondLst>
                                            <p:cond delay="0"/>
                                          </p:stCondLst>
                                        </p:cTn>
                                        <p:tgtEl>
                                          <p:spTgt spid="55"/>
                                        </p:tgtEl>
                                        <p:attrNameLst>
                                          <p:attrName>style.visibility</p:attrName>
                                        </p:attrNameLst>
                                      </p:cBhvr>
                                      <p:to>
                                        <p:strVal val="visible"/>
                                      </p:to>
                                    </p:set>
                                    <p:animEffect transition="in" filter="fade">
                                      <p:cBhvr>
                                        <p:cTn id="63" dur="250"/>
                                        <p:tgtEl>
                                          <p:spTgt spid="55"/>
                                        </p:tgtEl>
                                      </p:cBhvr>
                                    </p:animEffect>
                                  </p:childTnLst>
                                </p:cTn>
                              </p:par>
                            </p:childTnLst>
                          </p:cTn>
                        </p:par>
                        <p:par>
                          <p:cTn id="64" fill="hold">
                            <p:stCondLst>
                              <p:cond delay="1250"/>
                            </p:stCondLst>
                            <p:childTnLst>
                              <p:par>
                                <p:cTn id="65" presetID="42" presetClass="path" presetSubtype="0" accel="50000" decel="50000" fill="hold" nodeType="afterEffect">
                                  <p:stCondLst>
                                    <p:cond delay="0"/>
                                  </p:stCondLst>
                                  <p:childTnLst>
                                    <p:animMotion origin="layout" path="M -1.45833E-6 3.7037E-7 L 0.41589 0.00139 " pathEditMode="relative" rAng="0" ptsTypes="AA">
                                      <p:cBhvr>
                                        <p:cTn id="66" dur="250" fill="hold"/>
                                        <p:tgtEl>
                                          <p:spTgt spid="55"/>
                                        </p:tgtEl>
                                        <p:attrNameLst>
                                          <p:attrName>ppt_x</p:attrName>
                                          <p:attrName>ppt_y</p:attrName>
                                        </p:attrNameLst>
                                      </p:cBhvr>
                                      <p:rCtr x="20794" y="69"/>
                                    </p:animMotion>
                                  </p:childTnLst>
                                </p:cTn>
                              </p:par>
                            </p:childTnLst>
                          </p:cTn>
                        </p:par>
                        <p:par>
                          <p:cTn id="67" fill="hold">
                            <p:stCondLst>
                              <p:cond delay="1500"/>
                            </p:stCondLst>
                            <p:childTnLst>
                              <p:par>
                                <p:cTn id="68" presetID="1" presetClass="entr" presetSubtype="0" fill="hold" nodeType="afterEffect">
                                  <p:stCondLst>
                                    <p:cond delay="0"/>
                                  </p:stCondLst>
                                  <p:childTnLst>
                                    <p:set>
                                      <p:cBhvr>
                                        <p:cTn id="69" dur="1" fill="hold">
                                          <p:stCondLst>
                                            <p:cond delay="0"/>
                                          </p:stCondLst>
                                        </p:cTn>
                                        <p:tgtEl>
                                          <p:spTgt spid="56"/>
                                        </p:tgtEl>
                                        <p:attrNameLst>
                                          <p:attrName>style.visibility</p:attrName>
                                        </p:attrNameLst>
                                      </p:cBhvr>
                                      <p:to>
                                        <p:strVal val="visible"/>
                                      </p:to>
                                    </p:set>
                                  </p:childTnLst>
                                </p:cTn>
                              </p:par>
                              <p:par>
                                <p:cTn id="70" presetID="1" presetClass="exit" presetSubtype="0" fill="hold" nodeType="withEffect">
                                  <p:stCondLst>
                                    <p:cond delay="0"/>
                                  </p:stCondLst>
                                  <p:childTnLst>
                                    <p:set>
                                      <p:cBhvr>
                                        <p:cTn id="71" dur="1" fill="hold">
                                          <p:stCondLst>
                                            <p:cond delay="0"/>
                                          </p:stCondLst>
                                        </p:cTn>
                                        <p:tgtEl>
                                          <p:spTgt spid="55"/>
                                        </p:tgtEl>
                                        <p:attrNameLst>
                                          <p:attrName>style.visibility</p:attrName>
                                        </p:attrNameLst>
                                      </p:cBhvr>
                                      <p:to>
                                        <p:strVal val="hidden"/>
                                      </p:to>
                                    </p:set>
                                  </p:childTnLst>
                                </p:cTn>
                              </p:par>
                            </p:childTnLst>
                          </p:cTn>
                        </p:par>
                        <p:par>
                          <p:cTn id="72" fill="hold">
                            <p:stCondLst>
                              <p:cond delay="1500"/>
                            </p:stCondLst>
                            <p:childTnLst>
                              <p:par>
                                <p:cTn id="73" presetID="10" presetClass="entr" presetSubtype="0" fill="hold" nodeType="afterEffect">
                                  <p:stCondLst>
                                    <p:cond delay="0"/>
                                  </p:stCondLst>
                                  <p:childTnLst>
                                    <p:set>
                                      <p:cBhvr>
                                        <p:cTn id="74" dur="1" fill="hold">
                                          <p:stCondLst>
                                            <p:cond delay="0"/>
                                          </p:stCondLst>
                                        </p:cTn>
                                        <p:tgtEl>
                                          <p:spTgt spid="58"/>
                                        </p:tgtEl>
                                        <p:attrNameLst>
                                          <p:attrName>style.visibility</p:attrName>
                                        </p:attrNameLst>
                                      </p:cBhvr>
                                      <p:to>
                                        <p:strVal val="visible"/>
                                      </p:to>
                                    </p:set>
                                    <p:animEffect transition="in" filter="fade">
                                      <p:cBhvr>
                                        <p:cTn id="75" dur="250"/>
                                        <p:tgtEl>
                                          <p:spTgt spid="58"/>
                                        </p:tgtEl>
                                      </p:cBhvr>
                                    </p:animEffect>
                                  </p:childTnLst>
                                </p:cTn>
                              </p:par>
                            </p:childTnLst>
                          </p:cTn>
                        </p:par>
                        <p:par>
                          <p:cTn id="76" fill="hold">
                            <p:stCondLst>
                              <p:cond delay="1750"/>
                            </p:stCondLst>
                            <p:childTnLst>
                              <p:par>
                                <p:cTn id="77" presetID="42" presetClass="path" presetSubtype="0" accel="50000" decel="50000" fill="hold" nodeType="afterEffect">
                                  <p:stCondLst>
                                    <p:cond delay="0"/>
                                  </p:stCondLst>
                                  <p:childTnLst>
                                    <p:animMotion origin="layout" path="M -2.08333E-7 3.7037E-7 L 0.36406 0.00023 " pathEditMode="relative" rAng="0" ptsTypes="AA">
                                      <p:cBhvr>
                                        <p:cTn id="78" dur="250" fill="hold"/>
                                        <p:tgtEl>
                                          <p:spTgt spid="58"/>
                                        </p:tgtEl>
                                        <p:attrNameLst>
                                          <p:attrName>ppt_x</p:attrName>
                                          <p:attrName>ppt_y</p:attrName>
                                        </p:attrNameLst>
                                      </p:cBhvr>
                                      <p:rCtr x="18203" y="0"/>
                                    </p:animMotion>
                                  </p:childTnLst>
                                </p:cTn>
                              </p:par>
                            </p:childTnLst>
                          </p:cTn>
                        </p:par>
                        <p:par>
                          <p:cTn id="79" fill="hold">
                            <p:stCondLst>
                              <p:cond delay="2000"/>
                            </p:stCondLst>
                            <p:childTnLst>
                              <p:par>
                                <p:cTn id="80" presetID="1" presetClass="entr" presetSubtype="0" fill="hold" nodeType="afterEffect">
                                  <p:stCondLst>
                                    <p:cond delay="0"/>
                                  </p:stCondLst>
                                  <p:childTnLst>
                                    <p:set>
                                      <p:cBhvr>
                                        <p:cTn id="81" dur="1" fill="hold">
                                          <p:stCondLst>
                                            <p:cond delay="0"/>
                                          </p:stCondLst>
                                        </p:cTn>
                                        <p:tgtEl>
                                          <p:spTgt spid="59"/>
                                        </p:tgtEl>
                                        <p:attrNameLst>
                                          <p:attrName>style.visibility</p:attrName>
                                        </p:attrNameLst>
                                      </p:cBhvr>
                                      <p:to>
                                        <p:strVal val="visible"/>
                                      </p:to>
                                    </p:set>
                                  </p:childTnLst>
                                </p:cTn>
                              </p:par>
                              <p:par>
                                <p:cTn id="82" presetID="1" presetClass="exit" presetSubtype="0" fill="hold" nodeType="withEffect">
                                  <p:stCondLst>
                                    <p:cond delay="0"/>
                                  </p:stCondLst>
                                  <p:childTnLst>
                                    <p:set>
                                      <p:cBhvr>
                                        <p:cTn id="83" dur="1" fill="hold">
                                          <p:stCondLst>
                                            <p:cond delay="0"/>
                                          </p:stCondLst>
                                        </p:cTn>
                                        <p:tgtEl>
                                          <p:spTgt spid="58"/>
                                        </p:tgtEl>
                                        <p:attrNameLst>
                                          <p:attrName>style.visibility</p:attrName>
                                        </p:attrNameLst>
                                      </p:cBhvr>
                                      <p:to>
                                        <p:strVal val="hidden"/>
                                      </p:to>
                                    </p:set>
                                  </p:childTnLst>
                                </p:cTn>
                              </p:par>
                            </p:childTnLst>
                          </p:cTn>
                        </p:par>
                        <p:par>
                          <p:cTn id="84" fill="hold">
                            <p:stCondLst>
                              <p:cond delay="2000"/>
                            </p:stCondLst>
                            <p:childTnLst>
                              <p:par>
                                <p:cTn id="85" presetID="10" presetClass="entr" presetSubtype="0" fill="hold" nodeType="afterEffect">
                                  <p:stCondLst>
                                    <p:cond delay="0"/>
                                  </p:stCondLst>
                                  <p:childTnLst>
                                    <p:set>
                                      <p:cBhvr>
                                        <p:cTn id="86" dur="1" fill="hold">
                                          <p:stCondLst>
                                            <p:cond delay="0"/>
                                          </p:stCondLst>
                                        </p:cTn>
                                        <p:tgtEl>
                                          <p:spTgt spid="60"/>
                                        </p:tgtEl>
                                        <p:attrNameLst>
                                          <p:attrName>style.visibility</p:attrName>
                                        </p:attrNameLst>
                                      </p:cBhvr>
                                      <p:to>
                                        <p:strVal val="visible"/>
                                      </p:to>
                                    </p:set>
                                    <p:animEffect transition="in" filter="fade">
                                      <p:cBhvr>
                                        <p:cTn id="87" dur="250"/>
                                        <p:tgtEl>
                                          <p:spTgt spid="60"/>
                                        </p:tgtEl>
                                      </p:cBhvr>
                                    </p:animEffect>
                                  </p:childTnLst>
                                </p:cTn>
                              </p:par>
                            </p:childTnLst>
                          </p:cTn>
                        </p:par>
                        <p:par>
                          <p:cTn id="88" fill="hold">
                            <p:stCondLst>
                              <p:cond delay="2250"/>
                            </p:stCondLst>
                            <p:childTnLst>
                              <p:par>
                                <p:cTn id="89" presetID="42" presetClass="path" presetSubtype="0" accel="50000" decel="50000" fill="hold" nodeType="afterEffect">
                                  <p:stCondLst>
                                    <p:cond delay="0"/>
                                  </p:stCondLst>
                                  <p:childTnLst>
                                    <p:animMotion origin="layout" path="M -1.45833E-6 4.44444E-6 L 0.31146 -0.00186 " pathEditMode="relative" rAng="0" ptsTypes="AA">
                                      <p:cBhvr>
                                        <p:cTn id="90" dur="250" fill="hold"/>
                                        <p:tgtEl>
                                          <p:spTgt spid="60"/>
                                        </p:tgtEl>
                                        <p:attrNameLst>
                                          <p:attrName>ppt_x</p:attrName>
                                          <p:attrName>ppt_y</p:attrName>
                                        </p:attrNameLst>
                                      </p:cBhvr>
                                      <p:rCtr x="15573" y="-93"/>
                                    </p:animMotion>
                                  </p:childTnLst>
                                </p:cTn>
                              </p:par>
                            </p:childTnLst>
                          </p:cTn>
                        </p:par>
                        <p:par>
                          <p:cTn id="91" fill="hold">
                            <p:stCondLst>
                              <p:cond delay="2500"/>
                            </p:stCondLst>
                            <p:childTnLst>
                              <p:par>
                                <p:cTn id="92" presetID="1" presetClass="entr" presetSubtype="0" fill="hold" nodeType="afterEffect">
                                  <p:stCondLst>
                                    <p:cond delay="0"/>
                                  </p:stCondLst>
                                  <p:childTnLst>
                                    <p:set>
                                      <p:cBhvr>
                                        <p:cTn id="93" dur="1" fill="hold">
                                          <p:stCondLst>
                                            <p:cond delay="0"/>
                                          </p:stCondLst>
                                        </p:cTn>
                                        <p:tgtEl>
                                          <p:spTgt spid="61"/>
                                        </p:tgtEl>
                                        <p:attrNameLst>
                                          <p:attrName>style.visibility</p:attrName>
                                        </p:attrNameLst>
                                      </p:cBhvr>
                                      <p:to>
                                        <p:strVal val="visible"/>
                                      </p:to>
                                    </p:set>
                                  </p:childTnLst>
                                </p:cTn>
                              </p:par>
                              <p:par>
                                <p:cTn id="94" presetID="1" presetClass="exit" presetSubtype="0" fill="hold" nodeType="withEffect">
                                  <p:stCondLst>
                                    <p:cond delay="0"/>
                                  </p:stCondLst>
                                  <p:childTnLst>
                                    <p:set>
                                      <p:cBhvr>
                                        <p:cTn id="95" dur="1" fill="hold">
                                          <p:stCondLst>
                                            <p:cond delay="0"/>
                                          </p:stCondLst>
                                        </p:cTn>
                                        <p:tgtEl>
                                          <p:spTgt spid="60"/>
                                        </p:tgtEl>
                                        <p:attrNameLst>
                                          <p:attrName>style.visibility</p:attrName>
                                        </p:attrNameLst>
                                      </p:cBhvr>
                                      <p:to>
                                        <p:strVal val="hidden"/>
                                      </p:to>
                                    </p:set>
                                  </p:childTnLst>
                                </p:cTn>
                              </p:par>
                            </p:childTnLst>
                          </p:cTn>
                        </p:par>
                        <p:par>
                          <p:cTn id="96" fill="hold">
                            <p:stCondLst>
                              <p:cond delay="2500"/>
                            </p:stCondLst>
                            <p:childTnLst>
                              <p:par>
                                <p:cTn id="97" presetID="42" presetClass="path" presetSubtype="0" accel="50000" decel="50000" fill="hold" nodeType="afterEffect">
                                  <p:stCondLst>
                                    <p:cond delay="0"/>
                                  </p:stCondLst>
                                  <p:childTnLst>
                                    <p:animMotion origin="layout" path="M -1.25E-6 -3.7037E-6 L 0.14766 0.00186 " pathEditMode="relative" rAng="0" ptsTypes="AA">
                                      <p:cBhvr>
                                        <p:cTn id="98" dur="250" fill="hold"/>
                                        <p:tgtEl>
                                          <p:spTgt spid="50"/>
                                        </p:tgtEl>
                                        <p:attrNameLst>
                                          <p:attrName>ppt_x</p:attrName>
                                          <p:attrName>ppt_y</p:attrName>
                                        </p:attrNameLst>
                                      </p:cBhvr>
                                      <p:rCtr x="7383" y="93"/>
                                    </p:animMotion>
                                  </p:childTnLst>
                                </p:cTn>
                              </p:par>
                            </p:childTnLst>
                          </p:cTn>
                        </p:par>
                        <p:par>
                          <p:cTn id="99" fill="hold">
                            <p:stCondLst>
                              <p:cond delay="2750"/>
                            </p:stCondLst>
                            <p:childTnLst>
                              <p:par>
                                <p:cTn id="100" presetID="1" presetClass="entr" presetSubtype="0" fill="hold" nodeType="after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par>
                                <p:cTn id="102" presetID="1" presetClass="exit" presetSubtype="0" fill="hold" nodeType="withEffect">
                                  <p:stCondLst>
                                    <p:cond delay="0"/>
                                  </p:stCondLst>
                                  <p:childTnLst>
                                    <p:set>
                                      <p:cBhvr>
                                        <p:cTn id="103" dur="1" fill="hold">
                                          <p:stCondLst>
                                            <p:cond delay="0"/>
                                          </p:stCondLst>
                                        </p:cTn>
                                        <p:tgtEl>
                                          <p:spTgt spid="50"/>
                                        </p:tgtEl>
                                        <p:attrNameLst>
                                          <p:attrName>style.visibility</p:attrName>
                                        </p:attrNameLst>
                                      </p:cBhvr>
                                      <p:to>
                                        <p:strVal val="hidden"/>
                                      </p:to>
                                    </p:set>
                                  </p:childTnLst>
                                </p:cTn>
                              </p:par>
                            </p:childTnLst>
                          </p:cTn>
                        </p:par>
                        <p:par>
                          <p:cTn id="104" fill="hold">
                            <p:stCondLst>
                              <p:cond delay="2750"/>
                            </p:stCondLst>
                            <p:childTnLst>
                              <p:par>
                                <p:cTn id="105" presetID="42" presetClass="path" presetSubtype="0" accel="50000" decel="50000" fill="hold" nodeType="afterEffect">
                                  <p:stCondLst>
                                    <p:cond delay="0"/>
                                  </p:stCondLst>
                                  <p:childTnLst>
                                    <p:animMotion origin="layout" path="M 6.25E-7 -3.7037E-6 L 0.05677 -3.7037E-6 " pathEditMode="relative" rAng="0" ptsTypes="AA">
                                      <p:cBhvr>
                                        <p:cTn id="106" dur="250" fill="hold"/>
                                        <p:tgtEl>
                                          <p:spTgt spid="54"/>
                                        </p:tgtEl>
                                        <p:attrNameLst>
                                          <p:attrName>ppt_x</p:attrName>
                                          <p:attrName>ppt_y</p:attrName>
                                        </p:attrNameLst>
                                      </p:cBhvr>
                                      <p:rCtr x="2826" y="0"/>
                                    </p:animMotion>
                                  </p:childTnLst>
                                </p:cTn>
                              </p:par>
                            </p:childTnLst>
                          </p:cTn>
                        </p:par>
                        <p:par>
                          <p:cTn id="107" fill="hold">
                            <p:stCondLst>
                              <p:cond delay="3000"/>
                            </p:stCondLst>
                            <p:childTnLst>
                              <p:par>
                                <p:cTn id="108" presetID="1" presetClass="entr" presetSubtype="0" fill="hold" nodeType="afterEffect">
                                  <p:stCondLst>
                                    <p:cond delay="0"/>
                                  </p:stCondLst>
                                  <p:childTnLst>
                                    <p:set>
                                      <p:cBhvr>
                                        <p:cTn id="109" dur="1" fill="hold">
                                          <p:stCondLst>
                                            <p:cond delay="0"/>
                                          </p:stCondLst>
                                        </p:cTn>
                                        <p:tgtEl>
                                          <p:spTgt spid="82"/>
                                        </p:tgtEl>
                                        <p:attrNameLst>
                                          <p:attrName>style.visibility</p:attrName>
                                        </p:attrNameLst>
                                      </p:cBhvr>
                                      <p:to>
                                        <p:strVal val="visible"/>
                                      </p:to>
                                    </p:set>
                                  </p:childTnLst>
                                </p:cTn>
                              </p:par>
                              <p:par>
                                <p:cTn id="110" presetID="1" presetClass="exit" presetSubtype="0" fill="hold" nodeType="withEffect">
                                  <p:stCondLst>
                                    <p:cond delay="0"/>
                                  </p:stCondLst>
                                  <p:childTnLst>
                                    <p:set>
                                      <p:cBhvr>
                                        <p:cTn id="111" dur="1" fill="hold">
                                          <p:stCondLst>
                                            <p:cond delay="0"/>
                                          </p:stCondLst>
                                        </p:cTn>
                                        <p:tgtEl>
                                          <p:spTgt spid="54"/>
                                        </p:tgtEl>
                                        <p:attrNameLst>
                                          <p:attrName>style.visibility</p:attrName>
                                        </p:attrNameLst>
                                      </p:cBhvr>
                                      <p:to>
                                        <p:strVal val="hidden"/>
                                      </p:to>
                                    </p:set>
                                  </p:childTnLst>
                                </p:cTn>
                              </p:par>
                            </p:childTnLst>
                          </p:cTn>
                        </p:par>
                        <p:par>
                          <p:cTn id="112" fill="hold">
                            <p:stCondLst>
                              <p:cond delay="3000"/>
                            </p:stCondLst>
                            <p:childTnLst>
                              <p:par>
                                <p:cTn id="113" presetID="42" presetClass="path" presetSubtype="0" accel="50000" decel="50000" fill="hold" nodeType="afterEffect">
                                  <p:stCondLst>
                                    <p:cond delay="0"/>
                                  </p:stCondLst>
                                  <p:childTnLst>
                                    <p:animMotion origin="layout" path="M 3.75E-6 -3.7037E-6 L 0.05195 -3.7037E-6 " pathEditMode="relative" rAng="0" ptsTypes="AA">
                                      <p:cBhvr>
                                        <p:cTn id="114" dur="250" fill="hold"/>
                                        <p:tgtEl>
                                          <p:spTgt spid="56"/>
                                        </p:tgtEl>
                                        <p:attrNameLst>
                                          <p:attrName>ppt_x</p:attrName>
                                          <p:attrName>ppt_y</p:attrName>
                                        </p:attrNameLst>
                                      </p:cBhvr>
                                      <p:rCtr x="2591" y="0"/>
                                    </p:animMotion>
                                  </p:childTnLst>
                                </p:cTn>
                              </p:par>
                            </p:childTnLst>
                          </p:cTn>
                        </p:par>
                        <p:par>
                          <p:cTn id="115" fill="hold">
                            <p:stCondLst>
                              <p:cond delay="3250"/>
                            </p:stCondLst>
                            <p:childTnLst>
                              <p:par>
                                <p:cTn id="116" presetID="1" presetClass="entr" presetSubtype="0" fill="hold" nodeType="afterEffect">
                                  <p:stCondLst>
                                    <p:cond delay="0"/>
                                  </p:stCondLst>
                                  <p:childTnLst>
                                    <p:set>
                                      <p:cBhvr>
                                        <p:cTn id="117" dur="1" fill="hold">
                                          <p:stCondLst>
                                            <p:cond delay="0"/>
                                          </p:stCondLst>
                                        </p:cTn>
                                        <p:tgtEl>
                                          <p:spTgt spid="83"/>
                                        </p:tgtEl>
                                        <p:attrNameLst>
                                          <p:attrName>style.visibility</p:attrName>
                                        </p:attrNameLst>
                                      </p:cBhvr>
                                      <p:to>
                                        <p:strVal val="visible"/>
                                      </p:to>
                                    </p:set>
                                  </p:childTnLst>
                                </p:cTn>
                              </p:par>
                              <p:par>
                                <p:cTn id="118" presetID="1" presetClass="exit" presetSubtype="0" fill="hold" nodeType="withEffect">
                                  <p:stCondLst>
                                    <p:cond delay="0"/>
                                  </p:stCondLst>
                                  <p:childTnLst>
                                    <p:set>
                                      <p:cBhvr>
                                        <p:cTn id="119" dur="1" fill="hold">
                                          <p:stCondLst>
                                            <p:cond delay="0"/>
                                          </p:stCondLst>
                                        </p:cTn>
                                        <p:tgtEl>
                                          <p:spTgt spid="56"/>
                                        </p:tgtEl>
                                        <p:attrNameLst>
                                          <p:attrName>style.visibility</p:attrName>
                                        </p:attrNameLst>
                                      </p:cBhvr>
                                      <p:to>
                                        <p:strVal val="hidden"/>
                                      </p:to>
                                    </p:set>
                                  </p:childTnLst>
                                </p:cTn>
                              </p:par>
                            </p:childTnLst>
                          </p:cTn>
                        </p:par>
                        <p:par>
                          <p:cTn id="120" fill="hold">
                            <p:stCondLst>
                              <p:cond delay="3250"/>
                            </p:stCondLst>
                            <p:childTnLst>
                              <p:par>
                                <p:cTn id="121" presetID="42" presetClass="path" presetSubtype="0" accel="50000" decel="50000" fill="hold" nodeType="afterEffect">
                                  <p:stCondLst>
                                    <p:cond delay="0"/>
                                  </p:stCondLst>
                                  <p:childTnLst>
                                    <p:animMotion origin="layout" path="M -2.70833E-6 -3.7037E-6 L 0.05222 -3.7037E-6 " pathEditMode="relative" rAng="0" ptsTypes="AA">
                                      <p:cBhvr>
                                        <p:cTn id="122" dur="250" fill="hold"/>
                                        <p:tgtEl>
                                          <p:spTgt spid="59"/>
                                        </p:tgtEl>
                                        <p:attrNameLst>
                                          <p:attrName>ppt_x</p:attrName>
                                          <p:attrName>ppt_y</p:attrName>
                                        </p:attrNameLst>
                                      </p:cBhvr>
                                      <p:rCtr x="2617" y="0"/>
                                    </p:animMotion>
                                  </p:childTnLst>
                                </p:cTn>
                              </p:par>
                            </p:childTnLst>
                          </p:cTn>
                        </p:par>
                        <p:par>
                          <p:cTn id="123" fill="hold">
                            <p:stCondLst>
                              <p:cond delay="3500"/>
                            </p:stCondLst>
                            <p:childTnLst>
                              <p:par>
                                <p:cTn id="124" presetID="1" presetClass="entr" presetSubtype="0" fill="hold" nodeType="afterEffect">
                                  <p:stCondLst>
                                    <p:cond delay="0"/>
                                  </p:stCondLst>
                                  <p:childTnLst>
                                    <p:set>
                                      <p:cBhvr>
                                        <p:cTn id="125" dur="1" fill="hold">
                                          <p:stCondLst>
                                            <p:cond delay="0"/>
                                          </p:stCondLst>
                                        </p:cTn>
                                        <p:tgtEl>
                                          <p:spTgt spid="84"/>
                                        </p:tgtEl>
                                        <p:attrNameLst>
                                          <p:attrName>style.visibility</p:attrName>
                                        </p:attrNameLst>
                                      </p:cBhvr>
                                      <p:to>
                                        <p:strVal val="visible"/>
                                      </p:to>
                                    </p:set>
                                  </p:childTnLst>
                                </p:cTn>
                              </p:par>
                              <p:par>
                                <p:cTn id="126" presetID="1" presetClass="exit" presetSubtype="0" fill="hold" nodeType="withEffect">
                                  <p:stCondLst>
                                    <p:cond delay="0"/>
                                  </p:stCondLst>
                                  <p:childTnLst>
                                    <p:set>
                                      <p:cBhvr>
                                        <p:cTn id="127" dur="1" fill="hold">
                                          <p:stCondLst>
                                            <p:cond delay="0"/>
                                          </p:stCondLst>
                                        </p:cTn>
                                        <p:tgtEl>
                                          <p:spTgt spid="59"/>
                                        </p:tgtEl>
                                        <p:attrNameLst>
                                          <p:attrName>style.visibility</p:attrName>
                                        </p:attrNameLst>
                                      </p:cBhvr>
                                      <p:to>
                                        <p:strVal val="hidden"/>
                                      </p:to>
                                    </p:set>
                                  </p:childTnLst>
                                </p:cTn>
                              </p:par>
                            </p:childTnLst>
                          </p:cTn>
                        </p:par>
                        <p:par>
                          <p:cTn id="128" fill="hold">
                            <p:stCondLst>
                              <p:cond delay="3500"/>
                            </p:stCondLst>
                            <p:childTnLst>
                              <p:par>
                                <p:cTn id="129" presetID="42" presetClass="path" presetSubtype="0" accel="50000" decel="50000" fill="hold" nodeType="afterEffect">
                                  <p:stCondLst>
                                    <p:cond delay="0"/>
                                  </p:stCondLst>
                                  <p:childTnLst>
                                    <p:animMotion origin="layout" path="M 4.16667E-7 -3.7037E-6 L 0.05195 -3.7037E-6 " pathEditMode="relative" rAng="0" ptsTypes="AA">
                                      <p:cBhvr>
                                        <p:cTn id="130" dur="250" fill="hold"/>
                                        <p:tgtEl>
                                          <p:spTgt spid="61"/>
                                        </p:tgtEl>
                                        <p:attrNameLst>
                                          <p:attrName>ppt_x</p:attrName>
                                          <p:attrName>ppt_y</p:attrName>
                                        </p:attrNameLst>
                                      </p:cBhvr>
                                      <p:rCtr x="2591" y="0"/>
                                    </p:animMotion>
                                  </p:childTnLst>
                                </p:cTn>
                              </p:par>
                            </p:childTnLst>
                          </p:cTn>
                        </p:par>
                        <p:par>
                          <p:cTn id="131" fill="hold">
                            <p:stCondLst>
                              <p:cond delay="3750"/>
                            </p:stCondLst>
                            <p:childTnLst>
                              <p:par>
                                <p:cTn id="132" presetID="1" presetClass="entr" presetSubtype="0" fill="hold" nodeType="afterEffect">
                                  <p:stCondLst>
                                    <p:cond delay="0"/>
                                  </p:stCondLst>
                                  <p:childTnLst>
                                    <p:set>
                                      <p:cBhvr>
                                        <p:cTn id="133" dur="1" fill="hold">
                                          <p:stCondLst>
                                            <p:cond delay="0"/>
                                          </p:stCondLst>
                                        </p:cTn>
                                        <p:tgtEl>
                                          <p:spTgt spid="85"/>
                                        </p:tgtEl>
                                        <p:attrNameLst>
                                          <p:attrName>style.visibility</p:attrName>
                                        </p:attrNameLst>
                                      </p:cBhvr>
                                      <p:to>
                                        <p:strVal val="visible"/>
                                      </p:to>
                                    </p:set>
                                  </p:childTnLst>
                                </p:cTn>
                              </p:par>
                              <p:par>
                                <p:cTn id="134" presetID="1" presetClass="exit" presetSubtype="0" fill="hold" nodeType="withEffect">
                                  <p:stCondLst>
                                    <p:cond delay="0"/>
                                  </p:stCondLst>
                                  <p:childTnLst>
                                    <p:set>
                                      <p:cBhvr>
                                        <p:cTn id="135" dur="1" fill="hold">
                                          <p:stCondLst>
                                            <p:cond delay="0"/>
                                          </p:stCondLst>
                                        </p:cTn>
                                        <p:tgtEl>
                                          <p:spTgt spid="61"/>
                                        </p:tgtEl>
                                        <p:attrNameLst>
                                          <p:attrName>style.visibility</p:attrName>
                                        </p:attrNameLst>
                                      </p:cBhvr>
                                      <p:to>
                                        <p:strVal val="hidden"/>
                                      </p:to>
                                    </p:set>
                                  </p:childTnLst>
                                </p:cTn>
                              </p:par>
                            </p:childTnLst>
                          </p:cTn>
                        </p:par>
                        <p:par>
                          <p:cTn id="136" fill="hold">
                            <p:stCondLst>
                              <p:cond delay="3750"/>
                            </p:stCondLst>
                            <p:childTnLst>
                              <p:par>
                                <p:cTn id="137" presetID="9" presetClass="entr" presetSubtype="0" fill="hold" nodeType="afterEffect">
                                  <p:stCondLst>
                                    <p:cond delay="0"/>
                                  </p:stCondLst>
                                  <p:childTnLst>
                                    <p:set>
                                      <p:cBhvr>
                                        <p:cTn id="138" dur="1" fill="hold">
                                          <p:stCondLst>
                                            <p:cond delay="0"/>
                                          </p:stCondLst>
                                        </p:cTn>
                                        <p:tgtEl>
                                          <p:spTgt spid="86"/>
                                        </p:tgtEl>
                                        <p:attrNameLst>
                                          <p:attrName>style.visibility</p:attrName>
                                        </p:attrNameLst>
                                      </p:cBhvr>
                                      <p:to>
                                        <p:strVal val="visible"/>
                                      </p:to>
                                    </p:set>
                                    <p:animEffect transition="in" filter="dissolve">
                                      <p:cBhvr>
                                        <p:cTn id="139" dur="500"/>
                                        <p:tgtEl>
                                          <p:spTgt spid="86"/>
                                        </p:tgtEl>
                                      </p:cBhvr>
                                    </p:animEffect>
                                  </p:childTnLst>
                                </p:cTn>
                              </p:par>
                            </p:childTnLst>
                          </p:cTn>
                        </p:par>
                        <p:par>
                          <p:cTn id="140" fill="hold">
                            <p:stCondLst>
                              <p:cond delay="4250"/>
                            </p:stCondLst>
                            <p:childTnLst>
                              <p:par>
                                <p:cTn id="141" presetID="1" presetClass="exit" presetSubtype="0" fill="hold" nodeType="afterEffect">
                                  <p:stCondLst>
                                    <p:cond delay="0"/>
                                  </p:stCondLst>
                                  <p:childTnLst>
                                    <p:set>
                                      <p:cBhvr>
                                        <p:cTn id="142" dur="1" fill="hold">
                                          <p:stCondLst>
                                            <p:cond delay="0"/>
                                          </p:stCondLst>
                                        </p:cTn>
                                        <p:tgtEl>
                                          <p:spTgt spid="62"/>
                                        </p:tgtEl>
                                        <p:attrNameLst>
                                          <p:attrName>style.visibility</p:attrName>
                                        </p:attrNameLst>
                                      </p:cBhvr>
                                      <p:to>
                                        <p:strVal val="hidden"/>
                                      </p:to>
                                    </p:set>
                                  </p:childTnLst>
                                </p:cTn>
                              </p:par>
                            </p:childTnLst>
                          </p:cTn>
                        </p:par>
                        <p:par>
                          <p:cTn id="143" fill="hold">
                            <p:stCondLst>
                              <p:cond delay="4250"/>
                            </p:stCondLst>
                            <p:childTnLst>
                              <p:par>
                                <p:cTn id="144" presetID="9" presetClass="exit" presetSubtype="0" fill="hold" nodeType="afterEffect">
                                  <p:stCondLst>
                                    <p:cond delay="0"/>
                                  </p:stCondLst>
                                  <p:childTnLst>
                                    <p:animEffect transition="out" filter="dissolve">
                                      <p:cBhvr>
                                        <p:cTn id="145" dur="500"/>
                                        <p:tgtEl>
                                          <p:spTgt spid="86"/>
                                        </p:tgtEl>
                                      </p:cBhvr>
                                    </p:animEffect>
                                    <p:set>
                                      <p:cBhvr>
                                        <p:cTn id="146" dur="1" fill="hold">
                                          <p:stCondLst>
                                            <p:cond delay="499"/>
                                          </p:stCondLst>
                                        </p:cTn>
                                        <p:tgtEl>
                                          <p:spTgt spid="86"/>
                                        </p:tgtEl>
                                        <p:attrNameLst>
                                          <p:attrName>style.visibility</p:attrName>
                                        </p:attrNameLst>
                                      </p:cBhvr>
                                      <p:to>
                                        <p:strVal val="hidden"/>
                                      </p:to>
                                    </p:set>
                                  </p:childTnLst>
                                </p:cTn>
                              </p:par>
                            </p:childTnLst>
                          </p:cTn>
                        </p:par>
                        <p:par>
                          <p:cTn id="147" fill="hold">
                            <p:stCondLst>
                              <p:cond delay="4750"/>
                            </p:stCondLst>
                            <p:childTnLst>
                              <p:par>
                                <p:cTn id="148" presetID="42" presetClass="path" presetSubtype="0" accel="50000" decel="50000" fill="hold" nodeType="afterEffect">
                                  <p:stCondLst>
                                    <p:cond delay="0"/>
                                  </p:stCondLst>
                                  <p:childTnLst>
                                    <p:animMotion origin="layout" path="M -1.25E-6 -1.11111E-6 L 0.14766 -1.11111E-6 " pathEditMode="relative" rAng="0" ptsTypes="AA">
                                      <p:cBhvr>
                                        <p:cTn id="149" dur="250" fill="hold"/>
                                        <p:tgtEl>
                                          <p:spTgt spid="82"/>
                                        </p:tgtEl>
                                        <p:attrNameLst>
                                          <p:attrName>ppt_x</p:attrName>
                                          <p:attrName>ppt_y</p:attrName>
                                        </p:attrNameLst>
                                      </p:cBhvr>
                                      <p:rCtr x="7383" y="0"/>
                                    </p:animMotion>
                                  </p:childTnLst>
                                </p:cTn>
                              </p:par>
                            </p:childTnLst>
                          </p:cTn>
                        </p:par>
                        <p:par>
                          <p:cTn id="150" fill="hold">
                            <p:stCondLst>
                              <p:cond delay="5000"/>
                            </p:stCondLst>
                            <p:childTnLst>
                              <p:par>
                                <p:cTn id="151" presetID="1" presetClass="entr" presetSubtype="0" fill="hold" nodeType="afterEffect">
                                  <p:stCondLst>
                                    <p:cond delay="0"/>
                                  </p:stCondLst>
                                  <p:childTnLst>
                                    <p:set>
                                      <p:cBhvr>
                                        <p:cTn id="152" dur="1" fill="hold">
                                          <p:stCondLst>
                                            <p:cond delay="0"/>
                                          </p:stCondLst>
                                        </p:cTn>
                                        <p:tgtEl>
                                          <p:spTgt spid="91"/>
                                        </p:tgtEl>
                                        <p:attrNameLst>
                                          <p:attrName>style.visibility</p:attrName>
                                        </p:attrNameLst>
                                      </p:cBhvr>
                                      <p:to>
                                        <p:strVal val="visible"/>
                                      </p:to>
                                    </p:set>
                                  </p:childTnLst>
                                </p:cTn>
                              </p:par>
                              <p:par>
                                <p:cTn id="153" presetID="1" presetClass="exit" presetSubtype="0" fill="hold" nodeType="withEffect">
                                  <p:stCondLst>
                                    <p:cond delay="0"/>
                                  </p:stCondLst>
                                  <p:childTnLst>
                                    <p:set>
                                      <p:cBhvr>
                                        <p:cTn id="154" dur="1" fill="hold">
                                          <p:stCondLst>
                                            <p:cond delay="0"/>
                                          </p:stCondLst>
                                        </p:cTn>
                                        <p:tgtEl>
                                          <p:spTgt spid="82"/>
                                        </p:tgtEl>
                                        <p:attrNameLst>
                                          <p:attrName>style.visibility</p:attrName>
                                        </p:attrNameLst>
                                      </p:cBhvr>
                                      <p:to>
                                        <p:strVal val="hidden"/>
                                      </p:to>
                                    </p:set>
                                  </p:childTnLst>
                                </p:cTn>
                              </p:par>
                            </p:childTnLst>
                          </p:cTn>
                        </p:par>
                        <p:par>
                          <p:cTn id="155" fill="hold">
                            <p:stCondLst>
                              <p:cond delay="5000"/>
                            </p:stCondLst>
                            <p:childTnLst>
                              <p:par>
                                <p:cTn id="156" presetID="42" presetClass="path" presetSubtype="0" accel="50000" decel="50000" fill="hold" nodeType="afterEffect">
                                  <p:stCondLst>
                                    <p:cond delay="0"/>
                                  </p:stCondLst>
                                  <p:childTnLst>
                                    <p:animMotion origin="layout" path="M 2.08333E-7 -1.11111E-6 L 0.05651 -0.00116 " pathEditMode="relative" rAng="0" ptsTypes="AA">
                                      <p:cBhvr>
                                        <p:cTn id="157" dur="250" fill="hold"/>
                                        <p:tgtEl>
                                          <p:spTgt spid="83"/>
                                        </p:tgtEl>
                                        <p:attrNameLst>
                                          <p:attrName>ppt_x</p:attrName>
                                          <p:attrName>ppt_y</p:attrName>
                                        </p:attrNameLst>
                                      </p:cBhvr>
                                      <p:rCtr x="2878" y="-69"/>
                                    </p:animMotion>
                                  </p:childTnLst>
                                </p:cTn>
                              </p:par>
                            </p:childTnLst>
                          </p:cTn>
                        </p:par>
                        <p:par>
                          <p:cTn id="158" fill="hold">
                            <p:stCondLst>
                              <p:cond delay="5250"/>
                            </p:stCondLst>
                            <p:childTnLst>
                              <p:par>
                                <p:cTn id="159" presetID="1" presetClass="entr" presetSubtype="0" fill="hold" nodeType="afterEffect">
                                  <p:stCondLst>
                                    <p:cond delay="0"/>
                                  </p:stCondLst>
                                  <p:childTnLst>
                                    <p:set>
                                      <p:cBhvr>
                                        <p:cTn id="160" dur="1" fill="hold">
                                          <p:stCondLst>
                                            <p:cond delay="0"/>
                                          </p:stCondLst>
                                        </p:cTn>
                                        <p:tgtEl>
                                          <p:spTgt spid="87"/>
                                        </p:tgtEl>
                                        <p:attrNameLst>
                                          <p:attrName>style.visibility</p:attrName>
                                        </p:attrNameLst>
                                      </p:cBhvr>
                                      <p:to>
                                        <p:strVal val="visible"/>
                                      </p:to>
                                    </p:set>
                                  </p:childTnLst>
                                </p:cTn>
                              </p:par>
                              <p:par>
                                <p:cTn id="161" presetID="1" presetClass="exit" presetSubtype="0" fill="hold" nodeType="withEffect">
                                  <p:stCondLst>
                                    <p:cond delay="0"/>
                                  </p:stCondLst>
                                  <p:childTnLst>
                                    <p:set>
                                      <p:cBhvr>
                                        <p:cTn id="162" dur="1" fill="hold">
                                          <p:stCondLst>
                                            <p:cond delay="0"/>
                                          </p:stCondLst>
                                        </p:cTn>
                                        <p:tgtEl>
                                          <p:spTgt spid="83"/>
                                        </p:tgtEl>
                                        <p:attrNameLst>
                                          <p:attrName>style.visibility</p:attrName>
                                        </p:attrNameLst>
                                      </p:cBhvr>
                                      <p:to>
                                        <p:strVal val="hidden"/>
                                      </p:to>
                                    </p:set>
                                  </p:childTnLst>
                                </p:cTn>
                              </p:par>
                            </p:childTnLst>
                          </p:cTn>
                        </p:par>
                        <p:par>
                          <p:cTn id="163" fill="hold">
                            <p:stCondLst>
                              <p:cond delay="5250"/>
                            </p:stCondLst>
                            <p:childTnLst>
                              <p:par>
                                <p:cTn id="164" presetID="42" presetClass="path" presetSubtype="0" accel="50000" decel="50000" fill="hold" nodeType="afterEffect">
                                  <p:stCondLst>
                                    <p:cond delay="0"/>
                                  </p:stCondLst>
                                  <p:childTnLst>
                                    <p:animMotion origin="layout" path="M 2.5E-6 -7.40741E-7 L 0.05117 0.00046 " pathEditMode="relative" rAng="0" ptsTypes="AA">
                                      <p:cBhvr>
                                        <p:cTn id="165" dur="250" fill="hold"/>
                                        <p:tgtEl>
                                          <p:spTgt spid="84"/>
                                        </p:tgtEl>
                                        <p:attrNameLst>
                                          <p:attrName>ppt_x</p:attrName>
                                          <p:attrName>ppt_y</p:attrName>
                                        </p:attrNameLst>
                                      </p:cBhvr>
                                      <p:rCtr x="2552" y="23"/>
                                    </p:animMotion>
                                  </p:childTnLst>
                                </p:cTn>
                              </p:par>
                            </p:childTnLst>
                          </p:cTn>
                        </p:par>
                        <p:par>
                          <p:cTn id="166" fill="hold">
                            <p:stCondLst>
                              <p:cond delay="5500"/>
                            </p:stCondLst>
                            <p:childTnLst>
                              <p:par>
                                <p:cTn id="167" presetID="1" presetClass="entr" presetSubtype="0" fill="hold" nodeType="afterEffect">
                                  <p:stCondLst>
                                    <p:cond delay="0"/>
                                  </p:stCondLst>
                                  <p:childTnLst>
                                    <p:set>
                                      <p:cBhvr>
                                        <p:cTn id="168" dur="1" fill="hold">
                                          <p:stCondLst>
                                            <p:cond delay="0"/>
                                          </p:stCondLst>
                                        </p:cTn>
                                        <p:tgtEl>
                                          <p:spTgt spid="88"/>
                                        </p:tgtEl>
                                        <p:attrNameLst>
                                          <p:attrName>style.visibility</p:attrName>
                                        </p:attrNameLst>
                                      </p:cBhvr>
                                      <p:to>
                                        <p:strVal val="visible"/>
                                      </p:to>
                                    </p:set>
                                  </p:childTnLst>
                                </p:cTn>
                              </p:par>
                              <p:par>
                                <p:cTn id="169" presetID="1" presetClass="exit" presetSubtype="0" fill="hold" nodeType="withEffect">
                                  <p:stCondLst>
                                    <p:cond delay="0"/>
                                  </p:stCondLst>
                                  <p:childTnLst>
                                    <p:set>
                                      <p:cBhvr>
                                        <p:cTn id="170" dur="1" fill="hold">
                                          <p:stCondLst>
                                            <p:cond delay="0"/>
                                          </p:stCondLst>
                                        </p:cTn>
                                        <p:tgtEl>
                                          <p:spTgt spid="84"/>
                                        </p:tgtEl>
                                        <p:attrNameLst>
                                          <p:attrName>style.visibility</p:attrName>
                                        </p:attrNameLst>
                                      </p:cBhvr>
                                      <p:to>
                                        <p:strVal val="hidden"/>
                                      </p:to>
                                    </p:set>
                                  </p:childTnLst>
                                </p:cTn>
                              </p:par>
                            </p:childTnLst>
                          </p:cTn>
                        </p:par>
                        <p:par>
                          <p:cTn id="171" fill="hold">
                            <p:stCondLst>
                              <p:cond delay="5500"/>
                            </p:stCondLst>
                            <p:childTnLst>
                              <p:par>
                                <p:cTn id="172" presetID="42" presetClass="path" presetSubtype="0" accel="50000" decel="50000" fill="hold" nodeType="afterEffect">
                                  <p:stCondLst>
                                    <p:cond delay="0"/>
                                  </p:stCondLst>
                                  <p:childTnLst>
                                    <p:animMotion origin="layout" path="M -1.45833E-6 -4.81481E-6 L 0.053 0.00139 " pathEditMode="relative" rAng="0" ptsTypes="AA">
                                      <p:cBhvr>
                                        <p:cTn id="173" dur="250" fill="hold"/>
                                        <p:tgtEl>
                                          <p:spTgt spid="85"/>
                                        </p:tgtEl>
                                        <p:attrNameLst>
                                          <p:attrName>ppt_x</p:attrName>
                                          <p:attrName>ppt_y</p:attrName>
                                        </p:attrNameLst>
                                      </p:cBhvr>
                                      <p:rCtr x="2656" y="69"/>
                                    </p:animMotion>
                                  </p:childTnLst>
                                </p:cTn>
                              </p:par>
                            </p:childTnLst>
                          </p:cTn>
                        </p:par>
                        <p:par>
                          <p:cTn id="174" fill="hold">
                            <p:stCondLst>
                              <p:cond delay="5750"/>
                            </p:stCondLst>
                            <p:childTnLst>
                              <p:par>
                                <p:cTn id="175" presetID="1" presetClass="entr" presetSubtype="0" fill="hold" nodeType="afterEffect">
                                  <p:stCondLst>
                                    <p:cond delay="0"/>
                                  </p:stCondLst>
                                  <p:childTnLst>
                                    <p:set>
                                      <p:cBhvr>
                                        <p:cTn id="176" dur="1" fill="hold">
                                          <p:stCondLst>
                                            <p:cond delay="0"/>
                                          </p:stCondLst>
                                        </p:cTn>
                                        <p:tgtEl>
                                          <p:spTgt spid="89"/>
                                        </p:tgtEl>
                                        <p:attrNameLst>
                                          <p:attrName>style.visibility</p:attrName>
                                        </p:attrNameLst>
                                      </p:cBhvr>
                                      <p:to>
                                        <p:strVal val="visible"/>
                                      </p:to>
                                    </p:set>
                                  </p:childTnLst>
                                </p:cTn>
                              </p:par>
                              <p:par>
                                <p:cTn id="177" presetID="1" presetClass="exit" presetSubtype="0" fill="hold" nodeType="withEffect">
                                  <p:stCondLst>
                                    <p:cond delay="0"/>
                                  </p:stCondLst>
                                  <p:childTnLst>
                                    <p:set>
                                      <p:cBhvr>
                                        <p:cTn id="178" dur="1" fill="hold">
                                          <p:stCondLst>
                                            <p:cond delay="0"/>
                                          </p:stCondLst>
                                        </p:cTn>
                                        <p:tgtEl>
                                          <p:spTgt spid="85"/>
                                        </p:tgtEl>
                                        <p:attrNameLst>
                                          <p:attrName>style.visibility</p:attrName>
                                        </p:attrNameLst>
                                      </p:cBhvr>
                                      <p:to>
                                        <p:strVal val="hidden"/>
                                      </p:to>
                                    </p:set>
                                  </p:childTnLst>
                                </p:cTn>
                              </p:par>
                            </p:childTnLst>
                          </p:cTn>
                        </p:par>
                        <p:par>
                          <p:cTn id="179" fill="hold">
                            <p:stCondLst>
                              <p:cond delay="5750"/>
                            </p:stCondLst>
                            <p:childTnLst>
                              <p:par>
                                <p:cTn id="180" presetID="42" presetClass="path" presetSubtype="0" accel="50000" decel="50000" fill="hold" nodeType="afterEffect">
                                  <p:stCondLst>
                                    <p:cond delay="0"/>
                                  </p:stCondLst>
                                  <p:childTnLst>
                                    <p:animMotion origin="layout" path="M 4.16667E-7 -3.7037E-6 L 0.05195 -3.7037E-6 " pathEditMode="relative" rAng="0" ptsTypes="AA">
                                      <p:cBhvr>
                                        <p:cTn id="181" dur="250" fill="hold"/>
                                        <p:tgtEl>
                                          <p:spTgt spid="61"/>
                                        </p:tgtEl>
                                        <p:attrNameLst>
                                          <p:attrName>ppt_x</p:attrName>
                                          <p:attrName>ppt_y</p:attrName>
                                        </p:attrNameLst>
                                      </p:cBhvr>
                                      <p:rCtr x="2591" y="0"/>
                                    </p:animMotion>
                                  </p:childTnLst>
                                </p:cTn>
                              </p:par>
                              <p:par>
                                <p:cTn id="182" presetID="1" presetClass="exit" presetSubtype="0" fill="hold" nodeType="withEffect">
                                  <p:stCondLst>
                                    <p:cond delay="0"/>
                                  </p:stCondLst>
                                  <p:childTnLst>
                                    <p:set>
                                      <p:cBhvr>
                                        <p:cTn id="183" dur="1" fill="hold">
                                          <p:stCondLst>
                                            <p:cond delay="0"/>
                                          </p:stCondLst>
                                        </p:cTn>
                                        <p:tgtEl>
                                          <p:spTgt spid="61"/>
                                        </p:tgtEl>
                                        <p:attrNameLst>
                                          <p:attrName>style.visibility</p:attrName>
                                        </p:attrNameLst>
                                      </p:cBhvr>
                                      <p:to>
                                        <p:strVal val="hidden"/>
                                      </p:to>
                                    </p:set>
                                  </p:childTnLst>
                                </p:cTn>
                              </p:par>
                            </p:childTnLst>
                          </p:cTn>
                        </p:par>
                        <p:par>
                          <p:cTn id="184" fill="hold">
                            <p:stCondLst>
                              <p:cond delay="6000"/>
                            </p:stCondLst>
                            <p:childTnLst>
                              <p:par>
                                <p:cTn id="185" presetID="9" presetClass="entr" presetSubtype="0" fill="hold" nodeType="afterEffect">
                                  <p:stCondLst>
                                    <p:cond delay="0"/>
                                  </p:stCondLst>
                                  <p:childTnLst>
                                    <p:set>
                                      <p:cBhvr>
                                        <p:cTn id="186" dur="1" fill="hold">
                                          <p:stCondLst>
                                            <p:cond delay="0"/>
                                          </p:stCondLst>
                                        </p:cTn>
                                        <p:tgtEl>
                                          <p:spTgt spid="92"/>
                                        </p:tgtEl>
                                        <p:attrNameLst>
                                          <p:attrName>style.visibility</p:attrName>
                                        </p:attrNameLst>
                                      </p:cBhvr>
                                      <p:to>
                                        <p:strVal val="visible"/>
                                      </p:to>
                                    </p:set>
                                    <p:animEffect transition="in" filter="dissolve">
                                      <p:cBhvr>
                                        <p:cTn id="187" dur="500"/>
                                        <p:tgtEl>
                                          <p:spTgt spid="92"/>
                                        </p:tgtEl>
                                      </p:cBhvr>
                                    </p:animEffect>
                                  </p:childTnLst>
                                </p:cTn>
                              </p:par>
                            </p:childTnLst>
                          </p:cTn>
                        </p:par>
                        <p:par>
                          <p:cTn id="188" fill="hold">
                            <p:stCondLst>
                              <p:cond delay="6500"/>
                            </p:stCondLst>
                            <p:childTnLst>
                              <p:par>
                                <p:cTn id="189" presetID="1" presetClass="exit" presetSubtype="0" fill="hold" nodeType="afterEffect">
                                  <p:stCondLst>
                                    <p:cond delay="0"/>
                                  </p:stCondLst>
                                  <p:childTnLst>
                                    <p:set>
                                      <p:cBhvr>
                                        <p:cTn id="190" dur="1" fill="hold">
                                          <p:stCondLst>
                                            <p:cond delay="0"/>
                                          </p:stCondLst>
                                        </p:cTn>
                                        <p:tgtEl>
                                          <p:spTgt spid="91"/>
                                        </p:tgtEl>
                                        <p:attrNameLst>
                                          <p:attrName>style.visibility</p:attrName>
                                        </p:attrNameLst>
                                      </p:cBhvr>
                                      <p:to>
                                        <p:strVal val="hidden"/>
                                      </p:to>
                                    </p:set>
                                  </p:childTnLst>
                                </p:cTn>
                              </p:par>
                            </p:childTnLst>
                          </p:cTn>
                        </p:par>
                        <p:par>
                          <p:cTn id="191" fill="hold">
                            <p:stCondLst>
                              <p:cond delay="6500"/>
                            </p:stCondLst>
                            <p:childTnLst>
                              <p:par>
                                <p:cTn id="192" presetID="9" presetClass="exit" presetSubtype="0" fill="hold" nodeType="afterEffect">
                                  <p:stCondLst>
                                    <p:cond delay="0"/>
                                  </p:stCondLst>
                                  <p:childTnLst>
                                    <p:animEffect transition="out" filter="dissolve">
                                      <p:cBhvr>
                                        <p:cTn id="193" dur="500"/>
                                        <p:tgtEl>
                                          <p:spTgt spid="92"/>
                                        </p:tgtEl>
                                      </p:cBhvr>
                                    </p:animEffect>
                                    <p:set>
                                      <p:cBhvr>
                                        <p:cTn id="194" dur="1" fill="hold">
                                          <p:stCondLst>
                                            <p:cond delay="499"/>
                                          </p:stCondLst>
                                        </p:cTn>
                                        <p:tgtEl>
                                          <p:spTgt spid="92"/>
                                        </p:tgtEl>
                                        <p:attrNameLst>
                                          <p:attrName>style.visibility</p:attrName>
                                        </p:attrNameLst>
                                      </p:cBhvr>
                                      <p:to>
                                        <p:strVal val="hidden"/>
                                      </p:to>
                                    </p:set>
                                  </p:childTnLst>
                                </p:cTn>
                              </p:par>
                            </p:childTnLst>
                          </p:cTn>
                        </p:par>
                        <p:par>
                          <p:cTn id="195" fill="hold">
                            <p:stCondLst>
                              <p:cond delay="7000"/>
                            </p:stCondLst>
                            <p:childTnLst>
                              <p:par>
                                <p:cTn id="196" presetID="42" presetClass="path" presetSubtype="0" accel="50000" decel="50000" fill="hold" nodeType="afterEffect">
                                  <p:stCondLst>
                                    <p:cond delay="0"/>
                                  </p:stCondLst>
                                  <p:childTnLst>
                                    <p:animMotion origin="layout" path="M -1.25E-6 1.85185E-6 L 0.14766 -0.0007 " pathEditMode="relative" rAng="0" ptsTypes="AA">
                                      <p:cBhvr>
                                        <p:cTn id="197" dur="250" fill="hold"/>
                                        <p:tgtEl>
                                          <p:spTgt spid="87"/>
                                        </p:tgtEl>
                                        <p:attrNameLst>
                                          <p:attrName>ppt_x</p:attrName>
                                          <p:attrName>ppt_y</p:attrName>
                                        </p:attrNameLst>
                                      </p:cBhvr>
                                      <p:rCtr x="7383" y="-46"/>
                                    </p:animMotion>
                                  </p:childTnLst>
                                </p:cTn>
                              </p:par>
                            </p:childTnLst>
                          </p:cTn>
                        </p:par>
                        <p:par>
                          <p:cTn id="198" fill="hold">
                            <p:stCondLst>
                              <p:cond delay="7250"/>
                            </p:stCondLst>
                            <p:childTnLst>
                              <p:par>
                                <p:cTn id="199" presetID="1" presetClass="entr" presetSubtype="0" fill="hold" nodeType="afterEffect">
                                  <p:stCondLst>
                                    <p:cond delay="0"/>
                                  </p:stCondLst>
                                  <p:childTnLst>
                                    <p:set>
                                      <p:cBhvr>
                                        <p:cTn id="200" dur="1" fill="hold">
                                          <p:stCondLst>
                                            <p:cond delay="0"/>
                                          </p:stCondLst>
                                        </p:cTn>
                                        <p:tgtEl>
                                          <p:spTgt spid="93"/>
                                        </p:tgtEl>
                                        <p:attrNameLst>
                                          <p:attrName>style.visibility</p:attrName>
                                        </p:attrNameLst>
                                      </p:cBhvr>
                                      <p:to>
                                        <p:strVal val="visible"/>
                                      </p:to>
                                    </p:set>
                                  </p:childTnLst>
                                </p:cTn>
                              </p:par>
                              <p:par>
                                <p:cTn id="201" presetID="1" presetClass="exit" presetSubtype="0" fill="hold" nodeType="withEffect">
                                  <p:stCondLst>
                                    <p:cond delay="0"/>
                                  </p:stCondLst>
                                  <p:childTnLst>
                                    <p:set>
                                      <p:cBhvr>
                                        <p:cTn id="202" dur="1" fill="hold">
                                          <p:stCondLst>
                                            <p:cond delay="0"/>
                                          </p:stCondLst>
                                        </p:cTn>
                                        <p:tgtEl>
                                          <p:spTgt spid="87"/>
                                        </p:tgtEl>
                                        <p:attrNameLst>
                                          <p:attrName>style.visibility</p:attrName>
                                        </p:attrNameLst>
                                      </p:cBhvr>
                                      <p:to>
                                        <p:strVal val="hidden"/>
                                      </p:to>
                                    </p:set>
                                  </p:childTnLst>
                                </p:cTn>
                              </p:par>
                            </p:childTnLst>
                          </p:cTn>
                        </p:par>
                        <p:par>
                          <p:cTn id="203" fill="hold">
                            <p:stCondLst>
                              <p:cond delay="7250"/>
                            </p:stCondLst>
                            <p:childTnLst>
                              <p:par>
                                <p:cTn id="204" presetID="42" presetClass="path" presetSubtype="0" accel="50000" decel="50000" fill="hold" nodeType="afterEffect">
                                  <p:stCondLst>
                                    <p:cond delay="0"/>
                                  </p:stCondLst>
                                  <p:childTnLst>
                                    <p:animMotion origin="layout" path="M 8.33333E-7 -1.11111E-6 L 0.0569 -0.00116 " pathEditMode="relative" rAng="0" ptsTypes="AA">
                                      <p:cBhvr>
                                        <p:cTn id="205" dur="250" fill="hold"/>
                                        <p:tgtEl>
                                          <p:spTgt spid="88"/>
                                        </p:tgtEl>
                                        <p:attrNameLst>
                                          <p:attrName>ppt_x</p:attrName>
                                          <p:attrName>ppt_y</p:attrName>
                                        </p:attrNameLst>
                                      </p:cBhvr>
                                      <p:rCtr x="2904" y="-69"/>
                                    </p:animMotion>
                                  </p:childTnLst>
                                </p:cTn>
                              </p:par>
                            </p:childTnLst>
                          </p:cTn>
                        </p:par>
                        <p:par>
                          <p:cTn id="206" fill="hold">
                            <p:stCondLst>
                              <p:cond delay="7500"/>
                            </p:stCondLst>
                            <p:childTnLst>
                              <p:par>
                                <p:cTn id="207" presetID="1" presetClass="entr" presetSubtype="0" fill="hold" nodeType="afterEffect">
                                  <p:stCondLst>
                                    <p:cond delay="0"/>
                                  </p:stCondLst>
                                  <p:childTnLst>
                                    <p:set>
                                      <p:cBhvr>
                                        <p:cTn id="208" dur="1" fill="hold">
                                          <p:stCondLst>
                                            <p:cond delay="0"/>
                                          </p:stCondLst>
                                        </p:cTn>
                                        <p:tgtEl>
                                          <p:spTgt spid="94"/>
                                        </p:tgtEl>
                                        <p:attrNameLst>
                                          <p:attrName>style.visibility</p:attrName>
                                        </p:attrNameLst>
                                      </p:cBhvr>
                                      <p:to>
                                        <p:strVal val="visible"/>
                                      </p:to>
                                    </p:set>
                                  </p:childTnLst>
                                </p:cTn>
                              </p:par>
                              <p:par>
                                <p:cTn id="209" presetID="1" presetClass="exit" presetSubtype="0" fill="hold" nodeType="withEffect">
                                  <p:stCondLst>
                                    <p:cond delay="0"/>
                                  </p:stCondLst>
                                  <p:childTnLst>
                                    <p:set>
                                      <p:cBhvr>
                                        <p:cTn id="210" dur="1" fill="hold">
                                          <p:stCondLst>
                                            <p:cond delay="0"/>
                                          </p:stCondLst>
                                        </p:cTn>
                                        <p:tgtEl>
                                          <p:spTgt spid="88"/>
                                        </p:tgtEl>
                                        <p:attrNameLst>
                                          <p:attrName>style.visibility</p:attrName>
                                        </p:attrNameLst>
                                      </p:cBhvr>
                                      <p:to>
                                        <p:strVal val="hidden"/>
                                      </p:to>
                                    </p:set>
                                  </p:childTnLst>
                                </p:cTn>
                              </p:par>
                            </p:childTnLst>
                          </p:cTn>
                        </p:par>
                        <p:par>
                          <p:cTn id="211" fill="hold">
                            <p:stCondLst>
                              <p:cond delay="7500"/>
                            </p:stCondLst>
                            <p:childTnLst>
                              <p:par>
                                <p:cTn id="212" presetID="42" presetClass="path" presetSubtype="0" accel="50000" decel="50000" fill="hold" nodeType="afterEffect">
                                  <p:stCondLst>
                                    <p:cond delay="0"/>
                                  </p:stCondLst>
                                  <p:childTnLst>
                                    <p:animMotion origin="layout" path="M 2.70833E-6 3.7037E-7 L 0.0513 -0.00093 " pathEditMode="relative" rAng="0" ptsTypes="AA">
                                      <p:cBhvr>
                                        <p:cTn id="213" dur="250" fill="hold"/>
                                        <p:tgtEl>
                                          <p:spTgt spid="89"/>
                                        </p:tgtEl>
                                        <p:attrNameLst>
                                          <p:attrName>ppt_x</p:attrName>
                                          <p:attrName>ppt_y</p:attrName>
                                        </p:attrNameLst>
                                      </p:cBhvr>
                                      <p:rCtr x="2565" y="-46"/>
                                    </p:animMotion>
                                  </p:childTnLst>
                                </p:cTn>
                              </p:par>
                            </p:childTnLst>
                          </p:cTn>
                        </p:par>
                        <p:par>
                          <p:cTn id="214" fill="hold">
                            <p:stCondLst>
                              <p:cond delay="7750"/>
                            </p:stCondLst>
                            <p:childTnLst>
                              <p:par>
                                <p:cTn id="215" presetID="1" presetClass="entr" presetSubtype="0" fill="hold" nodeType="afterEffect">
                                  <p:stCondLst>
                                    <p:cond delay="0"/>
                                  </p:stCondLst>
                                  <p:childTnLst>
                                    <p:set>
                                      <p:cBhvr>
                                        <p:cTn id="216" dur="1" fill="hold">
                                          <p:stCondLst>
                                            <p:cond delay="0"/>
                                          </p:stCondLst>
                                        </p:cTn>
                                        <p:tgtEl>
                                          <p:spTgt spid="95"/>
                                        </p:tgtEl>
                                        <p:attrNameLst>
                                          <p:attrName>style.visibility</p:attrName>
                                        </p:attrNameLst>
                                      </p:cBhvr>
                                      <p:to>
                                        <p:strVal val="visible"/>
                                      </p:to>
                                    </p:set>
                                  </p:childTnLst>
                                </p:cTn>
                              </p:par>
                              <p:par>
                                <p:cTn id="217" presetID="1" presetClass="exit" presetSubtype="0" fill="hold" nodeType="withEffect">
                                  <p:stCondLst>
                                    <p:cond delay="0"/>
                                  </p:stCondLst>
                                  <p:childTnLst>
                                    <p:set>
                                      <p:cBhvr>
                                        <p:cTn id="218" dur="1" fill="hold">
                                          <p:stCondLst>
                                            <p:cond delay="0"/>
                                          </p:stCondLst>
                                        </p:cTn>
                                        <p:tgtEl>
                                          <p:spTgt spid="89"/>
                                        </p:tgtEl>
                                        <p:attrNameLst>
                                          <p:attrName>style.visibility</p:attrName>
                                        </p:attrNameLst>
                                      </p:cBhvr>
                                      <p:to>
                                        <p:strVal val="hidden"/>
                                      </p:to>
                                    </p:set>
                                  </p:childTnLst>
                                </p:cTn>
                              </p:par>
                            </p:childTnLst>
                          </p:cTn>
                        </p:par>
                      </p:childTnLst>
                    </p:cTn>
                  </p:par>
                  <p:par>
                    <p:cTn id="219" fill="hold">
                      <p:stCondLst>
                        <p:cond delay="indefinite"/>
                      </p:stCondLst>
                      <p:childTnLst>
                        <p:par>
                          <p:cTn id="220" fill="hold">
                            <p:stCondLst>
                              <p:cond delay="0"/>
                            </p:stCondLst>
                            <p:childTnLst>
                              <p:par>
                                <p:cTn id="221" presetID="9" presetClass="entr" presetSubtype="0" fill="hold" nodeType="clickEffect">
                                  <p:stCondLst>
                                    <p:cond delay="0"/>
                                  </p:stCondLst>
                                  <p:childTnLst>
                                    <p:set>
                                      <p:cBhvr>
                                        <p:cTn id="222" dur="1" fill="hold">
                                          <p:stCondLst>
                                            <p:cond delay="0"/>
                                          </p:stCondLst>
                                        </p:cTn>
                                        <p:tgtEl>
                                          <p:spTgt spid="96"/>
                                        </p:tgtEl>
                                        <p:attrNameLst>
                                          <p:attrName>style.visibility</p:attrName>
                                        </p:attrNameLst>
                                      </p:cBhvr>
                                      <p:to>
                                        <p:strVal val="visible"/>
                                      </p:to>
                                    </p:set>
                                    <p:animEffect transition="in" filter="dissolve">
                                      <p:cBhvr>
                                        <p:cTn id="223" dur="500"/>
                                        <p:tgtEl>
                                          <p:spTgt spid="96"/>
                                        </p:tgtEl>
                                      </p:cBhvr>
                                    </p:animEffect>
                                  </p:childTnLst>
                                </p:cTn>
                              </p:par>
                            </p:childTnLst>
                          </p:cTn>
                        </p:par>
                        <p:par>
                          <p:cTn id="224" fill="hold">
                            <p:stCondLst>
                              <p:cond delay="500"/>
                            </p:stCondLst>
                            <p:childTnLst>
                              <p:par>
                                <p:cTn id="225" presetID="1" presetClass="exit" presetSubtype="0" fill="hold" nodeType="afterEffect">
                                  <p:stCondLst>
                                    <p:cond delay="0"/>
                                  </p:stCondLst>
                                  <p:childTnLst>
                                    <p:set>
                                      <p:cBhvr>
                                        <p:cTn id="226" dur="1" fill="hold">
                                          <p:stCondLst>
                                            <p:cond delay="0"/>
                                          </p:stCondLst>
                                        </p:cTn>
                                        <p:tgtEl>
                                          <p:spTgt spid="93"/>
                                        </p:tgtEl>
                                        <p:attrNameLst>
                                          <p:attrName>style.visibility</p:attrName>
                                        </p:attrNameLst>
                                      </p:cBhvr>
                                      <p:to>
                                        <p:strVal val="hidden"/>
                                      </p:to>
                                    </p:set>
                                  </p:childTnLst>
                                </p:cTn>
                              </p:par>
                            </p:childTnLst>
                          </p:cTn>
                        </p:par>
                        <p:par>
                          <p:cTn id="227" fill="hold">
                            <p:stCondLst>
                              <p:cond delay="500"/>
                            </p:stCondLst>
                            <p:childTnLst>
                              <p:par>
                                <p:cTn id="228" presetID="32" presetClass="emph" presetSubtype="0" fill="hold" nodeType="afterEffect">
                                  <p:stCondLst>
                                    <p:cond delay="0"/>
                                  </p:stCondLst>
                                  <p:childTnLst>
                                    <p:animRot by="120000">
                                      <p:cBhvr>
                                        <p:cTn id="229" dur="100" fill="hold">
                                          <p:stCondLst>
                                            <p:cond delay="0"/>
                                          </p:stCondLst>
                                        </p:cTn>
                                        <p:tgtEl>
                                          <p:spTgt spid="96"/>
                                        </p:tgtEl>
                                        <p:attrNameLst>
                                          <p:attrName>r</p:attrName>
                                        </p:attrNameLst>
                                      </p:cBhvr>
                                    </p:animRot>
                                    <p:animRot by="-240000">
                                      <p:cBhvr>
                                        <p:cTn id="230" dur="200" fill="hold">
                                          <p:stCondLst>
                                            <p:cond delay="200"/>
                                          </p:stCondLst>
                                        </p:cTn>
                                        <p:tgtEl>
                                          <p:spTgt spid="96"/>
                                        </p:tgtEl>
                                        <p:attrNameLst>
                                          <p:attrName>r</p:attrName>
                                        </p:attrNameLst>
                                      </p:cBhvr>
                                    </p:animRot>
                                    <p:animRot by="240000">
                                      <p:cBhvr>
                                        <p:cTn id="231" dur="200" fill="hold">
                                          <p:stCondLst>
                                            <p:cond delay="400"/>
                                          </p:stCondLst>
                                        </p:cTn>
                                        <p:tgtEl>
                                          <p:spTgt spid="96"/>
                                        </p:tgtEl>
                                        <p:attrNameLst>
                                          <p:attrName>r</p:attrName>
                                        </p:attrNameLst>
                                      </p:cBhvr>
                                    </p:animRot>
                                    <p:animRot by="-240000">
                                      <p:cBhvr>
                                        <p:cTn id="232" dur="200" fill="hold">
                                          <p:stCondLst>
                                            <p:cond delay="600"/>
                                          </p:stCondLst>
                                        </p:cTn>
                                        <p:tgtEl>
                                          <p:spTgt spid="96"/>
                                        </p:tgtEl>
                                        <p:attrNameLst>
                                          <p:attrName>r</p:attrName>
                                        </p:attrNameLst>
                                      </p:cBhvr>
                                    </p:animRot>
                                    <p:animRot by="120000">
                                      <p:cBhvr>
                                        <p:cTn id="233" dur="200" fill="hold">
                                          <p:stCondLst>
                                            <p:cond delay="800"/>
                                          </p:stCondLst>
                                        </p:cTn>
                                        <p:tgtEl>
                                          <p:spTgt spid="96"/>
                                        </p:tgtEl>
                                        <p:attrNameLst>
                                          <p:attrName>r</p:attrName>
                                        </p:attrNameLst>
                                      </p:cBhvr>
                                    </p:animRot>
                                  </p:childTnLst>
                                </p:cTn>
                              </p:par>
                            </p:childTnLst>
                          </p:cTn>
                        </p:par>
                      </p:childTnLst>
                    </p:cTn>
                  </p:par>
                  <p:par>
                    <p:cTn id="234" fill="hold">
                      <p:stCondLst>
                        <p:cond delay="indefinite"/>
                      </p:stCondLst>
                      <p:childTnLst>
                        <p:par>
                          <p:cTn id="235" fill="hold">
                            <p:stCondLst>
                              <p:cond delay="0"/>
                            </p:stCondLst>
                            <p:childTnLst>
                              <p:par>
                                <p:cTn id="236" presetID="10" presetClass="entr" presetSubtype="0" fill="hold" nodeType="clickEffect">
                                  <p:stCondLst>
                                    <p:cond delay="0"/>
                                  </p:stCondLst>
                                  <p:childTnLst>
                                    <p:set>
                                      <p:cBhvr>
                                        <p:cTn id="237" dur="1" fill="hold">
                                          <p:stCondLst>
                                            <p:cond delay="0"/>
                                          </p:stCondLst>
                                        </p:cTn>
                                        <p:tgtEl>
                                          <p:spTgt spid="97"/>
                                        </p:tgtEl>
                                        <p:attrNameLst>
                                          <p:attrName>style.visibility</p:attrName>
                                        </p:attrNameLst>
                                      </p:cBhvr>
                                      <p:to>
                                        <p:strVal val="visible"/>
                                      </p:to>
                                    </p:set>
                                    <p:animEffect transition="in" filter="fade">
                                      <p:cBhvr>
                                        <p:cTn id="238" dur="500"/>
                                        <p:tgtEl>
                                          <p:spTgt spid="97"/>
                                        </p:tgtEl>
                                      </p:cBhvr>
                                    </p:animEffect>
                                  </p:childTnLst>
                                </p:cTn>
                              </p:par>
                            </p:childTnLst>
                          </p:cTn>
                        </p:par>
                      </p:childTnLst>
                    </p:cTn>
                  </p:par>
                  <p:par>
                    <p:cTn id="239" fill="hold">
                      <p:stCondLst>
                        <p:cond delay="indefinite"/>
                      </p:stCondLst>
                      <p:childTnLst>
                        <p:par>
                          <p:cTn id="240" fill="hold">
                            <p:stCondLst>
                              <p:cond delay="0"/>
                            </p:stCondLst>
                            <p:childTnLst>
                              <p:par>
                                <p:cTn id="241" presetID="22" presetClass="entr" presetSubtype="1" fill="hold" nodeType="clickEffect">
                                  <p:stCondLst>
                                    <p:cond delay="0"/>
                                  </p:stCondLst>
                                  <p:childTnLst>
                                    <p:set>
                                      <p:cBhvr>
                                        <p:cTn id="242" dur="1" fill="hold">
                                          <p:stCondLst>
                                            <p:cond delay="0"/>
                                          </p:stCondLst>
                                        </p:cTn>
                                        <p:tgtEl>
                                          <p:spTgt spid="99"/>
                                        </p:tgtEl>
                                        <p:attrNameLst>
                                          <p:attrName>style.visibility</p:attrName>
                                        </p:attrNameLst>
                                      </p:cBhvr>
                                      <p:to>
                                        <p:strVal val="visible"/>
                                      </p:to>
                                    </p:set>
                                    <p:animEffect transition="in" filter="wipe(up)">
                                      <p:cBhvr>
                                        <p:cTn id="243" dur="500"/>
                                        <p:tgtEl>
                                          <p:spTgt spid="99"/>
                                        </p:tgtEl>
                                      </p:cBhvr>
                                    </p:animEffect>
                                  </p:childTnLst>
                                </p:cTn>
                              </p:par>
                              <p:par>
                                <p:cTn id="244" presetID="42" presetClass="path" presetSubtype="0" accel="50000" decel="50000" fill="hold" nodeType="withEffect">
                                  <p:stCondLst>
                                    <p:cond delay="0"/>
                                  </p:stCondLst>
                                  <p:childTnLst>
                                    <p:animMotion origin="layout" path="M 2.70833E-6 -1.11111E-6 L -0.14766 0.13102 " pathEditMode="relative" rAng="0" ptsTypes="AA">
                                      <p:cBhvr>
                                        <p:cTn id="245" dur="1500" fill="hold"/>
                                        <p:tgtEl>
                                          <p:spTgt spid="96"/>
                                        </p:tgtEl>
                                        <p:attrNameLst>
                                          <p:attrName>ppt_x</p:attrName>
                                          <p:attrName>ppt_y</p:attrName>
                                        </p:attrNameLst>
                                      </p:cBhvr>
                                      <p:rCtr x="-7383" y="6551"/>
                                    </p:animMotion>
                                  </p:childTnLst>
                                </p:cTn>
                              </p:par>
                            </p:childTnLst>
                          </p:cTn>
                        </p:par>
                        <p:par>
                          <p:cTn id="246" fill="hold">
                            <p:stCondLst>
                              <p:cond delay="1500"/>
                            </p:stCondLst>
                            <p:childTnLst>
                              <p:par>
                                <p:cTn id="247" presetID="1" presetClass="entr" presetSubtype="0" fill="hold" nodeType="afterEffect">
                                  <p:stCondLst>
                                    <p:cond delay="0"/>
                                  </p:stCondLst>
                                  <p:childTnLst>
                                    <p:set>
                                      <p:cBhvr>
                                        <p:cTn id="248" dur="1" fill="hold">
                                          <p:stCondLst>
                                            <p:cond delay="0"/>
                                          </p:stCondLst>
                                        </p:cTn>
                                        <p:tgtEl>
                                          <p:spTgt spid="100"/>
                                        </p:tgtEl>
                                        <p:attrNameLst>
                                          <p:attrName>style.visibility</p:attrName>
                                        </p:attrNameLst>
                                      </p:cBhvr>
                                      <p:to>
                                        <p:strVal val="visible"/>
                                      </p:to>
                                    </p:set>
                                  </p:childTnLst>
                                </p:cTn>
                              </p:par>
                              <p:par>
                                <p:cTn id="249" presetID="1" presetClass="exit" presetSubtype="0" fill="hold" nodeType="withEffect">
                                  <p:stCondLst>
                                    <p:cond delay="0"/>
                                  </p:stCondLst>
                                  <p:childTnLst>
                                    <p:set>
                                      <p:cBhvr>
                                        <p:cTn id="250" dur="1" fill="hold">
                                          <p:stCondLst>
                                            <p:cond delay="0"/>
                                          </p:stCondLst>
                                        </p:cTn>
                                        <p:tgtEl>
                                          <p:spTgt spid="96"/>
                                        </p:tgtEl>
                                        <p:attrNameLst>
                                          <p:attrName>style.visibility</p:attrName>
                                        </p:attrNameLst>
                                      </p:cBhvr>
                                      <p:to>
                                        <p:strVal val="hidden"/>
                                      </p:to>
                                    </p:set>
                                  </p:childTnLst>
                                </p:cTn>
                              </p:par>
                            </p:childTnLst>
                          </p:cTn>
                        </p:par>
                      </p:childTnLst>
                    </p:cTn>
                  </p:par>
                  <p:par>
                    <p:cTn id="251" fill="hold">
                      <p:stCondLst>
                        <p:cond delay="indefinite"/>
                      </p:stCondLst>
                      <p:childTnLst>
                        <p:par>
                          <p:cTn id="252" fill="hold">
                            <p:stCondLst>
                              <p:cond delay="0"/>
                            </p:stCondLst>
                            <p:childTnLst>
                              <p:par>
                                <p:cTn id="253" presetID="10" presetClass="exit" presetSubtype="0" fill="hold" nodeType="clickEffect">
                                  <p:stCondLst>
                                    <p:cond delay="0"/>
                                  </p:stCondLst>
                                  <p:childTnLst>
                                    <p:animEffect transition="out" filter="fade">
                                      <p:cBhvr>
                                        <p:cTn id="254" dur="500"/>
                                        <p:tgtEl>
                                          <p:spTgt spid="99"/>
                                        </p:tgtEl>
                                      </p:cBhvr>
                                    </p:animEffect>
                                    <p:set>
                                      <p:cBhvr>
                                        <p:cTn id="255" dur="1" fill="hold">
                                          <p:stCondLst>
                                            <p:cond delay="499"/>
                                          </p:stCondLst>
                                        </p:cTn>
                                        <p:tgtEl>
                                          <p:spTgt spid="99"/>
                                        </p:tgtEl>
                                        <p:attrNameLst>
                                          <p:attrName>style.visibility</p:attrName>
                                        </p:attrNameLst>
                                      </p:cBhvr>
                                      <p:to>
                                        <p:strVal val="hidden"/>
                                      </p:to>
                                    </p:set>
                                  </p:childTnLst>
                                </p:cTn>
                              </p:par>
                            </p:childTnLst>
                          </p:cTn>
                        </p:par>
                        <p:par>
                          <p:cTn id="256" fill="hold">
                            <p:stCondLst>
                              <p:cond delay="500"/>
                            </p:stCondLst>
                            <p:childTnLst>
                              <p:par>
                                <p:cTn id="257" presetID="42" presetClass="path" presetSubtype="0" accel="50000" decel="50000" fill="hold" nodeType="afterEffect">
                                  <p:stCondLst>
                                    <p:cond delay="0"/>
                                  </p:stCondLst>
                                  <p:childTnLst>
                                    <p:animMotion origin="layout" path="M -1.25E-6 3.7037E-7 L 0.14753 0.00024 " pathEditMode="relative" rAng="0" ptsTypes="AA">
                                      <p:cBhvr>
                                        <p:cTn id="258" dur="250" fill="hold"/>
                                        <p:tgtEl>
                                          <p:spTgt spid="94"/>
                                        </p:tgtEl>
                                        <p:attrNameLst>
                                          <p:attrName>ppt_x</p:attrName>
                                          <p:attrName>ppt_y</p:attrName>
                                        </p:attrNameLst>
                                      </p:cBhvr>
                                      <p:rCtr x="7383" y="46"/>
                                    </p:animMotion>
                                  </p:childTnLst>
                                </p:cTn>
                              </p:par>
                            </p:childTnLst>
                          </p:cTn>
                        </p:par>
                        <p:par>
                          <p:cTn id="259" fill="hold">
                            <p:stCondLst>
                              <p:cond delay="750"/>
                            </p:stCondLst>
                            <p:childTnLst>
                              <p:par>
                                <p:cTn id="260" presetID="1" presetClass="entr" presetSubtype="0" fill="hold" nodeType="afterEffect">
                                  <p:stCondLst>
                                    <p:cond delay="0"/>
                                  </p:stCondLst>
                                  <p:childTnLst>
                                    <p:set>
                                      <p:cBhvr>
                                        <p:cTn id="261" dur="1" fill="hold">
                                          <p:stCondLst>
                                            <p:cond delay="0"/>
                                          </p:stCondLst>
                                        </p:cTn>
                                        <p:tgtEl>
                                          <p:spTgt spid="106"/>
                                        </p:tgtEl>
                                        <p:attrNameLst>
                                          <p:attrName>style.visibility</p:attrName>
                                        </p:attrNameLst>
                                      </p:cBhvr>
                                      <p:to>
                                        <p:strVal val="visible"/>
                                      </p:to>
                                    </p:set>
                                  </p:childTnLst>
                                </p:cTn>
                              </p:par>
                              <p:par>
                                <p:cTn id="262" presetID="1" presetClass="exit" presetSubtype="0" fill="hold" nodeType="withEffect">
                                  <p:stCondLst>
                                    <p:cond delay="0"/>
                                  </p:stCondLst>
                                  <p:childTnLst>
                                    <p:set>
                                      <p:cBhvr>
                                        <p:cTn id="263" dur="1" fill="hold">
                                          <p:stCondLst>
                                            <p:cond delay="0"/>
                                          </p:stCondLst>
                                        </p:cTn>
                                        <p:tgtEl>
                                          <p:spTgt spid="94"/>
                                        </p:tgtEl>
                                        <p:attrNameLst>
                                          <p:attrName>style.visibility</p:attrName>
                                        </p:attrNameLst>
                                      </p:cBhvr>
                                      <p:to>
                                        <p:strVal val="hidden"/>
                                      </p:to>
                                    </p:set>
                                  </p:childTnLst>
                                </p:cTn>
                              </p:par>
                            </p:childTnLst>
                          </p:cTn>
                        </p:par>
                        <p:par>
                          <p:cTn id="264" fill="hold">
                            <p:stCondLst>
                              <p:cond delay="750"/>
                            </p:stCondLst>
                            <p:childTnLst>
                              <p:par>
                                <p:cTn id="265" presetID="42" presetClass="path" presetSubtype="0" accel="50000" decel="50000" fill="hold" nodeType="afterEffect">
                                  <p:stCondLst>
                                    <p:cond delay="0"/>
                                  </p:stCondLst>
                                  <p:childTnLst>
                                    <p:animMotion origin="layout" path="M 0 3.7037E-7 L 0.05638 -0.00093 " pathEditMode="relative" rAng="0" ptsTypes="AA">
                                      <p:cBhvr>
                                        <p:cTn id="266" dur="250" fill="hold"/>
                                        <p:tgtEl>
                                          <p:spTgt spid="95"/>
                                        </p:tgtEl>
                                        <p:attrNameLst>
                                          <p:attrName>ppt_x</p:attrName>
                                          <p:attrName>ppt_y</p:attrName>
                                        </p:attrNameLst>
                                      </p:cBhvr>
                                      <p:rCtr x="2852" y="-46"/>
                                    </p:animMotion>
                                  </p:childTnLst>
                                </p:cTn>
                              </p:par>
                            </p:childTnLst>
                          </p:cTn>
                        </p:par>
                        <p:par>
                          <p:cTn id="267" fill="hold">
                            <p:stCondLst>
                              <p:cond delay="1000"/>
                            </p:stCondLst>
                            <p:childTnLst>
                              <p:par>
                                <p:cTn id="268" presetID="1" presetClass="entr" presetSubtype="0" fill="hold" nodeType="afterEffect">
                                  <p:stCondLst>
                                    <p:cond delay="0"/>
                                  </p:stCondLst>
                                  <p:childTnLst>
                                    <p:set>
                                      <p:cBhvr>
                                        <p:cTn id="269" dur="1" fill="hold">
                                          <p:stCondLst>
                                            <p:cond delay="0"/>
                                          </p:stCondLst>
                                        </p:cTn>
                                        <p:tgtEl>
                                          <p:spTgt spid="107"/>
                                        </p:tgtEl>
                                        <p:attrNameLst>
                                          <p:attrName>style.visibility</p:attrName>
                                        </p:attrNameLst>
                                      </p:cBhvr>
                                      <p:to>
                                        <p:strVal val="visible"/>
                                      </p:to>
                                    </p:set>
                                  </p:childTnLst>
                                </p:cTn>
                              </p:par>
                              <p:par>
                                <p:cTn id="270" presetID="1" presetClass="exit" presetSubtype="0" fill="hold" nodeType="withEffect">
                                  <p:stCondLst>
                                    <p:cond delay="0"/>
                                  </p:stCondLst>
                                  <p:childTnLst>
                                    <p:set>
                                      <p:cBhvr>
                                        <p:cTn id="271" dur="1" fill="hold">
                                          <p:stCondLst>
                                            <p:cond delay="0"/>
                                          </p:stCondLst>
                                        </p:cTn>
                                        <p:tgtEl>
                                          <p:spTgt spid="95"/>
                                        </p:tgtEl>
                                        <p:attrNameLst>
                                          <p:attrName>style.visibility</p:attrName>
                                        </p:attrNameLst>
                                      </p:cBhvr>
                                      <p:to>
                                        <p:strVal val="hidden"/>
                                      </p:to>
                                    </p:set>
                                  </p:childTnLst>
                                </p:cTn>
                              </p:par>
                            </p:childTnLst>
                          </p:cTn>
                        </p:par>
                        <p:par>
                          <p:cTn id="272" fill="hold">
                            <p:stCondLst>
                              <p:cond delay="1000"/>
                            </p:stCondLst>
                            <p:childTnLst>
                              <p:par>
                                <p:cTn id="273" presetID="9" presetClass="entr" presetSubtype="0" fill="hold" nodeType="afterEffect">
                                  <p:stCondLst>
                                    <p:cond delay="0"/>
                                  </p:stCondLst>
                                  <p:childTnLst>
                                    <p:set>
                                      <p:cBhvr>
                                        <p:cTn id="274" dur="1" fill="hold">
                                          <p:stCondLst>
                                            <p:cond delay="0"/>
                                          </p:stCondLst>
                                        </p:cTn>
                                        <p:tgtEl>
                                          <p:spTgt spid="108"/>
                                        </p:tgtEl>
                                        <p:attrNameLst>
                                          <p:attrName>style.visibility</p:attrName>
                                        </p:attrNameLst>
                                      </p:cBhvr>
                                      <p:to>
                                        <p:strVal val="visible"/>
                                      </p:to>
                                    </p:set>
                                    <p:animEffect transition="in" filter="dissolve">
                                      <p:cBhvr>
                                        <p:cTn id="275" dur="500"/>
                                        <p:tgtEl>
                                          <p:spTgt spid="108"/>
                                        </p:tgtEl>
                                      </p:cBhvr>
                                    </p:animEffect>
                                  </p:childTnLst>
                                </p:cTn>
                              </p:par>
                            </p:childTnLst>
                          </p:cTn>
                        </p:par>
                        <p:par>
                          <p:cTn id="276" fill="hold">
                            <p:stCondLst>
                              <p:cond delay="1500"/>
                            </p:stCondLst>
                            <p:childTnLst>
                              <p:par>
                                <p:cTn id="277" presetID="1" presetClass="exit" presetSubtype="0" fill="hold" nodeType="afterEffect">
                                  <p:stCondLst>
                                    <p:cond delay="0"/>
                                  </p:stCondLst>
                                  <p:childTnLst>
                                    <p:set>
                                      <p:cBhvr>
                                        <p:cTn id="278" dur="1" fill="hold">
                                          <p:stCondLst>
                                            <p:cond delay="0"/>
                                          </p:stCondLst>
                                        </p:cTn>
                                        <p:tgtEl>
                                          <p:spTgt spid="106"/>
                                        </p:tgtEl>
                                        <p:attrNameLst>
                                          <p:attrName>style.visibility</p:attrName>
                                        </p:attrNameLst>
                                      </p:cBhvr>
                                      <p:to>
                                        <p:strVal val="hidden"/>
                                      </p:to>
                                    </p:set>
                                  </p:childTnLst>
                                </p:cTn>
                              </p:par>
                            </p:childTnLst>
                          </p:cTn>
                        </p:par>
                        <p:par>
                          <p:cTn id="279" fill="hold">
                            <p:stCondLst>
                              <p:cond delay="1500"/>
                            </p:stCondLst>
                            <p:childTnLst>
                              <p:par>
                                <p:cTn id="280" presetID="9" presetClass="exit" presetSubtype="0" fill="hold" nodeType="afterEffect">
                                  <p:stCondLst>
                                    <p:cond delay="0"/>
                                  </p:stCondLst>
                                  <p:childTnLst>
                                    <p:animEffect transition="out" filter="dissolve">
                                      <p:cBhvr>
                                        <p:cTn id="281" dur="500"/>
                                        <p:tgtEl>
                                          <p:spTgt spid="108"/>
                                        </p:tgtEl>
                                      </p:cBhvr>
                                    </p:animEffect>
                                    <p:set>
                                      <p:cBhvr>
                                        <p:cTn id="282" dur="1" fill="hold">
                                          <p:stCondLst>
                                            <p:cond delay="499"/>
                                          </p:stCondLst>
                                        </p:cTn>
                                        <p:tgtEl>
                                          <p:spTgt spid="108"/>
                                        </p:tgtEl>
                                        <p:attrNameLst>
                                          <p:attrName>style.visibility</p:attrName>
                                        </p:attrNameLst>
                                      </p:cBhvr>
                                      <p:to>
                                        <p:strVal val="hidden"/>
                                      </p:to>
                                    </p:set>
                                  </p:childTnLst>
                                </p:cTn>
                              </p:par>
                            </p:childTnLst>
                          </p:cTn>
                        </p:par>
                        <p:par>
                          <p:cTn id="283" fill="hold">
                            <p:stCondLst>
                              <p:cond delay="2000"/>
                            </p:stCondLst>
                            <p:childTnLst>
                              <p:par>
                                <p:cTn id="284" presetID="42" presetClass="path" presetSubtype="0" accel="50000" decel="50000" fill="hold" nodeType="afterEffect">
                                  <p:stCondLst>
                                    <p:cond delay="0"/>
                                  </p:stCondLst>
                                  <p:childTnLst>
                                    <p:animMotion origin="layout" path="M -2.08333E-6 3.7037E-7 L 0.14701 0.00024 " pathEditMode="relative" rAng="0" ptsTypes="AA">
                                      <p:cBhvr>
                                        <p:cTn id="285" dur="250" fill="hold"/>
                                        <p:tgtEl>
                                          <p:spTgt spid="107"/>
                                        </p:tgtEl>
                                        <p:attrNameLst>
                                          <p:attrName>ppt_x</p:attrName>
                                          <p:attrName>ppt_y</p:attrName>
                                        </p:attrNameLst>
                                      </p:cBhvr>
                                      <p:rCtr x="7357" y="46"/>
                                    </p:animMotion>
                                  </p:childTnLst>
                                </p:cTn>
                              </p:par>
                            </p:childTnLst>
                          </p:cTn>
                        </p:par>
                        <p:par>
                          <p:cTn id="286" fill="hold">
                            <p:stCondLst>
                              <p:cond delay="2250"/>
                            </p:stCondLst>
                            <p:childTnLst>
                              <p:par>
                                <p:cTn id="287" presetID="1" presetClass="entr" presetSubtype="0" fill="hold" nodeType="afterEffect">
                                  <p:stCondLst>
                                    <p:cond delay="0"/>
                                  </p:stCondLst>
                                  <p:childTnLst>
                                    <p:set>
                                      <p:cBhvr>
                                        <p:cTn id="288" dur="1" fill="hold">
                                          <p:stCondLst>
                                            <p:cond delay="0"/>
                                          </p:stCondLst>
                                        </p:cTn>
                                        <p:tgtEl>
                                          <p:spTgt spid="109"/>
                                        </p:tgtEl>
                                        <p:attrNameLst>
                                          <p:attrName>style.visibility</p:attrName>
                                        </p:attrNameLst>
                                      </p:cBhvr>
                                      <p:to>
                                        <p:strVal val="visible"/>
                                      </p:to>
                                    </p:set>
                                  </p:childTnLst>
                                </p:cTn>
                              </p:par>
                              <p:par>
                                <p:cTn id="289" presetID="1" presetClass="exit" presetSubtype="0" fill="hold" nodeType="withEffect">
                                  <p:stCondLst>
                                    <p:cond delay="0"/>
                                  </p:stCondLst>
                                  <p:childTnLst>
                                    <p:set>
                                      <p:cBhvr>
                                        <p:cTn id="290" dur="1" fill="hold">
                                          <p:stCondLst>
                                            <p:cond delay="0"/>
                                          </p:stCondLst>
                                        </p:cTn>
                                        <p:tgtEl>
                                          <p:spTgt spid="107"/>
                                        </p:tgtEl>
                                        <p:attrNameLst>
                                          <p:attrName>style.visibility</p:attrName>
                                        </p:attrNameLst>
                                      </p:cBhvr>
                                      <p:to>
                                        <p:strVal val="hidden"/>
                                      </p:to>
                                    </p:set>
                                  </p:childTnLst>
                                </p:cTn>
                              </p:par>
                            </p:childTnLst>
                          </p:cTn>
                        </p:par>
                        <p:par>
                          <p:cTn id="291" fill="hold">
                            <p:stCondLst>
                              <p:cond delay="2250"/>
                            </p:stCondLst>
                            <p:childTnLst>
                              <p:par>
                                <p:cTn id="292" presetID="9" presetClass="entr" presetSubtype="0" fill="hold" nodeType="afterEffect">
                                  <p:stCondLst>
                                    <p:cond delay="0"/>
                                  </p:stCondLst>
                                  <p:childTnLst>
                                    <p:set>
                                      <p:cBhvr>
                                        <p:cTn id="293" dur="1" fill="hold">
                                          <p:stCondLst>
                                            <p:cond delay="0"/>
                                          </p:stCondLst>
                                        </p:cTn>
                                        <p:tgtEl>
                                          <p:spTgt spid="110"/>
                                        </p:tgtEl>
                                        <p:attrNameLst>
                                          <p:attrName>style.visibility</p:attrName>
                                        </p:attrNameLst>
                                      </p:cBhvr>
                                      <p:to>
                                        <p:strVal val="visible"/>
                                      </p:to>
                                    </p:set>
                                    <p:animEffect transition="in" filter="dissolve">
                                      <p:cBhvr>
                                        <p:cTn id="294" dur="500"/>
                                        <p:tgtEl>
                                          <p:spTgt spid="110"/>
                                        </p:tgtEl>
                                      </p:cBhvr>
                                    </p:animEffect>
                                  </p:childTnLst>
                                </p:cTn>
                              </p:par>
                            </p:childTnLst>
                          </p:cTn>
                        </p:par>
                        <p:par>
                          <p:cTn id="295" fill="hold">
                            <p:stCondLst>
                              <p:cond delay="2750"/>
                            </p:stCondLst>
                            <p:childTnLst>
                              <p:par>
                                <p:cTn id="296" presetID="1" presetClass="exit" presetSubtype="0" fill="hold" nodeType="afterEffect">
                                  <p:stCondLst>
                                    <p:cond delay="0"/>
                                  </p:stCondLst>
                                  <p:childTnLst>
                                    <p:set>
                                      <p:cBhvr>
                                        <p:cTn id="297" dur="1" fill="hold">
                                          <p:stCondLst>
                                            <p:cond delay="0"/>
                                          </p:stCondLst>
                                        </p:cTn>
                                        <p:tgtEl>
                                          <p:spTgt spid="109"/>
                                        </p:tgtEl>
                                        <p:attrNameLst>
                                          <p:attrName>style.visibility</p:attrName>
                                        </p:attrNameLst>
                                      </p:cBhvr>
                                      <p:to>
                                        <p:strVal val="hidden"/>
                                      </p:to>
                                    </p:set>
                                  </p:childTnLst>
                                </p:cTn>
                              </p:par>
                            </p:childTnLst>
                          </p:cTn>
                        </p:par>
                        <p:par>
                          <p:cTn id="298" fill="hold">
                            <p:stCondLst>
                              <p:cond delay="2750"/>
                            </p:stCondLst>
                            <p:childTnLst>
                              <p:par>
                                <p:cTn id="299" presetID="9" presetClass="exit" presetSubtype="0" fill="hold" nodeType="afterEffect">
                                  <p:stCondLst>
                                    <p:cond delay="0"/>
                                  </p:stCondLst>
                                  <p:childTnLst>
                                    <p:animEffect transition="out" filter="dissolve">
                                      <p:cBhvr>
                                        <p:cTn id="300" dur="500"/>
                                        <p:tgtEl>
                                          <p:spTgt spid="110"/>
                                        </p:tgtEl>
                                      </p:cBhvr>
                                    </p:animEffect>
                                    <p:set>
                                      <p:cBhvr>
                                        <p:cTn id="301" dur="1" fill="hold">
                                          <p:stCondLst>
                                            <p:cond delay="499"/>
                                          </p:stCondLst>
                                        </p:cTn>
                                        <p:tgtEl>
                                          <p:spTgt spid="1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FD5D86-1B7A-6214-5968-F310346500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65F258-2F9D-700F-1104-497D76FE375E}"/>
              </a:ext>
            </a:extLst>
          </p:cNvPr>
          <p:cNvSpPr>
            <a:spLocks noGrp="1"/>
          </p:cNvSpPr>
          <p:nvPr>
            <p:ph type="title"/>
          </p:nvPr>
        </p:nvSpPr>
        <p:spPr/>
        <p:txBody>
          <a:bodyPr/>
          <a:lstStyle/>
          <a:p>
            <a:r>
              <a:rPr lang="en-US" dirty="0"/>
              <a:t>Benefits</a:t>
            </a:r>
          </a:p>
        </p:txBody>
      </p:sp>
      <p:sp>
        <p:nvSpPr>
          <p:cNvPr id="3" name="Rectangle: Rounded Corners 2">
            <a:extLst>
              <a:ext uri="{FF2B5EF4-FFF2-40B4-BE49-F238E27FC236}">
                <a16:creationId xmlns:a16="http://schemas.microsoft.com/office/drawing/2014/main" id="{6C31DFC6-7F90-DF34-8541-AD6DF355DB76}"/>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Reliability</a:t>
            </a:r>
          </a:p>
        </p:txBody>
      </p:sp>
      <p:sp>
        <p:nvSpPr>
          <p:cNvPr id="4" name="Rectangle: Rounded Corners 3">
            <a:extLst>
              <a:ext uri="{FF2B5EF4-FFF2-40B4-BE49-F238E27FC236}">
                <a16:creationId xmlns:a16="http://schemas.microsoft.com/office/drawing/2014/main" id="{56D05D2E-57C2-4350-FFFB-5359627023E6}"/>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Troubleshooting</a:t>
            </a:r>
          </a:p>
        </p:txBody>
      </p:sp>
      <p:sp>
        <p:nvSpPr>
          <p:cNvPr id="5" name="Rectangle: Rounded Corners 4">
            <a:extLst>
              <a:ext uri="{FF2B5EF4-FFF2-40B4-BE49-F238E27FC236}">
                <a16:creationId xmlns:a16="http://schemas.microsoft.com/office/drawing/2014/main" id="{4888146B-39D0-6528-63D1-B8C9B215380F}"/>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Efficiency</a:t>
            </a:r>
          </a:p>
        </p:txBody>
      </p:sp>
    </p:spTree>
    <p:extLst>
      <p:ext uri="{BB962C8B-B14F-4D97-AF65-F5344CB8AC3E}">
        <p14:creationId xmlns:p14="http://schemas.microsoft.com/office/powerpoint/2010/main" val="171899693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2331DA-2044-D040-4BEC-73FD1F147A5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7DE596-FC33-32C1-E53A-313373FA8253}"/>
              </a:ext>
            </a:extLst>
          </p:cNvPr>
          <p:cNvSpPr>
            <a:spLocks noGrp="1"/>
          </p:cNvSpPr>
          <p:nvPr>
            <p:ph type="title"/>
          </p:nvPr>
        </p:nvSpPr>
        <p:spPr/>
        <p:txBody>
          <a:bodyPr/>
          <a:lstStyle/>
          <a:p>
            <a:r>
              <a:rPr lang="en-US" dirty="0"/>
              <a:t>Drawbacks?</a:t>
            </a:r>
          </a:p>
        </p:txBody>
      </p:sp>
      <p:sp>
        <p:nvSpPr>
          <p:cNvPr id="3" name="Rectangle: Rounded Corners 2">
            <a:extLst>
              <a:ext uri="{FF2B5EF4-FFF2-40B4-BE49-F238E27FC236}">
                <a16:creationId xmlns:a16="http://schemas.microsoft.com/office/drawing/2014/main" id="{E07416C8-7A46-F82F-1182-4668169A5D29}"/>
              </a:ext>
            </a:extLst>
          </p:cNvPr>
          <p:cNvSpPr/>
          <p:nvPr/>
        </p:nvSpPr>
        <p:spPr>
          <a:xfrm>
            <a:off x="33005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Complexity</a:t>
            </a:r>
          </a:p>
        </p:txBody>
      </p:sp>
      <p:sp>
        <p:nvSpPr>
          <p:cNvPr id="4" name="Rectangle: Rounded Corners 3">
            <a:extLst>
              <a:ext uri="{FF2B5EF4-FFF2-40B4-BE49-F238E27FC236}">
                <a16:creationId xmlns:a16="http://schemas.microsoft.com/office/drawing/2014/main" id="{2C47E474-1C48-9D64-7B9F-49FE422C8274}"/>
              </a:ext>
            </a:extLst>
          </p:cNvPr>
          <p:cNvSpPr/>
          <p:nvPr/>
        </p:nvSpPr>
        <p:spPr>
          <a:xfrm>
            <a:off x="4272480" y="2681102"/>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Delayed Processing</a:t>
            </a:r>
          </a:p>
        </p:txBody>
      </p:sp>
      <p:sp>
        <p:nvSpPr>
          <p:cNvPr id="5" name="Rectangle: Rounded Corners 4">
            <a:extLst>
              <a:ext uri="{FF2B5EF4-FFF2-40B4-BE49-F238E27FC236}">
                <a16:creationId xmlns:a16="http://schemas.microsoft.com/office/drawing/2014/main" id="{522C9769-016E-54AE-7E8A-A5A1E391692D}"/>
              </a:ext>
            </a:extLst>
          </p:cNvPr>
          <p:cNvSpPr/>
          <p:nvPr/>
        </p:nvSpPr>
        <p:spPr>
          <a:xfrm>
            <a:off x="8214910" y="2681101"/>
            <a:ext cx="3647040" cy="1325563"/>
          </a:xfrm>
          <a:prstGeom prst="roundRect">
            <a:avLst/>
          </a:prstGeom>
          <a:solidFill>
            <a:srgbClr val="FBBF24"/>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b="1" dirty="0"/>
              <a:t>Data Loss Potential</a:t>
            </a:r>
          </a:p>
        </p:txBody>
      </p:sp>
    </p:spTree>
    <p:extLst>
      <p:ext uri="{BB962C8B-B14F-4D97-AF65-F5344CB8AC3E}">
        <p14:creationId xmlns:p14="http://schemas.microsoft.com/office/powerpoint/2010/main" val="21068872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mph" presetSubtype="0" grpId="1" nodeType="clickEffect">
                                  <p:stCondLst>
                                    <p:cond delay="0"/>
                                  </p:stCondLst>
                                  <p:childTnLst>
                                    <p:set>
                                      <p:cBhvr>
                                        <p:cTn id="11" dur="indefinite"/>
                                        <p:tgtEl>
                                          <p:spTgt spid="3"/>
                                        </p:tgtEl>
                                        <p:attrNameLst>
                                          <p:attrName>style.opacity</p:attrName>
                                        </p:attrNameLst>
                                      </p:cBhvr>
                                      <p:to>
                                        <p:strVal val="0.25"/>
                                      </p:to>
                                    </p:set>
                                    <p:animEffect filter="image" prLst="opacity: 0.25">
                                      <p:cBhvr rctx="IE">
                                        <p:cTn id="12" dur="indefinite"/>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mph" presetSubtype="0" grpId="1" nodeType="clickEffect">
                                  <p:stCondLst>
                                    <p:cond delay="0"/>
                                  </p:stCondLst>
                                  <p:childTnLst>
                                    <p:set>
                                      <p:cBhvr>
                                        <p:cTn id="19" dur="indefinite"/>
                                        <p:tgtEl>
                                          <p:spTgt spid="4"/>
                                        </p:tgtEl>
                                        <p:attrNameLst>
                                          <p:attrName>style.opacity</p:attrName>
                                        </p:attrNameLst>
                                      </p:cBhvr>
                                      <p:to>
                                        <p:strVal val="0.25"/>
                                      </p:to>
                                    </p:set>
                                    <p:animEffect filter="image" prLst="opacity: 0.25">
                                      <p:cBhvr rctx="IE">
                                        <p:cTn id="20" dur="indefinite"/>
                                        <p:tgtEl>
                                          <p:spTgt spid="4"/>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Lst>
  </p:timing>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4392</TotalTime>
  <Words>15659</Words>
  <Application>Microsoft Office PowerPoint</Application>
  <PresentationFormat>Widescreen</PresentationFormat>
  <Paragraphs>2892</Paragraphs>
  <Slides>304</Slides>
  <Notes>282</Notes>
  <HiddenSlides>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304</vt:i4>
      </vt:variant>
    </vt:vector>
  </HeadingPairs>
  <TitlesOfParts>
    <vt:vector size="310" baseType="lpstr">
      <vt:lpstr>Arial</vt:lpstr>
      <vt:lpstr>Calibri</vt:lpstr>
      <vt:lpstr>Kamerik205 8</vt:lpstr>
      <vt:lpstr>SFMono-Regular</vt:lpstr>
      <vt:lpstr>TaleLearnCode</vt:lpstr>
      <vt:lpstr>Title Slide Design</vt:lpstr>
      <vt:lpstr>Fundamentals of Messaging</vt:lpstr>
      <vt:lpstr>Overview of Messaging Patterns</vt:lpstr>
      <vt:lpstr>Lots of Messaging Patterns</vt:lpstr>
      <vt:lpstr>Lots of Messaging Patterns</vt:lpstr>
      <vt:lpstr>Lots of Messaging Patterns</vt:lpstr>
      <vt:lpstr>Importance of Understanding and Applying These Patterns</vt:lpstr>
      <vt:lpstr>Module Objectives</vt:lpstr>
      <vt:lpstr>Point-to-Point Messaging</vt:lpstr>
      <vt:lpstr>What is Point-to-Point Messaging?</vt:lpstr>
      <vt:lpstr>Key Components</vt:lpstr>
      <vt:lpstr>Benefits</vt:lpstr>
      <vt:lpstr>Drawbacks</vt:lpstr>
      <vt:lpstr>Use Cases</vt:lpstr>
      <vt:lpstr>Demonstration</vt:lpstr>
      <vt:lpstr>Demonstration</vt:lpstr>
      <vt:lpstr>Demonstration</vt:lpstr>
      <vt:lpstr>Demonstration</vt:lpstr>
      <vt:lpstr>Demonstration</vt:lpstr>
      <vt:lpstr>Key Points to Remember</vt:lpstr>
      <vt:lpstr>Publish/Subscribe Messaging</vt:lpstr>
      <vt:lpstr>What is Pub/Sub Messaging?</vt:lpstr>
      <vt:lpstr>Pub/Sub Key Components &amp; Flow</vt:lpstr>
      <vt:lpstr>Benefits</vt:lpstr>
      <vt:lpstr>Drawbacks</vt:lpstr>
      <vt:lpstr>Drawbacks</vt:lpstr>
      <vt:lpstr>Drawbacks</vt:lpstr>
      <vt:lpstr>Drawbacks</vt:lpstr>
      <vt:lpstr>Drawbacks</vt:lpstr>
      <vt:lpstr>Drawbacks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Key Points to Remember</vt:lpstr>
      <vt:lpstr>Competing Consumers</vt:lpstr>
      <vt:lpstr>What is Competing Consumers</vt:lpstr>
      <vt:lpstr>Key Components &amp; Flow</vt:lpstr>
      <vt:lpstr>Benefits</vt:lpstr>
      <vt:lpstr>Drawbacks</vt:lpstr>
      <vt:lpstr>Use Cases</vt:lpstr>
      <vt:lpstr>Demonstration</vt:lpstr>
      <vt:lpstr>Demonstration</vt:lpstr>
      <vt:lpstr>Demonstration</vt:lpstr>
      <vt:lpstr>Demonstration</vt:lpstr>
      <vt:lpstr>Demonstration</vt:lpstr>
      <vt:lpstr>Key Points to Remember</vt:lpstr>
      <vt:lpstr>Request/Reply Messaging</vt:lpstr>
      <vt:lpstr>What is Request/Reply Messaging?</vt:lpstr>
      <vt:lpstr>Key Components &amp; 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Key Points to Remember</vt:lpstr>
      <vt:lpstr>Wrap-Up</vt:lpstr>
      <vt:lpstr>When to Use One Over the Others</vt:lpstr>
      <vt:lpstr>When to Use One Over the Others</vt:lpstr>
      <vt:lpstr>When to Use One Over the Others</vt:lpstr>
      <vt:lpstr>When to Use One Over the Others</vt:lpstr>
      <vt:lpstr>When to Use One Over the Others</vt:lpstr>
      <vt:lpstr>When to Use One Over the Others</vt:lpstr>
      <vt:lpstr>When to Use One Over the Others</vt:lpstr>
      <vt:lpstr>Importance in Building Robust Cloud Applications</vt:lpstr>
      <vt:lpstr>Preview of What’s Next in the Workshop</vt:lpstr>
      <vt:lpstr>Preview of Routing and Processing</vt:lpstr>
      <vt:lpstr>Routing and Processing</vt:lpstr>
      <vt:lpstr>Message Routing</vt:lpstr>
      <vt:lpstr>What is Messaging Routing</vt:lpstr>
      <vt:lpstr>Key Components &amp; Flow</vt:lpstr>
      <vt:lpstr>Key Components &amp; Flow</vt:lpstr>
      <vt:lpstr>Benefits</vt:lpstr>
      <vt:lpstr>Drawbacks</vt:lpstr>
      <vt:lpstr>Use Cases</vt:lpstr>
      <vt:lpstr>Demonstration</vt:lpstr>
      <vt:lpstr>Demonstration</vt:lpstr>
      <vt:lpstr>Demonstration</vt:lpstr>
      <vt:lpstr>Demonstration</vt:lpstr>
      <vt:lpstr>Demonstration</vt:lpstr>
      <vt:lpstr>Key Points to Remember</vt:lpstr>
      <vt:lpstr>Dead Letter Queues</vt:lpstr>
      <vt:lpstr>What are Dead Letter Queues</vt:lpstr>
      <vt:lpstr>Key Components &amp; Flow</vt:lpstr>
      <vt:lpstr>Benefits</vt:lpstr>
      <vt:lpstr>Drawbacks?</vt:lpstr>
      <vt:lpstr>Use Cases</vt:lpstr>
      <vt:lpstr>Demonstration</vt:lpstr>
      <vt:lpstr>Demonstration</vt:lpstr>
      <vt:lpstr>Demonstration</vt:lpstr>
      <vt:lpstr>Demonstration</vt:lpstr>
      <vt:lpstr>Demonstration</vt:lpstr>
      <vt:lpstr>Demonstration</vt:lpstr>
      <vt:lpstr>Key Points to Remember</vt:lpstr>
      <vt:lpstr>Message Filtering</vt:lpstr>
      <vt:lpstr>What is Messaging Filtering</vt:lpstr>
      <vt:lpstr>Key Components &amp; Flow</vt:lpstr>
      <vt:lpstr>Benefits</vt:lpstr>
      <vt:lpstr>Drawbacks</vt:lpstr>
      <vt:lpstr>Use Cases</vt:lpstr>
      <vt:lpstr>Demonstration</vt:lpstr>
      <vt:lpstr>Demonstration</vt:lpstr>
      <vt:lpstr>Demonstration</vt:lpstr>
      <vt:lpstr>Demonstration</vt:lpstr>
      <vt:lpstr>Demonstration</vt:lpstr>
      <vt:lpstr>Key Points to Remember</vt:lpstr>
      <vt:lpstr>Aggregator Pattern</vt:lpstr>
      <vt:lpstr>What is the Aggregator Pattern</vt:lpstr>
      <vt:lpstr>Key Components &amp; 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Demonstration</vt:lpstr>
      <vt:lpstr>Key Points to Remember</vt:lpstr>
      <vt:lpstr>Scatter-Gather Pattern</vt:lpstr>
      <vt:lpstr>What is the Aggregator Pattern</vt:lpstr>
      <vt:lpstr>Key Components</vt:lpstr>
      <vt:lpstr>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PowerPoint Presentation</vt:lpstr>
      <vt:lpstr>Key Points to Remember</vt:lpstr>
      <vt:lpstr>Wrap-Up</vt:lpstr>
      <vt:lpstr>Routing and Processing Wrap-Up</vt:lpstr>
      <vt:lpstr>Preview: Advanced Processing Techniques</vt:lpstr>
      <vt:lpstr>Advanced Processing Techniques</vt:lpstr>
      <vt:lpstr>Idempotent Receiver Pattern</vt:lpstr>
      <vt:lpstr>What is the Idempotent Receiver Pattern</vt:lpstr>
      <vt:lpstr>Key Components and Flow</vt:lpstr>
      <vt:lpstr>Key Components and 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Key Points to Remember</vt:lpstr>
      <vt:lpstr>Message Scheduling Pattern</vt:lpstr>
      <vt:lpstr>What is the Message Scheduling Pattern</vt:lpstr>
      <vt:lpstr>Key Components and Flow</vt:lpstr>
      <vt:lpstr>Key Components and Flow</vt:lpstr>
      <vt:lpstr>Benefits</vt:lpstr>
      <vt:lpstr>Drawbacks</vt:lpstr>
      <vt:lpstr>Use Cases</vt:lpstr>
      <vt:lpstr>Demonstration</vt:lpstr>
      <vt:lpstr>Demonstration</vt:lpstr>
      <vt:lpstr>Demonstration</vt:lpstr>
      <vt:lpstr>Demonstration</vt:lpstr>
      <vt:lpstr>Demonstration</vt:lpstr>
      <vt:lpstr>Key Points to Remember</vt:lpstr>
      <vt:lpstr>Transactional Queues Pattern</vt:lpstr>
      <vt:lpstr>What is the Transactional Queues Pattern</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Demonstration</vt:lpstr>
      <vt:lpstr>Key Points to Remember</vt:lpstr>
      <vt:lpstr>Key Points to Remember</vt:lpstr>
      <vt:lpstr>Claim Check Pattern</vt:lpstr>
      <vt:lpstr>What is the Claim Check Pattern</vt:lpstr>
      <vt:lpstr>Key Components and Flow</vt:lpstr>
      <vt:lpstr>Key Components and 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Key Points to Remember</vt:lpstr>
      <vt:lpstr>Wrap-Up</vt:lpstr>
      <vt:lpstr>Key Takeaways</vt:lpstr>
      <vt:lpstr>Preview: Resilience and Reliability</vt:lpstr>
      <vt:lpstr>Resilience and Reliability</vt:lpstr>
      <vt:lpstr>Circuit Breaker</vt:lpstr>
      <vt:lpstr>What is the Circuit Breaker Pattern</vt:lpstr>
      <vt:lpstr>Key Components and Flow</vt:lpstr>
      <vt:lpstr>Key Components and 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Key Points to Remember</vt:lpstr>
      <vt:lpstr>Saga Pattern</vt:lpstr>
      <vt:lpstr>What is the Circuit Breaker Pattern</vt:lpstr>
      <vt:lpstr>Key Components and Flow</vt:lpstr>
      <vt:lpstr>Key Components and Flow</vt:lpstr>
      <vt:lpstr>Benefits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Key Points to Remember</vt:lpstr>
      <vt:lpstr>Sequence Convoy Pattern</vt:lpstr>
      <vt:lpstr>What is the Circuit Breaker Pattern</vt:lpstr>
      <vt:lpstr>Key Components and Flow</vt:lpstr>
      <vt:lpstr>Key Components and Flow</vt:lpstr>
      <vt:lpstr>Benefits</vt:lpstr>
      <vt:lpstr>Drawbacks</vt:lpstr>
      <vt:lpstr>Use Cases</vt:lpstr>
      <vt:lpstr>Demonstration</vt:lpstr>
      <vt:lpstr>Demonstration</vt:lpstr>
      <vt:lpstr>Demonstration</vt:lpstr>
      <vt:lpstr>Demonstration</vt:lpstr>
      <vt:lpstr>Demonstration</vt:lpstr>
      <vt:lpstr>Demonstration</vt:lpstr>
      <vt:lpstr>Key Points to Remember</vt:lpstr>
      <vt:lpstr>Wrap-Up</vt:lpstr>
      <vt:lpstr>Key Takeaways</vt:lpstr>
      <vt:lpstr>Preview: Streaming and Integration Patterns</vt:lpstr>
      <vt:lpstr>Streaming and Integration Patterns</vt:lpstr>
      <vt:lpstr>Event Streaming</vt:lpstr>
      <vt:lpstr>What is Event Streaming</vt:lpstr>
      <vt:lpstr>Key Components &amp; Flow</vt:lpstr>
      <vt:lpstr>Key Components &amp; Flow</vt:lpstr>
      <vt:lpstr>Benefits</vt:lpstr>
      <vt:lpstr>Drawbacks</vt:lpstr>
      <vt:lpstr>Drawbacks</vt:lpstr>
      <vt:lpstr>Drawbacks</vt:lpstr>
      <vt:lpstr>Use Cases</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Demonstration</vt:lpstr>
      <vt:lpstr>Key Points to Remember</vt:lpstr>
      <vt:lpstr>Wrap-Up</vt:lpstr>
      <vt:lpstr>Key Takeaways</vt:lpstr>
      <vt:lpstr>Preview: Design Considerations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210</cp:revision>
  <dcterms:created xsi:type="dcterms:W3CDTF">2023-11-19T00:00:57Z</dcterms:created>
  <dcterms:modified xsi:type="dcterms:W3CDTF">2025-01-14T22:04:17Z</dcterms:modified>
</cp:coreProperties>
</file>